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C93BB-E7EB-4C96-BAF8-578735174712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CF64-59C8-4B61-8F16-E74A102437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mb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C93BB-E7EB-4C96-BAF8-578735174712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CF64-59C8-4B61-8F16-E74A102437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mb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C93BB-E7EB-4C96-BAF8-578735174712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CF64-59C8-4B61-8F16-E74A102437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mb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C93BB-E7EB-4C96-BAF8-578735174712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CF64-59C8-4B61-8F16-E74A102437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mb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C93BB-E7EB-4C96-BAF8-578735174712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CF64-59C8-4B61-8F16-E74A102437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mb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C93BB-E7EB-4C96-BAF8-578735174712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CF64-59C8-4B61-8F16-E74A102437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mb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C93BB-E7EB-4C96-BAF8-578735174712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CF64-59C8-4B61-8F16-E74A102437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mb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C93BB-E7EB-4C96-BAF8-578735174712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CF64-59C8-4B61-8F16-E74A102437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mb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C93BB-E7EB-4C96-BAF8-578735174712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CF64-59C8-4B61-8F16-E74A102437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mb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C93BB-E7EB-4C96-BAF8-578735174712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CF64-59C8-4B61-8F16-E74A102437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mb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C93BB-E7EB-4C96-BAF8-578735174712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CF64-59C8-4B61-8F16-E74A102437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mb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0C93BB-E7EB-4C96-BAF8-578735174712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99CF64-59C8-4B61-8F16-E74A1024373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omb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abecedazahrady.dama.cz/Zahradkaruv-diar/Jarni-osetreni-jadrovin/sc-91-sr-1-a-2496/default.aspx" TargetMode="External"/><Relationship Id="rId2" Type="http://schemas.openxmlformats.org/officeDocument/2006/relationships/hyperlink" Target="http://www.jikl.cz/375-choroby-a-skudc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kudci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8364"/>
                <a:gridCol w="5062476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Pě7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-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17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5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Ovocnictví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Choroby a škůdci ovocných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rostlin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Výkladová prezentace seznamuje žáky s nejznámějšími chorobami a škůdci ovocných rostlin a jejich příznaky a projevy  na plodech nebo částech rostlin</a:t>
            </a:r>
            <a:endParaRPr lang="cs-CZ" sz="2400" dirty="0"/>
          </a:p>
        </p:txBody>
      </p:sp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Choroby a škůdci ovocných rostlin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Obaleč jablečný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929058" y="1600200"/>
            <a:ext cx="4757742" cy="5043510"/>
          </a:xfrm>
        </p:spPr>
        <p:txBody>
          <a:bodyPr>
            <a:normAutofit fontScale="92500"/>
          </a:bodyPr>
          <a:lstStyle/>
          <a:p>
            <a:r>
              <a:rPr lang="cs-CZ" sz="3000" dirty="0" smtClean="0"/>
              <a:t>Škodlivé jsou jeho housenky, které se </a:t>
            </a:r>
            <a:r>
              <a:rPr lang="cs-CZ" sz="3000" dirty="0" err="1" smtClean="0"/>
              <a:t>vžírají</a:t>
            </a:r>
            <a:r>
              <a:rPr lang="cs-CZ" sz="3000" dirty="0" smtClean="0"/>
              <a:t> do plodů a vyžírají si chodbičky směrem k jádřinci</a:t>
            </a:r>
          </a:p>
          <a:p>
            <a:r>
              <a:rPr lang="cs-CZ" sz="3000" dirty="0" smtClean="0"/>
              <a:t>Napadené plody často podléhají hnilobě</a:t>
            </a:r>
          </a:p>
          <a:p>
            <a:r>
              <a:rPr lang="cs-CZ" sz="3000" dirty="0" smtClean="0"/>
              <a:t>Dospělé housenky opouštějí plody, hledají si vhodné místo pro zápředek, ve kterém přezimují a zjara se kuklí</a:t>
            </a:r>
            <a:endParaRPr lang="cs-CZ" sz="3000" dirty="0"/>
          </a:p>
        </p:txBody>
      </p:sp>
      <p:pic>
        <p:nvPicPr>
          <p:cNvPr id="7" name="Zástupný symbol pro obsah 6"/>
          <p:cNvPicPr>
            <a:picLocks noGrp="1"/>
          </p:cNvPicPr>
          <p:nvPr>
            <p:ph sz="half" idx="1"/>
          </p:nvPr>
        </p:nvPicPr>
        <p:blipFill>
          <a:blip r:embed="rId2"/>
          <a:srcRect l="7837" t="21466" r="51506" b="43809"/>
          <a:stretch>
            <a:fillRect/>
          </a:stretch>
        </p:blipFill>
        <p:spPr>
          <a:xfrm>
            <a:off x="285720" y="1643050"/>
            <a:ext cx="3500462" cy="48577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Vrtule třešňová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286248" y="1600200"/>
            <a:ext cx="4400552" cy="5043510"/>
          </a:xfrm>
        </p:spPr>
        <p:txBody>
          <a:bodyPr>
            <a:normAutofit/>
          </a:bodyPr>
          <a:lstStyle/>
          <a:p>
            <a:r>
              <a:rPr lang="cs-CZ" dirty="0" smtClean="0"/>
              <a:t>Dospělci vyletují v květnu a červnu, oplodněné samičky kladou vajíčka po jednom do plodu a to do zeleného, ale i do již zralého </a:t>
            </a:r>
          </a:p>
          <a:p>
            <a:r>
              <a:rPr lang="cs-CZ" dirty="0" smtClean="0"/>
              <a:t>Vylíhnuté larvy si vrtají chodbu k jádru a živí se dužnatým oplodím </a:t>
            </a:r>
          </a:p>
          <a:p>
            <a:r>
              <a:rPr lang="cs-CZ" dirty="0" smtClean="0"/>
              <a:t>Napadené plody měknou, hnědnou a zahnívají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/>
          </p:cNvPicPr>
          <p:nvPr>
            <p:ph sz="half" idx="1"/>
          </p:nvPr>
        </p:nvPicPr>
        <p:blipFill>
          <a:blip r:embed="rId2"/>
          <a:srcRect l="49304" t="15245" r="11830" b="48544"/>
          <a:stretch>
            <a:fillRect/>
          </a:stretch>
        </p:blipFill>
        <p:spPr>
          <a:xfrm>
            <a:off x="428596" y="1714488"/>
            <a:ext cx="3429024" cy="46434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Puklice švestková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72072"/>
          </a:xfrm>
        </p:spPr>
        <p:txBody>
          <a:bodyPr>
            <a:normAutofit/>
          </a:bodyPr>
          <a:lstStyle/>
          <a:p>
            <a:r>
              <a:rPr lang="cs-CZ" dirty="0" smtClean="0"/>
              <a:t>Patří k nejškodlivějším červcům vůbec </a:t>
            </a:r>
          </a:p>
          <a:p>
            <a:r>
              <a:rPr lang="cs-CZ" dirty="0" smtClean="0"/>
              <a:t>Vlivem jejich sání dochází k postupnému prosychání větví a chřadnutí stromů a keřů </a:t>
            </a:r>
          </a:p>
          <a:p>
            <a:r>
              <a:rPr lang="cs-CZ" dirty="0" smtClean="0"/>
              <a:t>Silně napadené stromy hynou za 3-4 roky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/>
          </p:cNvPicPr>
          <p:nvPr>
            <p:ph sz="half" idx="1"/>
          </p:nvPr>
        </p:nvPicPr>
        <p:blipFill>
          <a:blip r:embed="rId2"/>
          <a:srcRect l="7837" t="60926" r="47825" b="1192"/>
          <a:stretch>
            <a:fillRect/>
          </a:stretch>
        </p:blipFill>
        <p:spPr>
          <a:xfrm>
            <a:off x="285720" y="1500174"/>
            <a:ext cx="3786214" cy="47149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Mšice listová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saje na listech a mladých výhoncích</a:t>
            </a:r>
          </a:p>
          <a:p>
            <a:r>
              <a:rPr lang="cs-CZ" dirty="0" smtClean="0"/>
              <a:t>vyvolává silné svinování listů a chřadnutí</a:t>
            </a:r>
          </a:p>
          <a:p>
            <a:r>
              <a:rPr lang="cs-CZ" dirty="0" smtClean="0"/>
              <a:t>způsobuje usychání celých výhonů</a:t>
            </a:r>
          </a:p>
          <a:p>
            <a:endParaRPr lang="cs-CZ" dirty="0"/>
          </a:p>
        </p:txBody>
      </p:sp>
      <p:pic>
        <p:nvPicPr>
          <p:cNvPr id="7" name="Zástupný symbol pro obsah 6"/>
          <p:cNvPicPr>
            <a:picLocks noGrp="1"/>
          </p:cNvPicPr>
          <p:nvPr>
            <p:ph sz="half" idx="1"/>
          </p:nvPr>
        </p:nvPicPr>
        <p:blipFill>
          <a:blip r:embed="rId2"/>
          <a:srcRect l="54091" t="53034" r="1669"/>
          <a:stretch>
            <a:fillRect/>
          </a:stretch>
        </p:blipFill>
        <p:spPr>
          <a:xfrm rot="60000">
            <a:off x="714348" y="1500174"/>
            <a:ext cx="3786214" cy="53578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Mozaika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071934" y="1600200"/>
            <a:ext cx="4614866" cy="504351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Na listech se začínají vytvářet zelenější nepravidelné skvrny, které po čase žloutnou </a:t>
            </a:r>
          </a:p>
          <a:p>
            <a:r>
              <a:rPr lang="cs-CZ" dirty="0" smtClean="0"/>
              <a:t>Listy se vrásčí a deformují </a:t>
            </a:r>
          </a:p>
          <a:p>
            <a:r>
              <a:rPr lang="cs-CZ" dirty="0" smtClean="0"/>
              <a:t>Rostliny jsou potom celkově oslabené, málo plodí</a:t>
            </a:r>
          </a:p>
          <a:p>
            <a:r>
              <a:rPr lang="cs-CZ" dirty="0" smtClean="0"/>
              <a:t>Plody mají také žluté skvrny a různé bradavičnaté výrůstky </a:t>
            </a:r>
          </a:p>
          <a:p>
            <a:r>
              <a:rPr lang="cs-CZ" dirty="0" smtClean="0"/>
              <a:t>Plody jsou trvale znehodnocené</a:t>
            </a:r>
          </a:p>
          <a:p>
            <a:endParaRPr lang="cs-CZ" dirty="0"/>
          </a:p>
        </p:txBody>
      </p:sp>
      <p:pic>
        <p:nvPicPr>
          <p:cNvPr id="7" name="Zástupný symbol pro obsah 6"/>
          <p:cNvPicPr>
            <a:picLocks noGrp="1"/>
          </p:cNvPicPr>
          <p:nvPr>
            <p:ph sz="half" idx="1"/>
          </p:nvPr>
        </p:nvPicPr>
        <p:blipFill>
          <a:blip r:embed="rId2"/>
          <a:srcRect l="64098" t="58015" r="14955" b="16009"/>
          <a:stretch>
            <a:fillRect/>
          </a:stretch>
        </p:blipFill>
        <p:spPr>
          <a:xfrm rot="10800000">
            <a:off x="285720" y="1643049"/>
            <a:ext cx="3643338" cy="50720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Padlí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214810" y="1600200"/>
            <a:ext cx="4471990" cy="5114948"/>
          </a:xfrm>
        </p:spPr>
        <p:txBody>
          <a:bodyPr>
            <a:normAutofit/>
          </a:bodyPr>
          <a:lstStyle/>
          <a:p>
            <a:r>
              <a:rPr lang="cs-CZ" dirty="0" smtClean="0"/>
              <a:t>Napadené květy a letorosty se velmi špatně rozvíjejí a vytváří se na nich bílý povlak, vypadá to jako, že jsou posypané moukou </a:t>
            </a:r>
          </a:p>
          <a:p>
            <a:r>
              <a:rPr lang="cs-CZ" dirty="0" smtClean="0"/>
              <a:t>Takto napadené části stromů se dále nevyvíjejí a mohou i uschnout </a:t>
            </a:r>
          </a:p>
          <a:p>
            <a:r>
              <a:rPr lang="cs-CZ" dirty="0" smtClean="0"/>
              <a:t>Padlí se tímto způsobem dále rozšiřuje a napadá listy stromu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/>
          </p:cNvPicPr>
          <p:nvPr>
            <p:ph sz="half" idx="1"/>
          </p:nvPr>
        </p:nvPicPr>
        <p:blipFill>
          <a:blip r:embed="rId2"/>
          <a:srcRect l="38377" t="58703" r="36522" b="12352"/>
          <a:stretch>
            <a:fillRect/>
          </a:stretch>
        </p:blipFill>
        <p:spPr>
          <a:xfrm rot="10800000">
            <a:off x="571472" y="1643050"/>
            <a:ext cx="3500462" cy="47863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Monilióza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11494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Houba napadá výhony s plody, květy, konce větví i plody </a:t>
            </a:r>
          </a:p>
          <a:p>
            <a:r>
              <a:rPr lang="cs-CZ" dirty="0" smtClean="0"/>
              <a:t>Výtrusy se zanesou do rostliny zejména po poranění hmyzem, nebo při napadení jinou houbou</a:t>
            </a:r>
          </a:p>
          <a:p>
            <a:r>
              <a:rPr lang="cs-CZ" dirty="0" smtClean="0"/>
              <a:t>Napadené plody hnědou a vytvářejí se na nich bílé, nebo šedé hrudky spor 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/>
          </p:cNvPicPr>
          <p:nvPr>
            <p:ph sz="half" idx="1"/>
          </p:nvPr>
        </p:nvPicPr>
        <p:blipFill>
          <a:blip r:embed="rId2"/>
          <a:srcRect l="49339" t="35917" r="21729" b="41985"/>
          <a:stretch>
            <a:fillRect/>
          </a:stretch>
        </p:blipFill>
        <p:spPr>
          <a:xfrm rot="10800000">
            <a:off x="142844" y="1857363"/>
            <a:ext cx="4143404" cy="42862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Plíseň šedá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 místě napadení plísní šedou se objevují vodnaté skvrny, které se po čase pokrývají bílým práškovitým povlakem </a:t>
            </a:r>
          </a:p>
          <a:p>
            <a:r>
              <a:rPr lang="cs-CZ" dirty="0" smtClean="0"/>
              <a:t>Rostlina v části nad napadením většinou odumírá</a:t>
            </a:r>
          </a:p>
        </p:txBody>
      </p:sp>
      <p:pic>
        <p:nvPicPr>
          <p:cNvPr id="7" name="Zástupný symbol pro obsah 6"/>
          <p:cNvPicPr>
            <a:picLocks noGrp="1"/>
          </p:cNvPicPr>
          <p:nvPr>
            <p:ph sz="half" idx="1"/>
          </p:nvPr>
        </p:nvPicPr>
        <p:blipFill>
          <a:blip r:embed="rId2"/>
          <a:srcRect l="52765" t="13819" r="15712" b="64451"/>
          <a:stretch>
            <a:fillRect/>
          </a:stretch>
        </p:blipFill>
        <p:spPr>
          <a:xfrm rot="10800000">
            <a:off x="285720" y="1357296"/>
            <a:ext cx="4143404" cy="52149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Nádorovitost kořenů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vytváří na kořenovém systému nádory někdy o velikosti lidské pěsti, které znemožňují kořenům plnit jejich primární funkci a rostlina zakrňuje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/>
          </p:cNvPicPr>
          <p:nvPr>
            <p:ph sz="half" idx="1"/>
          </p:nvPr>
        </p:nvPicPr>
        <p:blipFill>
          <a:blip r:embed="rId2"/>
          <a:srcRect l="18683" t="17890" r="53727" b="49545"/>
          <a:stretch>
            <a:fillRect/>
          </a:stretch>
        </p:blipFill>
        <p:spPr>
          <a:xfrm rot="10800000">
            <a:off x="357158" y="1571612"/>
            <a:ext cx="4071966" cy="50720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Strupovitost jádrovin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Nemoc se objeví nejprve na spodní straně listů jako zelenohnědé skvrny </a:t>
            </a:r>
          </a:p>
          <a:p>
            <a:r>
              <a:rPr lang="cs-CZ" dirty="0"/>
              <a:t>P</a:t>
            </a:r>
            <a:r>
              <a:rPr lang="cs-CZ" dirty="0" smtClean="0"/>
              <a:t>o odkvětu napadá stopky plodů, které předčasně opadávají </a:t>
            </a:r>
          </a:p>
          <a:p>
            <a:r>
              <a:rPr lang="cs-CZ" dirty="0" smtClean="0"/>
              <a:t>Později jsou infikovány plody černými skvrnami a zkorkovatělou, praskající slupkou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/>
          </p:cNvPicPr>
          <p:nvPr>
            <p:ph sz="half" idx="1"/>
          </p:nvPr>
        </p:nvPicPr>
        <p:blipFill>
          <a:blip r:embed="rId2"/>
          <a:srcRect l="16990" t="58525" r="62410" b="12919"/>
          <a:stretch>
            <a:fillRect/>
          </a:stretch>
        </p:blipFill>
        <p:spPr>
          <a:xfrm rot="10800000">
            <a:off x="714348" y="1714488"/>
            <a:ext cx="3214710" cy="47149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Pěstitelské práce pro 7. ročník, A. </a:t>
            </a:r>
            <a:r>
              <a:rPr lang="cs-CZ" sz="2000" dirty="0" err="1" smtClean="0"/>
              <a:t>Milec</a:t>
            </a:r>
            <a:r>
              <a:rPr lang="cs-CZ" sz="2000" dirty="0" smtClean="0"/>
              <a:t>, H. </a:t>
            </a:r>
            <a:r>
              <a:rPr lang="cs-CZ" sz="2000" dirty="0" err="1" smtClean="0"/>
              <a:t>Cimburková</a:t>
            </a:r>
            <a:r>
              <a:rPr lang="cs-CZ" sz="2000" dirty="0" smtClean="0"/>
              <a:t>, R. </a:t>
            </a:r>
            <a:r>
              <a:rPr lang="cs-CZ" sz="2000" dirty="0" err="1" smtClean="0"/>
              <a:t>Halásová</a:t>
            </a:r>
            <a:r>
              <a:rPr lang="cs-CZ" sz="2000" dirty="0" smtClean="0"/>
              <a:t>, J. Hůla, E. </a:t>
            </a:r>
            <a:r>
              <a:rPr lang="cs-CZ" sz="2000" dirty="0" err="1" smtClean="0"/>
              <a:t>Komanová</a:t>
            </a:r>
            <a:r>
              <a:rPr lang="cs-CZ" sz="2000" dirty="0" smtClean="0"/>
              <a:t>, D. </a:t>
            </a:r>
            <a:r>
              <a:rPr lang="cs-CZ" sz="2000" dirty="0" err="1" smtClean="0"/>
              <a:t>Deml</a:t>
            </a:r>
            <a:r>
              <a:rPr lang="cs-CZ" sz="2000" dirty="0" smtClean="0"/>
              <a:t>, nakladatelství </a:t>
            </a:r>
            <a:r>
              <a:rPr lang="cs-CZ" sz="2000" dirty="0" smtClean="0"/>
              <a:t>SPN</a:t>
            </a:r>
          </a:p>
          <a:p>
            <a:r>
              <a:rPr lang="cs-CZ" sz="2000" dirty="0" smtClean="0"/>
              <a:t>Naskenované obrázky str. 131 – 132</a:t>
            </a:r>
          </a:p>
          <a:p>
            <a:r>
              <a:rPr lang="cs-CZ" sz="2000" dirty="0" smtClean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</a:t>
            </a:r>
            <a:r>
              <a:rPr lang="cs-CZ" sz="2000" dirty="0" err="1" smtClean="0">
                <a:hlinkClick r:id="rId2"/>
              </a:rPr>
              <a:t>jikl.cz</a:t>
            </a:r>
            <a:r>
              <a:rPr lang="cs-CZ" sz="2000" dirty="0" smtClean="0">
                <a:hlinkClick r:id="rId2"/>
              </a:rPr>
              <a:t>/375-choroby-a-</a:t>
            </a:r>
            <a:r>
              <a:rPr lang="cs-CZ" sz="2000" dirty="0" err="1" smtClean="0">
                <a:hlinkClick r:id="rId2"/>
              </a:rPr>
              <a:t>skudci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</a:t>
            </a:r>
            <a:r>
              <a:rPr lang="cs-CZ" sz="2000" dirty="0" smtClean="0">
                <a:hlinkClick r:id="rId3"/>
              </a:rPr>
              <a:t>://abecedazahrady.dama.cz/Zahradkaruv-diar/Jarni-osetreni-jadrovin/sc-91-sr-1-a-2496/default.aspx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skudci.com</a:t>
            </a: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480</Words>
  <Application>Microsoft Office PowerPoint</Application>
  <PresentationFormat>Předvádění na obrazovce (4:3)</PresentationFormat>
  <Paragraphs>68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Anotace</vt:lpstr>
      <vt:lpstr>Choroby a škůdci ovocných rostlin</vt:lpstr>
      <vt:lpstr>Obaleč jablečný</vt:lpstr>
      <vt:lpstr>Vrtule třešňová</vt:lpstr>
      <vt:lpstr>Puklice švestková</vt:lpstr>
      <vt:lpstr>Mšice listová</vt:lpstr>
      <vt:lpstr>Mozaika</vt:lpstr>
      <vt:lpstr>Padlí</vt:lpstr>
      <vt:lpstr>Monilióza</vt:lpstr>
      <vt:lpstr>Plíseň šedá</vt:lpstr>
      <vt:lpstr>Nádorovitost kořenů</vt:lpstr>
      <vt:lpstr>Strupovitost jádrovin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Choroby a škůdci ovocných rostlin</dc:title>
  <dc:subject>Pěstitelství 7</dc:subject>
  <dc:creator>Přibíková</dc:creator>
  <cp:lastModifiedBy>Aleš</cp:lastModifiedBy>
  <cp:revision>8</cp:revision>
  <dcterms:created xsi:type="dcterms:W3CDTF">2011-05-07T20:04:51Z</dcterms:created>
  <dcterms:modified xsi:type="dcterms:W3CDTF">2013-02-04T19:23:03Z</dcterms:modified>
</cp:coreProperties>
</file>