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8" r:id="rId4"/>
    <p:sldId id="256" r:id="rId5"/>
    <p:sldId id="257" r:id="rId6"/>
    <p:sldId id="259" r:id="rId7"/>
    <p:sldId id="260" r:id="rId8"/>
    <p:sldId id="263" r:id="rId9"/>
    <p:sldId id="261" r:id="rId10"/>
    <p:sldId id="262" r:id="rId11"/>
    <p:sldId id="264" r:id="rId12"/>
    <p:sldId id="266" r:id="rId13"/>
    <p:sldId id="267" r:id="rId14"/>
    <p:sldId id="268" r:id="rId15"/>
    <p:sldId id="265" r:id="rId16"/>
    <p:sldId id="269" r:id="rId17"/>
    <p:sldId id="270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3333CC"/>
    <a:srgbClr val="CC3300"/>
    <a:srgbClr val="FFCC00"/>
    <a:srgbClr val="FF9900"/>
    <a:srgbClr val="009900"/>
    <a:srgbClr val="333300"/>
    <a:srgbClr val="990033"/>
    <a:srgbClr val="00CC00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Pi-symbol.sv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upload.wikimedia.org/wikipedia/commons/7/70/Schrift_brahmi_tabelle.gi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upload.wikimedia.org/wikipedia/commons/7/70/Schrift_brahmi_tabelle.gi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Brahma_Mus%C3%A9e_Guimet_1197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c/c6/Vishnu_and_Lakshmi_on_Shesha_Naga,_ca_1870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ishnu_and_Lakshmi_on_Shesha_Naga,_ca_1870.jpg" TargetMode="External"/><Relationship Id="rId3" Type="http://schemas.openxmlformats.org/officeDocument/2006/relationships/hyperlink" Target="http://www.4to40.com/images/legends/ashoka/great_ashoka.gif" TargetMode="External"/><Relationship Id="rId7" Type="http://schemas.openxmlformats.org/officeDocument/2006/relationships/hyperlink" Target="http://cs.wikipedia.org/wiki/Soubor:Brahma_Mus%C3%A9e_Guimet_1197_1.jpg" TargetMode="External"/><Relationship Id="rId2" Type="http://schemas.openxmlformats.org/officeDocument/2006/relationships/hyperlink" Target="http://www.naturfoto.cz/slon-indicky-fotografie-1340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trix-2001.cz/clanek-detail/4237-buddha-musi-byt-datovan-do-roku-1800-pr-nl-1/" TargetMode="External"/><Relationship Id="rId5" Type="http://schemas.openxmlformats.org/officeDocument/2006/relationships/hyperlink" Target="http://cs.wikipedia.org/wiki/Soubor:Schrift_brahmi_tabelle.gif" TargetMode="External"/><Relationship Id="rId4" Type="http://schemas.openxmlformats.org/officeDocument/2006/relationships/hyperlink" Target="http://cs.wikipedia.org/wiki/Soubor:Pi-symbol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5781"/>
                <a:gridCol w="42850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Anna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D6 - 18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25.3.2011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Starověká Indie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Kultura v Indii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24536"/>
          </a:xfrm>
        </p:spPr>
        <p:txBody>
          <a:bodyPr/>
          <a:lstStyle/>
          <a:p>
            <a:r>
              <a:rPr lang="cs-CZ" dirty="0" smtClean="0"/>
              <a:t>Prezentace - Starověká Indie popisuje historii městských států, vládu významného krále </a:t>
            </a:r>
            <a:r>
              <a:rPr lang="cs-CZ" dirty="0" err="1" smtClean="0"/>
              <a:t>Ašóka</a:t>
            </a:r>
            <a:r>
              <a:rPr lang="cs-CZ" dirty="0" smtClean="0"/>
              <a:t>, který podlehl kočovníkům Hunům.</a:t>
            </a:r>
          </a:p>
          <a:p>
            <a:r>
              <a:rPr lang="cs-CZ" dirty="0" smtClean="0"/>
              <a:t>V oblasti kultury se žáci seznámí se státním znakem Indické republiky – sloupy se lvy – který má původ se starověku. Dále si pomocí obrázků vytvoří představu o písmo </a:t>
            </a:r>
            <a:r>
              <a:rPr lang="cs-CZ" dirty="0" err="1" smtClean="0"/>
              <a:t>Bráhmí</a:t>
            </a:r>
            <a:r>
              <a:rPr lang="cs-CZ" dirty="0" smtClean="0"/>
              <a:t> </a:t>
            </a:r>
            <a:r>
              <a:rPr lang="cs-CZ" dirty="0" smtClean="0"/>
              <a:t>a historií Ludolfova čísla.</a:t>
            </a:r>
          </a:p>
          <a:p>
            <a:r>
              <a:rPr lang="cs-CZ" dirty="0" smtClean="0"/>
              <a:t>Starověká Indie je kolébkou pro světové náboženství – hinduismus </a:t>
            </a:r>
            <a:r>
              <a:rPr lang="cs-CZ" smtClean="0"/>
              <a:t>a buddhismus.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STAROVĚKÉ STÁTY</a:t>
            </a:r>
            <a:endParaRPr lang="cs-CZ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2A49B6C1"/>
          <p:cNvPicPr>
            <a:picLocks noChangeAspect="1" noChangeArrowheads="1"/>
          </p:cNvPicPr>
          <p:nvPr/>
        </p:nvPicPr>
        <p:blipFill>
          <a:blip r:embed="rId2" cstate="print"/>
          <a:srcRect l="15894" t="20573" r="34677" b="45483"/>
          <a:stretch>
            <a:fillRect/>
          </a:stretch>
        </p:blipFill>
        <p:spPr bwMode="auto">
          <a:xfrm>
            <a:off x="611560" y="1988840"/>
            <a:ext cx="7870656" cy="486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INDIE</a:t>
            </a:r>
            <a:endParaRPr lang="cs-CZ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7A593DE4"/>
          <p:cNvPicPr>
            <a:picLocks noChangeAspect="1" noChangeArrowheads="1"/>
          </p:cNvPicPr>
          <p:nvPr/>
        </p:nvPicPr>
        <p:blipFill>
          <a:blip r:embed="rId2" cstate="print"/>
          <a:srcRect l="2032" t="3973" r="5284" b="2649"/>
          <a:stretch>
            <a:fillRect/>
          </a:stretch>
        </p:blipFill>
        <p:spPr bwMode="auto">
          <a:xfrm>
            <a:off x="1170136" y="1268760"/>
            <a:ext cx="7002263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CC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INDIE</a:t>
            </a:r>
            <a:endParaRPr lang="cs-CZ" b="1" dirty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nachází se v Asii</a:t>
            </a:r>
          </a:p>
          <a:p>
            <a:r>
              <a:rPr lang="cs-CZ" sz="3000" dirty="0" smtClean="0"/>
              <a:t>dějiny od 3. tisíciletí př.n.l.</a:t>
            </a:r>
          </a:p>
          <a:p>
            <a:r>
              <a:rPr lang="cs-CZ" sz="3000" b="1" dirty="0" smtClean="0"/>
              <a:t>řeky – Ganga, Indus</a:t>
            </a:r>
          </a:p>
          <a:p>
            <a:r>
              <a:rPr lang="cs-CZ" sz="3000" dirty="0" smtClean="0"/>
              <a:t>řeky tvořily vhodné podmínky pro zemědělství, lodní dopravu</a:t>
            </a:r>
          </a:p>
          <a:p>
            <a:r>
              <a:rPr lang="cs-CZ" sz="3000" dirty="0" smtClean="0"/>
              <a:t>pěstovali obilí, proso, rýži, luštěniny, sezam, </a:t>
            </a:r>
          </a:p>
          <a:p>
            <a:pPr>
              <a:buNone/>
            </a:pPr>
            <a:r>
              <a:rPr lang="cs-CZ" sz="3000" dirty="0" smtClean="0"/>
              <a:t>	bavlna (surovina výrobu látek)</a:t>
            </a:r>
          </a:p>
          <a:p>
            <a:r>
              <a:rPr lang="cs-CZ" sz="3000" dirty="0" smtClean="0"/>
              <a:t>řemesla – hrnčířství, tesařství, práce s kovy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DOMESTIKACE</a:t>
            </a:r>
            <a:endParaRPr lang="cs-CZ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domestikace = ochočování </a:t>
            </a:r>
          </a:p>
          <a:p>
            <a:r>
              <a:rPr lang="cs-CZ" dirty="0" smtClean="0"/>
              <a:t>domestikace slona </a:t>
            </a:r>
          </a:p>
          <a:p>
            <a:r>
              <a:rPr lang="cs-CZ" dirty="0" smtClean="0"/>
              <a:t>velmi inteligentní zvíře</a:t>
            </a:r>
          </a:p>
          <a:p>
            <a:r>
              <a:rPr lang="cs-CZ" dirty="0" smtClean="0"/>
              <a:t>výborná paměť</a:t>
            </a:r>
          </a:p>
          <a:p>
            <a:r>
              <a:rPr lang="cs-CZ" dirty="0" smtClean="0"/>
              <a:t> rodinné vztahy vede ve </a:t>
            </a:r>
          </a:p>
          <a:p>
            <a:pPr>
              <a:buNone/>
            </a:pPr>
            <a:r>
              <a:rPr lang="cs-CZ" dirty="0" smtClean="0"/>
              <a:t>	stádě nejstarší samice</a:t>
            </a:r>
          </a:p>
          <a:p>
            <a:endParaRPr lang="cs-CZ" dirty="0"/>
          </a:p>
        </p:txBody>
      </p:sp>
      <p:pic>
        <p:nvPicPr>
          <p:cNvPr id="3074" name="Picture 2" descr="http://www.naturfoto.cz/fotografie/sevcik/slon-indicky--elephas-maximus-1.jpg"/>
          <p:cNvPicPr>
            <a:picLocks noChangeAspect="1" noChangeArrowheads="1"/>
          </p:cNvPicPr>
          <p:nvPr/>
        </p:nvPicPr>
        <p:blipFill>
          <a:blip r:embed="rId2" cstate="print"/>
          <a:srcRect l="1260" t="3743" r="13061" b="10179"/>
          <a:stretch>
            <a:fillRect/>
          </a:stretch>
        </p:blipFill>
        <p:spPr bwMode="auto">
          <a:xfrm>
            <a:off x="4779690" y="2636912"/>
            <a:ext cx="4364310" cy="295232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ÚTVARY </a:t>
            </a:r>
            <a:r>
              <a:rPr lang="cs-CZ" b="1" dirty="0" smtClean="0">
                <a:solidFill>
                  <a:srgbClr val="990033"/>
                </a:solidFill>
              </a:rPr>
              <a:t>– městské státy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892480" cy="4922520"/>
          </a:xfrm>
        </p:spPr>
        <p:txBody>
          <a:bodyPr>
            <a:normAutofit lnSpcReduction="10000"/>
          </a:bodyPr>
          <a:lstStyle/>
          <a:p>
            <a:r>
              <a:rPr lang="cs-CZ" sz="2700" dirty="0" smtClean="0"/>
              <a:t> </a:t>
            </a:r>
            <a:r>
              <a:rPr lang="cs-CZ" sz="2700" b="1" dirty="0" smtClean="0">
                <a:solidFill>
                  <a:srgbClr val="33CC33"/>
                </a:solidFill>
              </a:rPr>
              <a:t>od 2.poloviny 3.tisíciletí př.n.</a:t>
            </a:r>
            <a:r>
              <a:rPr lang="cs-CZ" sz="2700" dirty="0" smtClean="0"/>
              <a:t>l. v povodí řeky Indu </a:t>
            </a:r>
          </a:p>
          <a:p>
            <a:r>
              <a:rPr lang="cs-CZ" sz="2700" b="1" dirty="0" smtClean="0"/>
              <a:t>stavba měst </a:t>
            </a:r>
            <a:r>
              <a:rPr lang="cs-CZ" sz="2700" dirty="0" smtClean="0"/>
              <a:t>– pravoúhlé ulice, rozdělení na dvě části </a:t>
            </a:r>
          </a:p>
          <a:p>
            <a:pPr>
              <a:buNone/>
            </a:pPr>
            <a:r>
              <a:rPr lang="cs-CZ" sz="2700" dirty="0" smtClean="0"/>
              <a:t>		a) hrad (sloužící útočiště při napadení nepřítele)</a:t>
            </a:r>
          </a:p>
          <a:p>
            <a:pPr>
              <a:buNone/>
            </a:pPr>
            <a:r>
              <a:rPr lang="cs-CZ" sz="2700" dirty="0" smtClean="0"/>
              <a:t>		b) podhradí (= vlastní město)</a:t>
            </a:r>
          </a:p>
          <a:p>
            <a:r>
              <a:rPr lang="cs-CZ" sz="2700" b="1" dirty="0" smtClean="0">
                <a:solidFill>
                  <a:srgbClr val="33CC33"/>
                </a:solidFill>
              </a:rPr>
              <a:t>1500 př.n.l. </a:t>
            </a:r>
            <a:r>
              <a:rPr lang="cs-CZ" sz="2700" dirty="0" smtClean="0"/>
              <a:t>přerušen vývoj měst - vpád indoevropských </a:t>
            </a:r>
          </a:p>
          <a:p>
            <a:pPr>
              <a:buNone/>
            </a:pPr>
            <a:r>
              <a:rPr lang="cs-CZ" sz="2700" dirty="0" smtClean="0"/>
              <a:t>			árijských kmenů </a:t>
            </a:r>
            <a:r>
              <a:rPr lang="cs-CZ" sz="2700" dirty="0" smtClean="0">
                <a:latin typeface="Calibri"/>
              </a:rPr>
              <a:t>→ </a:t>
            </a:r>
            <a:r>
              <a:rPr lang="cs-CZ" sz="2700" dirty="0" smtClean="0"/>
              <a:t>vytvořili stát u řeky  Gangy</a:t>
            </a:r>
          </a:p>
          <a:p>
            <a:r>
              <a:rPr lang="cs-CZ" sz="2700" b="1" dirty="0" smtClean="0">
                <a:solidFill>
                  <a:srgbClr val="33CC33"/>
                </a:solidFill>
              </a:rPr>
              <a:t>4. století př.n.l</a:t>
            </a:r>
            <a:r>
              <a:rPr lang="cs-CZ" sz="2700" dirty="0" smtClean="0"/>
              <a:t>. pronikl do Indie Alexandr Makedonský</a:t>
            </a:r>
          </a:p>
          <a:p>
            <a:pPr>
              <a:buNone/>
            </a:pPr>
            <a:r>
              <a:rPr lang="cs-CZ" sz="2700" dirty="0" smtClean="0">
                <a:latin typeface="Calibri"/>
              </a:rPr>
              <a:t>	→</a:t>
            </a:r>
            <a:r>
              <a:rPr lang="cs-CZ" sz="2700" dirty="0" smtClean="0"/>
              <a:t>jeho vpád na území otevřel obchodní cesty na západ</a:t>
            </a:r>
          </a:p>
          <a:p>
            <a:r>
              <a:rPr lang="cs-CZ" sz="2700" dirty="0" smtClean="0"/>
              <a:t>obchodoval s indickými bavlněnými, vlněnými a lněnými </a:t>
            </a:r>
          </a:p>
          <a:p>
            <a:pPr>
              <a:buNone/>
            </a:pPr>
            <a:r>
              <a:rPr lang="cs-CZ" sz="2700" dirty="0" smtClean="0"/>
              <a:t>	látkami, drahokamy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C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INDIE</a:t>
            </a:r>
            <a:endParaRPr lang="cs-CZ" b="1" dirty="0">
              <a:solidFill>
                <a:srgbClr val="CC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7A593DE4"/>
          <p:cNvPicPr>
            <a:picLocks noChangeAspect="1" noChangeArrowheads="1"/>
          </p:cNvPicPr>
          <p:nvPr/>
        </p:nvPicPr>
        <p:blipFill>
          <a:blip r:embed="rId2" cstate="print"/>
          <a:srcRect l="2032" t="3973" r="9228" b="34533"/>
          <a:stretch>
            <a:fillRect/>
          </a:stretch>
        </p:blipFill>
        <p:spPr bwMode="auto">
          <a:xfrm>
            <a:off x="0" y="1340768"/>
            <a:ext cx="9181063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</a:t>
            </a:r>
            <a:r>
              <a:rPr lang="cs-CZ" b="1" dirty="0" err="1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Ašóka</a:t>
            </a:r>
            <a:endParaRPr lang="cs-CZ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panoval ve 3. století př.n.l. po odchodu Alexandra </a:t>
            </a:r>
          </a:p>
          <a:p>
            <a:pPr>
              <a:buNone/>
            </a:pPr>
            <a:r>
              <a:rPr lang="cs-CZ" dirty="0" smtClean="0"/>
              <a:t>	Makedonského</a:t>
            </a:r>
          </a:p>
          <a:p>
            <a:r>
              <a:rPr lang="cs-CZ" b="1" dirty="0" smtClean="0"/>
              <a:t> vládl:</a:t>
            </a:r>
          </a:p>
          <a:p>
            <a:pPr>
              <a:buNone/>
            </a:pPr>
            <a:r>
              <a:rPr lang="cs-CZ" dirty="0" smtClean="0"/>
              <a:t>	a) bez násilí</a:t>
            </a:r>
          </a:p>
          <a:p>
            <a:pPr>
              <a:buNone/>
            </a:pPr>
            <a:r>
              <a:rPr lang="cs-CZ" dirty="0" smtClean="0"/>
              <a:t>	b) zřizoval nemocnice</a:t>
            </a:r>
          </a:p>
          <a:p>
            <a:pPr>
              <a:buNone/>
            </a:pPr>
            <a:r>
              <a:rPr lang="cs-CZ" dirty="0" smtClean="0"/>
              <a:t>	c) zabýval se dobročinnou činností</a:t>
            </a:r>
          </a:p>
          <a:p>
            <a:pPr>
              <a:buNone/>
            </a:pPr>
            <a:r>
              <a:rPr lang="cs-CZ" dirty="0" smtClean="0"/>
              <a:t>	d) sázel léčivé rostliny</a:t>
            </a:r>
          </a:p>
          <a:p>
            <a:pPr>
              <a:buNone/>
            </a:pPr>
            <a:r>
              <a:rPr lang="cs-CZ" dirty="0" smtClean="0"/>
              <a:t>	e) podporoval stavební činnost </a:t>
            </a:r>
          </a:p>
          <a:p>
            <a:r>
              <a:rPr lang="cs-CZ" dirty="0" smtClean="0"/>
              <a:t>6. stol.n.l. zánik říše </a:t>
            </a:r>
            <a:r>
              <a:rPr lang="cs-CZ" dirty="0" smtClean="0">
                <a:latin typeface="Calibri"/>
              </a:rPr>
              <a:t>→ </a:t>
            </a:r>
            <a:r>
              <a:rPr lang="cs-CZ" dirty="0" smtClean="0"/>
              <a:t>útoky kočovných kmenů Hunů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3314" name="Picture 2" descr="http://www.4to40.com/images/legends/ashoka/great_ashok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420888"/>
            <a:ext cx="2448272" cy="332265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KRÁL AŠÓKA</a:t>
            </a:r>
            <a:endParaRPr lang="cs-CZ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35480"/>
            <a:ext cx="8363272" cy="438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svoje výnosy a nařízení nechal</a:t>
            </a:r>
          </a:p>
          <a:p>
            <a:pPr>
              <a:buNone/>
            </a:pPr>
            <a:r>
              <a:rPr lang="cs-CZ" dirty="0" smtClean="0"/>
              <a:t>	tesat do sloupů </a:t>
            </a:r>
          </a:p>
          <a:p>
            <a:r>
              <a:rPr lang="cs-CZ" dirty="0" smtClean="0"/>
              <a:t>sloupy zdobeny lvy</a:t>
            </a:r>
          </a:p>
          <a:p>
            <a:r>
              <a:rPr lang="cs-CZ" dirty="0" smtClean="0"/>
              <a:t>umístění po celé říši </a:t>
            </a:r>
            <a:r>
              <a:rPr lang="cs-CZ" dirty="0" smtClean="0">
                <a:latin typeface="Calibri"/>
              </a:rPr>
              <a:t>→</a:t>
            </a:r>
            <a:r>
              <a:rPr lang="cs-CZ" dirty="0" smtClean="0"/>
              <a:t> zajistil, </a:t>
            </a:r>
          </a:p>
          <a:p>
            <a:pPr>
              <a:buNone/>
            </a:pPr>
            <a:r>
              <a:rPr lang="cs-CZ" dirty="0" smtClean="0"/>
              <a:t>	že se o jeho nařízeních dozvěděli lidé</a:t>
            </a:r>
          </a:p>
          <a:p>
            <a:pPr>
              <a:buNone/>
            </a:pPr>
            <a:r>
              <a:rPr lang="cs-CZ" dirty="0" smtClean="0"/>
              <a:t>	 v celém království</a:t>
            </a:r>
          </a:p>
          <a:p>
            <a:r>
              <a:rPr lang="cs-CZ" dirty="0" smtClean="0"/>
              <a:t>heslo z </a:t>
            </a:r>
            <a:r>
              <a:rPr lang="cs-CZ" dirty="0" err="1" smtClean="0"/>
              <a:t>Ašókových</a:t>
            </a:r>
            <a:r>
              <a:rPr lang="cs-CZ" dirty="0" smtClean="0"/>
              <a:t> sloupů: </a:t>
            </a:r>
          </a:p>
          <a:p>
            <a:pPr>
              <a:buNone/>
            </a:pPr>
            <a:r>
              <a:rPr lang="cs-CZ" dirty="0" smtClean="0"/>
              <a:t>	Jen pravda vítězí</a:t>
            </a:r>
          </a:p>
          <a:p>
            <a:r>
              <a:rPr lang="cs-CZ" dirty="0" smtClean="0"/>
              <a:t>hlavice </a:t>
            </a:r>
            <a:r>
              <a:rPr lang="cs-CZ" dirty="0" err="1" smtClean="0"/>
              <a:t>Ašóka</a:t>
            </a:r>
            <a:r>
              <a:rPr lang="cs-CZ" dirty="0" smtClean="0"/>
              <a:t> sloupu je dnes</a:t>
            </a:r>
          </a:p>
          <a:p>
            <a:pPr>
              <a:buNone/>
            </a:pPr>
            <a:r>
              <a:rPr lang="cs-CZ" dirty="0" smtClean="0"/>
              <a:t>	státní znak Indické republiky</a:t>
            </a:r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09" name="Picture 1" descr="88821F9E"/>
          <p:cNvPicPr>
            <a:picLocks noChangeAspect="1" noChangeArrowheads="1"/>
          </p:cNvPicPr>
          <p:nvPr/>
        </p:nvPicPr>
        <p:blipFill>
          <a:blip r:embed="rId2" cstate="print"/>
          <a:srcRect l="26106" t="1811" r="1909" b="9221"/>
          <a:stretch>
            <a:fillRect/>
          </a:stretch>
        </p:blipFill>
        <p:spPr bwMode="auto">
          <a:xfrm>
            <a:off x="6100390" y="833307"/>
            <a:ext cx="3043610" cy="602469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</a:t>
            </a:r>
            <a:endParaRPr lang="cs-CZ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892480" cy="482453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CC3300"/>
                </a:solidFill>
              </a:rPr>
              <a:t>Společnost </a:t>
            </a:r>
            <a:r>
              <a:rPr lang="cs-CZ" dirty="0" smtClean="0"/>
              <a:t>rozdělena na KASTY </a:t>
            </a:r>
          </a:p>
          <a:p>
            <a:pPr>
              <a:buNone/>
            </a:pPr>
            <a:r>
              <a:rPr lang="cs-CZ" dirty="0" smtClean="0"/>
              <a:t>		a) kněží, vzdělanci</a:t>
            </a:r>
          </a:p>
          <a:p>
            <a:pPr>
              <a:buNone/>
            </a:pPr>
            <a:r>
              <a:rPr lang="cs-CZ" dirty="0" smtClean="0"/>
              <a:t>		b) náčelníci, válečníci</a:t>
            </a:r>
          </a:p>
          <a:p>
            <a:pPr>
              <a:buNone/>
            </a:pPr>
            <a:r>
              <a:rPr lang="cs-CZ" dirty="0" smtClean="0"/>
              <a:t>		c) zemědělci, obchodníci, řemeslníci</a:t>
            </a:r>
          </a:p>
          <a:p>
            <a:r>
              <a:rPr lang="cs-CZ" b="1" dirty="0" smtClean="0">
                <a:solidFill>
                  <a:srgbClr val="CC3300"/>
                </a:solidFill>
              </a:rPr>
              <a:t>Vzdělanost</a:t>
            </a:r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dirty="0" smtClean="0"/>
              <a:t>a) vytvořili číslice, které v 8. stol.n.l. do Evropy rozšířili </a:t>
            </a:r>
          </a:p>
          <a:p>
            <a:pPr>
              <a:buNone/>
            </a:pPr>
            <a:r>
              <a:rPr lang="cs-CZ" dirty="0" smtClean="0"/>
              <a:t>			Arabové</a:t>
            </a:r>
          </a:p>
          <a:p>
            <a:pPr>
              <a:buNone/>
            </a:pPr>
            <a:r>
              <a:rPr lang="cs-CZ" dirty="0" smtClean="0"/>
              <a:t>		b) Indové první počítali s nulou</a:t>
            </a:r>
          </a:p>
          <a:p>
            <a:pPr>
              <a:buNone/>
            </a:pPr>
            <a:r>
              <a:rPr lang="cs-CZ" dirty="0" smtClean="0"/>
              <a:t>		c) užívali desetinnou soustavu</a:t>
            </a:r>
          </a:p>
          <a:p>
            <a:pPr>
              <a:buNone/>
            </a:pPr>
            <a:r>
              <a:rPr lang="cs-CZ" dirty="0" smtClean="0"/>
              <a:t>		c) vypočítali π = 3,14 = Ludolfovo číslo (pí) </a:t>
            </a:r>
          </a:p>
          <a:p>
            <a:pPr>
              <a:buNone/>
            </a:pPr>
            <a:r>
              <a:rPr lang="cs-CZ" dirty="0" smtClean="0"/>
              <a:t>			 - výpočet pro kružnici, kruh, koule</a:t>
            </a:r>
          </a:p>
          <a:p>
            <a:pPr>
              <a:buNone/>
            </a:pPr>
            <a:r>
              <a:rPr lang="cs-CZ" dirty="0" smtClean="0"/>
              <a:t>		d) napsali pověsti, bajky (Pohádky tisíce a jedné noci)</a:t>
            </a:r>
          </a:p>
          <a:p>
            <a:pPr>
              <a:buNone/>
            </a:pPr>
            <a:r>
              <a:rPr lang="cs-CZ" dirty="0" smtClean="0"/>
              <a:t>		e) objevili: země otáčí kolem své osy</a:t>
            </a:r>
          </a:p>
          <a:p>
            <a:r>
              <a:rPr lang="cs-CZ" b="1" dirty="0" smtClean="0">
                <a:solidFill>
                  <a:srgbClr val="CC0000"/>
                </a:solidFill>
              </a:rPr>
              <a:t>Literární památky </a:t>
            </a:r>
            <a:r>
              <a:rPr lang="cs-CZ" dirty="0" smtClean="0"/>
              <a:t>nazvané VÉDY</a:t>
            </a:r>
          </a:p>
          <a:p>
            <a:pPr>
              <a:buNone/>
            </a:pPr>
            <a:r>
              <a:rPr lang="cs-CZ" dirty="0" smtClean="0"/>
              <a:t>		(obsahují náboženskou a filozofickou tématiku)</a:t>
            </a:r>
          </a:p>
        </p:txBody>
      </p:sp>
      <p:pic>
        <p:nvPicPr>
          <p:cNvPr id="2050" name="Picture 2" descr="http://upload.wikimedia.org/wikipedia/commons/thumb/2/2e/Pi-symbol.svg/170px-Pi-symbol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011418"/>
            <a:ext cx="1538514" cy="149326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PÍSMO</a:t>
            </a:r>
            <a:endParaRPr lang="cs-CZ" b="1" dirty="0">
              <a:solidFill>
                <a:srgbClr val="33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starověké indické písmo nazvané </a:t>
            </a:r>
            <a:r>
              <a:rPr lang="cs-CZ" b="1" dirty="0" smtClean="0">
                <a:solidFill>
                  <a:srgbClr val="990033"/>
                </a:solidFill>
              </a:rPr>
              <a:t>sanskrt</a:t>
            </a:r>
          </a:p>
          <a:p>
            <a:r>
              <a:rPr lang="cs-CZ" dirty="0" smtClean="0"/>
              <a:t> první indické písmo </a:t>
            </a:r>
            <a:r>
              <a:rPr lang="cs-CZ" b="1" dirty="0" err="1" smtClean="0">
                <a:solidFill>
                  <a:srgbClr val="990033"/>
                </a:solidFill>
              </a:rPr>
              <a:t>bráhmí</a:t>
            </a:r>
            <a:r>
              <a:rPr lang="cs-CZ" b="1" dirty="0" smtClean="0">
                <a:solidFill>
                  <a:srgbClr val="990033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rgbClr val="990033"/>
                </a:solidFill>
              </a:rPr>
              <a:t>		</a:t>
            </a:r>
            <a:r>
              <a:rPr lang="cs-CZ" dirty="0" smtClean="0"/>
              <a:t>– období vlády </a:t>
            </a:r>
            <a:r>
              <a:rPr lang="cs-CZ" dirty="0" err="1" smtClean="0"/>
              <a:t>Ašóka</a:t>
            </a:r>
            <a:endParaRPr lang="cs-CZ" dirty="0" smtClean="0"/>
          </a:p>
          <a:p>
            <a:r>
              <a:rPr lang="cs-CZ" dirty="0" err="1" smtClean="0"/>
              <a:t>bráhmí</a:t>
            </a:r>
            <a:r>
              <a:rPr lang="cs-CZ" dirty="0" smtClean="0"/>
              <a:t> – každý znak písma označoval jednu slabiku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4578" name="Picture 2" descr="Soubor:Schrift brahmi tabelle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2037" r="32265" b="55139"/>
          <a:stretch>
            <a:fillRect/>
          </a:stretch>
        </p:blipFill>
        <p:spPr bwMode="auto">
          <a:xfrm>
            <a:off x="4058745" y="4553744"/>
            <a:ext cx="5085255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BRÁHMÍ</a:t>
            </a:r>
            <a:endParaRPr lang="cs-CZ" b="1" dirty="0"/>
          </a:p>
        </p:txBody>
      </p:sp>
      <p:pic>
        <p:nvPicPr>
          <p:cNvPr id="4" name="Picture 2" descr="Soubor:Schrift brahmi tabelle.gif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789973"/>
            <a:ext cx="4512386" cy="606802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INDICKÝ NÁPIS</a:t>
            </a:r>
            <a:endParaRPr lang="cs-CZ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1" name="Picture 1" descr="9439D28D"/>
          <p:cNvPicPr>
            <a:picLocks noChangeAspect="1" noChangeArrowheads="1"/>
          </p:cNvPicPr>
          <p:nvPr/>
        </p:nvPicPr>
        <p:blipFill>
          <a:blip r:embed="rId2" cstate="print"/>
          <a:srcRect l="19942" t="36119" r="9393" b="5798"/>
          <a:stretch>
            <a:fillRect/>
          </a:stretch>
        </p:blipFill>
        <p:spPr bwMode="auto">
          <a:xfrm>
            <a:off x="0" y="2996952"/>
            <a:ext cx="9144000" cy="223232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</a:t>
            </a:r>
            <a:endParaRPr lang="cs-CZ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C3300"/>
                </a:solidFill>
              </a:rPr>
              <a:t>hinduismus –</a:t>
            </a:r>
            <a:r>
              <a:rPr lang="cs-CZ" dirty="0" smtClean="0">
                <a:solidFill>
                  <a:srgbClr val="CC3300"/>
                </a:solidFill>
              </a:rPr>
              <a:t> </a:t>
            </a:r>
            <a:r>
              <a:rPr lang="cs-CZ" dirty="0" smtClean="0"/>
              <a:t>uctívání mnoho Bohů</a:t>
            </a:r>
          </a:p>
          <a:p>
            <a:pPr>
              <a:buNone/>
            </a:pPr>
            <a:r>
              <a:rPr lang="cs-CZ" dirty="0" smtClean="0"/>
              <a:t>		a)</a:t>
            </a:r>
            <a:r>
              <a:rPr lang="cs-CZ" dirty="0" err="1" smtClean="0"/>
              <a:t>Brahma</a:t>
            </a:r>
            <a:r>
              <a:rPr lang="cs-CZ" dirty="0" smtClean="0"/>
              <a:t> (stvořitel)</a:t>
            </a:r>
          </a:p>
          <a:p>
            <a:pPr>
              <a:buNone/>
            </a:pPr>
            <a:r>
              <a:rPr lang="cs-CZ" dirty="0" smtClean="0"/>
              <a:t>		b) </a:t>
            </a:r>
            <a:r>
              <a:rPr lang="cs-CZ" dirty="0" err="1" smtClean="0"/>
              <a:t>Vinšu</a:t>
            </a:r>
            <a:r>
              <a:rPr lang="cs-CZ" dirty="0" smtClean="0"/>
              <a:t> (udržovatel)</a:t>
            </a:r>
          </a:p>
          <a:p>
            <a:pPr>
              <a:buNone/>
            </a:pPr>
            <a:r>
              <a:rPr lang="cs-CZ" dirty="0" smtClean="0"/>
              <a:t>		c) Šiva (ničitel a </a:t>
            </a:r>
            <a:r>
              <a:rPr lang="cs-CZ" dirty="0" err="1" smtClean="0"/>
              <a:t>znovustořitel</a:t>
            </a:r>
            <a:r>
              <a:rPr lang="cs-CZ" dirty="0" smtClean="0"/>
              <a:t>)</a:t>
            </a:r>
          </a:p>
          <a:p>
            <a:r>
              <a:rPr lang="cs-CZ" dirty="0" smtClean="0"/>
              <a:t>věří narození duše zemřelého v jiném těle = </a:t>
            </a:r>
            <a:r>
              <a:rPr lang="cs-CZ" b="1" dirty="0" smtClean="0"/>
              <a:t>reinkarnace</a:t>
            </a:r>
          </a:p>
          <a:p>
            <a:r>
              <a:rPr lang="cs-CZ" dirty="0" smtClean="0"/>
              <a:t>podle toho, jak člověk svůj život prožil, narodí se příště </a:t>
            </a:r>
          </a:p>
          <a:p>
            <a:pPr>
              <a:buNone/>
            </a:pPr>
            <a:r>
              <a:rPr lang="cs-CZ" dirty="0" smtClean="0"/>
              <a:t>	buď v lepším nebo v horším postavení</a:t>
            </a:r>
          </a:p>
          <a:p>
            <a:r>
              <a:rPr lang="cs-CZ" b="1" dirty="0" smtClean="0">
                <a:solidFill>
                  <a:srgbClr val="CC3300"/>
                </a:solidFill>
              </a:rPr>
              <a:t>buddhismus </a:t>
            </a:r>
            <a:r>
              <a:rPr lang="cs-CZ" dirty="0" smtClean="0"/>
              <a:t>– zakladatelem Buddha  </a:t>
            </a:r>
          </a:p>
          <a:p>
            <a:pPr>
              <a:buNone/>
            </a:pPr>
            <a:r>
              <a:rPr lang="cs-CZ" dirty="0" smtClean="0"/>
              <a:t>		- odvrácení se od utrpení světa a dosáhnout blaženosti</a:t>
            </a:r>
          </a:p>
          <a:p>
            <a:pPr>
              <a:buNone/>
            </a:pPr>
            <a:r>
              <a:rPr lang="cs-CZ" dirty="0" smtClean="0"/>
              <a:t>		- k tomu slouží meditace (rozjímaní, přemýšlení)</a:t>
            </a:r>
          </a:p>
          <a:p>
            <a:endParaRPr lang="cs-CZ" dirty="0"/>
          </a:p>
        </p:txBody>
      </p:sp>
      <p:pic>
        <p:nvPicPr>
          <p:cNvPr id="1026" name="Picture 2" descr="http://harekrsna.cz/cvs/files/images/buddha_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700808"/>
            <a:ext cx="1835696" cy="176226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BOHOVÉ HINDUISMU</a:t>
            </a:r>
            <a:endParaRPr lang="cs-CZ" b="1" dirty="0">
              <a:solidFill>
                <a:srgbClr val="33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Brahma</a:t>
            </a:r>
            <a:r>
              <a:rPr lang="cs-CZ" b="1" dirty="0" smtClean="0"/>
              <a:t>			</a:t>
            </a:r>
          </a:p>
          <a:p>
            <a:pPr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Višnu</a:t>
            </a:r>
            <a:r>
              <a:rPr lang="cs-CZ" b="1" dirty="0" smtClean="0"/>
              <a:t>		</a:t>
            </a:r>
          </a:p>
          <a:p>
            <a:pPr>
              <a:buNone/>
            </a:pPr>
            <a:r>
              <a:rPr lang="cs-CZ" b="1" dirty="0" smtClean="0"/>
              <a:t>						      		   Šiva</a:t>
            </a:r>
            <a:endParaRPr lang="cs-CZ" b="1" dirty="0"/>
          </a:p>
        </p:txBody>
      </p:sp>
      <p:pic>
        <p:nvPicPr>
          <p:cNvPr id="26626" name="Picture 2" descr="http://upload.wikimedia.org/wikipedia/commons/thumb/3/31/Brahma_Mus%C3%A9e_Guimet_1197_1.jpg/220px-Brahma_Mus%C3%A9e_Guimet_1197_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564904"/>
            <a:ext cx="2095500" cy="2571751"/>
          </a:xfrm>
          <a:prstGeom prst="rect">
            <a:avLst/>
          </a:prstGeom>
          <a:noFill/>
        </p:spPr>
      </p:pic>
      <p:pic>
        <p:nvPicPr>
          <p:cNvPr id="26628" name="Picture 4" descr="Soubor:Vishnu and Lakshmi on Shesha Naga, ca 187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7464" t="23059" r="37090" b="2825"/>
          <a:stretch>
            <a:fillRect/>
          </a:stretch>
        </p:blipFill>
        <p:spPr bwMode="auto">
          <a:xfrm>
            <a:off x="3203848" y="3356992"/>
            <a:ext cx="2496278" cy="2160240"/>
          </a:xfrm>
          <a:prstGeom prst="rect">
            <a:avLst/>
          </a:prstGeom>
          <a:noFill/>
        </p:spPr>
      </p:pic>
      <p:pic>
        <p:nvPicPr>
          <p:cNvPr id="26630" name="Picture 6" descr="http://astronuklfyzika.cz/Siv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645024"/>
            <a:ext cx="2160240" cy="25022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ŠIVA</a:t>
            </a:r>
            <a:endParaRPr lang="cs-CZ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bohem tance a pohybu ve vesmíru</a:t>
            </a:r>
          </a:p>
          <a:p>
            <a:r>
              <a:rPr lang="cs-CZ" dirty="0" smtClean="0"/>
              <a:t>Má čtyři ruce</a:t>
            </a:r>
          </a:p>
          <a:p>
            <a:r>
              <a:rPr lang="cs-CZ" dirty="0" smtClean="0"/>
              <a:t>Plameny symbolizující tvořivou sílu</a:t>
            </a:r>
          </a:p>
          <a:p>
            <a:r>
              <a:rPr lang="cs-CZ" dirty="0" smtClean="0"/>
              <a:t>Ladné kroky tance mají zbavit lidi starostí</a:t>
            </a:r>
          </a:p>
        </p:txBody>
      </p:sp>
      <p:pic>
        <p:nvPicPr>
          <p:cNvPr id="4" name="Picture 6" descr="http://astronuklfyzika.cz/Si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5728" y="3861048"/>
            <a:ext cx="2448272" cy="283583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4695800"/>
          </a:xfrm>
        </p:spPr>
        <p:txBody>
          <a:bodyPr>
            <a:normAutofit/>
          </a:bodyPr>
          <a:lstStyle/>
          <a:p>
            <a:pPr marL="514350" indent="-514350">
              <a:buNone/>
              <a:defRPr/>
            </a:pPr>
            <a:r>
              <a:rPr lang="cs-CZ" sz="3200" dirty="0" smtClean="0"/>
              <a:t>1</a:t>
            </a:r>
            <a:r>
              <a:rPr lang="cs-CZ" sz="2800" dirty="0" smtClean="0"/>
              <a:t>. </a:t>
            </a:r>
            <a:r>
              <a:rPr lang="cs-CZ" sz="2000" dirty="0" smtClean="0"/>
              <a:t>Autor kolektivů, Dějepis 6 – učebnice; </a:t>
            </a:r>
            <a:r>
              <a:rPr lang="cs-CZ" sz="2000" dirty="0" err="1" smtClean="0"/>
              <a:t>Fraus</a:t>
            </a:r>
            <a:r>
              <a:rPr lang="cs-CZ" sz="2000" dirty="0" smtClean="0"/>
              <a:t> Plzeň 2007</a:t>
            </a:r>
          </a:p>
          <a:p>
            <a:pPr marL="514350" indent="-514350">
              <a:buNone/>
              <a:defRPr/>
            </a:pPr>
            <a:r>
              <a:rPr lang="cs-CZ" sz="2000" dirty="0" smtClean="0"/>
              <a:t>	naskenovaný nápis </a:t>
            </a:r>
            <a:r>
              <a:rPr lang="cs-CZ" sz="2000" dirty="0" err="1" smtClean="0"/>
              <a:t>str</a:t>
            </a:r>
            <a:r>
              <a:rPr lang="cs-CZ" sz="2000" dirty="0" smtClean="0"/>
              <a:t>  67</a:t>
            </a:r>
          </a:p>
          <a:p>
            <a:pPr marL="514350" indent="-514350">
              <a:buNone/>
              <a:defRPr/>
            </a:pPr>
            <a:endParaRPr lang="cs-CZ" sz="2000" dirty="0" smtClean="0"/>
          </a:p>
          <a:p>
            <a:pPr marL="514350" indent="-514350">
              <a:buNone/>
              <a:defRPr/>
            </a:pPr>
            <a:r>
              <a:rPr lang="cs-CZ" sz="2000" dirty="0" smtClean="0"/>
              <a:t>2. Válková Veronika; Dějepis 6 – učebnice; SPN Praha 2006</a:t>
            </a:r>
          </a:p>
          <a:p>
            <a:pPr marL="514350" indent="-514350">
              <a:buNone/>
              <a:defRPr/>
            </a:pPr>
            <a:r>
              <a:rPr lang="cs-CZ" sz="2000" dirty="0" smtClean="0"/>
              <a:t>	naskenovaná mapa </a:t>
            </a:r>
            <a:r>
              <a:rPr lang="cs-CZ" sz="2000" dirty="0" err="1" smtClean="0"/>
              <a:t>str</a:t>
            </a:r>
            <a:r>
              <a:rPr lang="cs-CZ" sz="2000" dirty="0" smtClean="0"/>
              <a:t>  43</a:t>
            </a:r>
          </a:p>
          <a:p>
            <a:pPr marL="514350" indent="-514350">
              <a:buNone/>
              <a:defRPr/>
            </a:pPr>
            <a:r>
              <a:rPr lang="cs-CZ" sz="2000" dirty="0" smtClean="0"/>
              <a:t>	naskenovaná mapa </a:t>
            </a:r>
            <a:r>
              <a:rPr lang="cs-CZ" sz="2000" dirty="0" err="1" smtClean="0"/>
              <a:t>str</a:t>
            </a:r>
            <a:r>
              <a:rPr lang="cs-CZ" sz="2000" dirty="0" smtClean="0"/>
              <a:t>  137</a:t>
            </a:r>
          </a:p>
          <a:p>
            <a:pPr marL="514350" indent="-514350">
              <a:buNone/>
              <a:defRPr/>
            </a:pPr>
            <a:r>
              <a:rPr lang="cs-CZ" sz="2000" dirty="0" smtClean="0"/>
              <a:t>	Naskenovaný obrázek </a:t>
            </a:r>
            <a:r>
              <a:rPr lang="cs-CZ" sz="2000" dirty="0" err="1" smtClean="0"/>
              <a:t>str</a:t>
            </a:r>
            <a:r>
              <a:rPr lang="cs-CZ" sz="2000" dirty="0" smtClean="0"/>
              <a:t>  138</a:t>
            </a:r>
          </a:p>
          <a:p>
            <a:pPr marL="514350" indent="-514350">
              <a:buNone/>
              <a:defRPr/>
            </a:pPr>
            <a:endParaRPr lang="cs-CZ" sz="2000" dirty="0" smtClean="0"/>
          </a:p>
          <a:p>
            <a:pPr>
              <a:buNone/>
              <a:defRPr/>
            </a:pPr>
            <a:r>
              <a:rPr lang="cs-CZ" sz="2000" dirty="0" smtClean="0"/>
              <a:t>3. Bednaříková J.; </a:t>
            </a:r>
            <a:r>
              <a:rPr lang="cs-CZ" sz="2000" dirty="0" err="1" smtClean="0"/>
              <a:t>Kysačan</a:t>
            </a:r>
            <a:r>
              <a:rPr lang="cs-CZ" sz="2000" dirty="0" smtClean="0"/>
              <a:t> L.; </a:t>
            </a:r>
            <a:r>
              <a:rPr lang="cs-CZ" sz="2000" dirty="0" err="1" smtClean="0"/>
              <a:t>Fejfušová</a:t>
            </a:r>
            <a:r>
              <a:rPr lang="cs-CZ" sz="2000" dirty="0" smtClean="0"/>
              <a:t> M. – Dějepis – Pravěk a starověk (učebnice), nakladatelství Nová škola 2007</a:t>
            </a:r>
          </a:p>
          <a:p>
            <a:pPr>
              <a:buNone/>
              <a:defRPr/>
            </a:pPr>
            <a:r>
              <a:rPr lang="cs-CZ" sz="2000" dirty="0" smtClean="0"/>
              <a:t>	naskenovaný obrázek </a:t>
            </a:r>
            <a:r>
              <a:rPr lang="cs-CZ" sz="2000" dirty="0" err="1" smtClean="0"/>
              <a:t>str</a:t>
            </a:r>
            <a:r>
              <a:rPr lang="cs-CZ" sz="2000" dirty="0" smtClean="0"/>
              <a:t> 57</a:t>
            </a:r>
          </a:p>
          <a:p>
            <a:pPr>
              <a:buNone/>
              <a:defRPr/>
            </a:pPr>
            <a:r>
              <a:rPr lang="cs-CZ" sz="2000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naturfoto.cz</a:t>
            </a:r>
            <a:r>
              <a:rPr lang="cs-CZ" sz="2000" dirty="0" smtClean="0">
                <a:hlinkClick r:id="rId2"/>
              </a:rPr>
              <a:t>/slon-indicky-fotografie-1340.html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http://www.4to40.com/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legends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ashoka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great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ashoka.gif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http://cs.wikipedia.org/wiki/Soubor:Pi-symbol.svg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http://cs.wikipedia.org/wiki/Soubor:Schrift_brahmi_tabelle.gif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http://www.matrix-2001.cz/</a:t>
            </a:r>
            <a:r>
              <a:rPr lang="cs-CZ" sz="2000" dirty="0" err="1" smtClean="0">
                <a:hlinkClick r:id="rId6"/>
              </a:rPr>
              <a:t>clanek</a:t>
            </a:r>
            <a:r>
              <a:rPr lang="cs-CZ" sz="2000" dirty="0" smtClean="0">
                <a:hlinkClick r:id="rId6"/>
              </a:rPr>
              <a:t>-detail/4237-</a:t>
            </a:r>
            <a:r>
              <a:rPr lang="cs-CZ" sz="2000" dirty="0" err="1" smtClean="0">
                <a:hlinkClick r:id="rId6"/>
              </a:rPr>
              <a:t>buddha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musi</a:t>
            </a:r>
            <a:r>
              <a:rPr lang="cs-CZ" sz="2000" dirty="0" smtClean="0">
                <a:hlinkClick r:id="rId6"/>
              </a:rPr>
              <a:t>-byt-</a:t>
            </a:r>
            <a:r>
              <a:rPr lang="cs-CZ" sz="2000" dirty="0" err="1" smtClean="0">
                <a:hlinkClick r:id="rId6"/>
              </a:rPr>
              <a:t>datovan</a:t>
            </a:r>
            <a:r>
              <a:rPr lang="cs-CZ" sz="2000" dirty="0" smtClean="0">
                <a:hlinkClick r:id="rId6"/>
              </a:rPr>
              <a:t>-do-roku-1800-</a:t>
            </a:r>
            <a:r>
              <a:rPr lang="cs-CZ" sz="2000" dirty="0" err="1" smtClean="0">
                <a:hlinkClick r:id="rId6"/>
              </a:rPr>
              <a:t>pr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nl</a:t>
            </a:r>
            <a:r>
              <a:rPr lang="cs-CZ" sz="2000" dirty="0" smtClean="0">
                <a:hlinkClick r:id="rId6"/>
              </a:rPr>
              <a:t>-1/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http://cs.wikipedia.org/wiki/Soubor:Brahma_Mus%C3%A9e_Guimet_1197_1.jpg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http://cs.wikipedia.org/wiki/Soubor:Vishnu_and_Lakshmi_on_Shesha_Naga,_ca_1870.jpg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131</TotalTime>
  <Words>289</Words>
  <Application>Microsoft Office PowerPoint</Application>
  <PresentationFormat>Předvádění na obrazovce (4:3)</PresentationFormat>
  <Paragraphs>140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Snímek 1</vt:lpstr>
      <vt:lpstr>ANOTACE</vt:lpstr>
      <vt:lpstr>STAROVĚKÉ STÁTY</vt:lpstr>
      <vt:lpstr>INDIE</vt:lpstr>
      <vt:lpstr>INDIE</vt:lpstr>
      <vt:lpstr>DOMESTIKACE</vt:lpstr>
      <vt:lpstr>STÁTNÍ ÚTVARY – městské státy</vt:lpstr>
      <vt:lpstr>INDIE</vt:lpstr>
      <vt:lpstr>Král Ašóka</vt:lpstr>
      <vt:lpstr> KRÁL AŠÓKA</vt:lpstr>
      <vt:lpstr>KULTURA</vt:lpstr>
      <vt:lpstr>PÍSMO</vt:lpstr>
      <vt:lpstr>BRÁHMÍ</vt:lpstr>
      <vt:lpstr>INDICKÝ NÁPIS</vt:lpstr>
      <vt:lpstr>NÁBOŽENSTVÍ</vt:lpstr>
      <vt:lpstr>BOHOVÉ HINDUISMU</vt:lpstr>
      <vt:lpstr>ŠIVA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STAROVĚKÉ STÁTY</dc:title>
  <cp:lastModifiedBy>Anička Csanadiová</cp:lastModifiedBy>
  <cp:revision>29</cp:revision>
  <dcterms:modified xsi:type="dcterms:W3CDTF">2013-02-04T20:00:28Z</dcterms:modified>
</cp:coreProperties>
</file>