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299" r:id="rId3"/>
    <p:sldId id="256" r:id="rId4"/>
    <p:sldId id="288" r:id="rId5"/>
    <p:sldId id="290" r:id="rId6"/>
    <p:sldId id="278" r:id="rId7"/>
    <p:sldId id="280" r:id="rId8"/>
    <p:sldId id="281" r:id="rId9"/>
    <p:sldId id="269" r:id="rId10"/>
    <p:sldId id="270" r:id="rId11"/>
    <p:sldId id="271" r:id="rId12"/>
    <p:sldId id="272" r:id="rId13"/>
    <p:sldId id="273" r:id="rId14"/>
    <p:sldId id="295" r:id="rId15"/>
    <p:sldId id="296" r:id="rId16"/>
    <p:sldId id="297" r:id="rId17"/>
    <p:sldId id="294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06" autoAdjust="0"/>
    <p:restoredTop sz="94660"/>
  </p:normalViewPr>
  <p:slideViewPr>
    <p:cSldViewPr>
      <p:cViewPr varScale="1">
        <p:scale>
          <a:sx n="104" d="100"/>
          <a:sy n="104" d="100"/>
        </p:scale>
        <p:origin x="-1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CA07854-55E0-4218-9D06-B7DB0E2B5822}" type="datetimeFigureOut">
              <a:rPr lang="cs-CZ" smtClean="0"/>
              <a:pPr>
                <a:defRPr/>
              </a:pPr>
              <a:t>4.2.2013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957A4DD-ACBF-4AA3-BF15-06349D2300B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7FE188D-0767-43E8-BEFD-F40E50A71813}" type="datetimeFigureOut">
              <a:rPr lang="cs-CZ" smtClean="0"/>
              <a:pPr>
                <a:defRPr/>
              </a:pPr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030B75E-EDD2-46FB-9E6B-469A66E29F4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61C21D4-9415-4BD8-840D-A30D391AFB75}" type="datetimeFigureOut">
              <a:rPr lang="cs-CZ" smtClean="0"/>
              <a:pPr>
                <a:defRPr/>
              </a:pPr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pPr>
              <a:defRPr/>
            </a:pPr>
            <a:fld id="{9ECCB149-2E89-404E-93E9-04D41B8C4BB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D066202-7500-475E-B41B-3B20AD0BA2F3}" type="datetimeFigureOut">
              <a:rPr lang="cs-CZ" smtClean="0"/>
              <a:pPr>
                <a:defRPr/>
              </a:pPr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0E2BF46-54BB-4839-8797-7B9762E202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57188CB-17BA-42DD-AD4A-0B0495C8F5D3}" type="datetimeFigureOut">
              <a:rPr lang="cs-CZ" smtClean="0"/>
              <a:pPr>
                <a:defRPr/>
              </a:pPr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590807B-265F-4E7D-9874-870AD8829F2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C6F62B-B641-46AB-8A45-98E3C42D693A}" type="datetimeFigureOut">
              <a:rPr lang="cs-CZ" smtClean="0"/>
              <a:pPr>
                <a:defRPr/>
              </a:pPr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5D8AD1-4F81-4C03-9BBD-E4A2AFDBEA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398D15F1-2BCE-49CD-97EA-6B0FEA3F06A9}" type="datetimeFigureOut">
              <a:rPr lang="cs-CZ" smtClean="0"/>
              <a:pPr>
                <a:defRPr/>
              </a:pPr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AD0AEBA-F9C9-401E-8A30-6172DFE2AB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04A3B7E-5451-4270-9851-CF81179C5AF9}" type="datetimeFigureOut">
              <a:rPr lang="cs-CZ" smtClean="0"/>
              <a:pPr>
                <a:defRPr/>
              </a:pPr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37D33EE-A513-4A2B-A291-EA2C0CD7129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DC54179-34C3-40A6-B9EB-911972CC03EE}" type="datetimeFigureOut">
              <a:rPr lang="cs-CZ" smtClean="0"/>
              <a:pPr>
                <a:defRPr/>
              </a:pPr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7D42278-2CC9-4BCD-BB90-96BA8704254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5D226B9-EA74-4E01-B737-93A5ED67366E}" type="datetimeFigureOut">
              <a:rPr lang="cs-CZ" smtClean="0"/>
              <a:pPr>
                <a:defRPr/>
              </a:pPr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A0881B9-6E58-4232-894F-85BD615853A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pPr>
              <a:defRPr/>
            </a:pPr>
            <a:fld id="{C0ECC3D5-B0BA-4992-AB07-7B2FAF3DDA5D}" type="datetimeFigureOut">
              <a:rPr lang="cs-CZ" smtClean="0"/>
              <a:pPr>
                <a:defRPr/>
              </a:pPr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0EF0622-CF16-4A4E-BBE5-B7195E8DEBC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50000">
              <a:schemeClr val="accent4">
                <a:lumMod val="20000"/>
                <a:lumOff val="8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733CA245-C4F1-4426-8BF7-49AFE95C8B8D}" type="datetimeFigureOut">
              <a:rPr lang="cs-CZ" smtClean="0"/>
              <a:pPr>
                <a:defRPr/>
              </a:pPr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E414127-A13F-4102-9A6D-985283B06F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pull dir="ru"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hrada.zjev.cz/jablone-roubovani.html" TargetMode="External"/><Relationship Id="rId2" Type="http://schemas.openxmlformats.org/officeDocument/2006/relationships/hyperlink" Target="http://abecedazahrady.dama.cz/default.aspx?section=61&amp;server=1&amp;article=2464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chovatelka.cz/moderni-zahrada-clanek/roubovani-od-a-do-z-2-dil-370" TargetMode="External"/><Relationship Id="rId4" Type="http://schemas.openxmlformats.org/officeDocument/2006/relationships/hyperlink" Target="http://abecedazahrady.dama.cz/default.aspx?section=61&amp;server=1&amp;article=248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351737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1143"/>
                <a:gridCol w="4500594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Alena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Přibíková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Pě7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10.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6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.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svět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práce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Pěstitelství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Ovocnictví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Roubování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Výkladová prezentace seznamuje žáky s roubováním – pomůckami, přípravou roubů a jejich uskladněním a prováděním kopulačního řezu</a:t>
            </a:r>
            <a:endParaRPr lang="cs-CZ" dirty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44" y="0"/>
            <a:ext cx="91792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5800" y="3214686"/>
            <a:ext cx="7772400" cy="2071702"/>
          </a:xfrm>
        </p:spPr>
        <p:txBody>
          <a:bodyPr/>
          <a:lstStyle/>
          <a:p>
            <a:r>
              <a:rPr lang="cs-CZ" sz="8000" dirty="0" smtClean="0"/>
              <a:t>Roubování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143512"/>
            <a:ext cx="6400800" cy="49528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Roubování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je </a:t>
            </a:r>
            <a:r>
              <a:rPr lang="cs-CZ" sz="2800" b="1" dirty="0" smtClean="0"/>
              <a:t>vegetativním způsobem rozmnožování rostlin</a:t>
            </a:r>
            <a:r>
              <a:rPr lang="cs-CZ" sz="2800" dirty="0" smtClean="0"/>
              <a:t>, které spočívá v přenesení jedné části rostliny (tedy roubu) na jinou rostlinu (podnož)</a:t>
            </a:r>
          </a:p>
          <a:p>
            <a:r>
              <a:rPr lang="cs-CZ" sz="2800" dirty="0" smtClean="0"/>
              <a:t>detail svazku                                     roubů z dobře                                      vyzrálého letorostu </a:t>
            </a:r>
          </a:p>
          <a:p>
            <a:pPr>
              <a:buNone/>
            </a:pPr>
            <a:r>
              <a:rPr lang="cs-CZ" sz="2800" dirty="0" smtClean="0"/>
              <a:t>   s nepoškozenými </a:t>
            </a:r>
          </a:p>
          <a:p>
            <a:pPr>
              <a:buNone/>
            </a:pPr>
            <a:r>
              <a:rPr lang="cs-CZ" sz="2800" dirty="0" smtClean="0"/>
              <a:t>   pupeny </a:t>
            </a:r>
          </a:p>
          <a:p>
            <a:endParaRPr lang="cs-CZ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500562" y="3429000"/>
            <a:ext cx="4381531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Proč roubovat?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třeba proto, že už nám ovoce, které strom rodí, nechutná</a:t>
            </a:r>
          </a:p>
          <a:p>
            <a:r>
              <a:rPr lang="cs-CZ" sz="2800" dirty="0" smtClean="0"/>
              <a:t>nebo v daných podmínkách odrůda nedozrává </a:t>
            </a:r>
          </a:p>
          <a:p>
            <a:r>
              <a:rPr lang="cs-CZ" sz="2800" dirty="0" smtClean="0"/>
              <a:t>nebo trpí mrazy </a:t>
            </a:r>
          </a:p>
          <a:p>
            <a:r>
              <a:rPr lang="cs-CZ" sz="2800" dirty="0" smtClean="0"/>
              <a:t>anebo proto, že nás k tomu doženou houbové choroby</a:t>
            </a:r>
            <a:endParaRPr lang="cs-CZ" sz="2800" dirty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Nářadí pro roubování</a:t>
            </a:r>
          </a:p>
        </p:txBody>
      </p:sp>
      <p:pic>
        <p:nvPicPr>
          <p:cNvPr id="5" name="Zástupný symbol pro obsah 4"/>
          <p:cNvPicPr>
            <a:picLocks noGrp="1"/>
          </p:cNvPicPr>
          <p:nvPr>
            <p:ph idx="1"/>
          </p:nvPr>
        </p:nvPicPr>
        <p:blipFill>
          <a:blip r:embed="rId2"/>
          <a:srcRect t="13692"/>
          <a:stretch>
            <a:fillRect/>
          </a:stretch>
        </p:blipFill>
        <p:spPr>
          <a:xfrm>
            <a:off x="357158" y="1500174"/>
            <a:ext cx="7358114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</p:spPr>
        <p:txBody>
          <a:bodyPr/>
          <a:lstStyle/>
          <a:p>
            <a:r>
              <a:rPr lang="cs-CZ" dirty="0" smtClean="0"/>
              <a:t>Pomůcky pro roubování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615262" cy="504351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/>
              <a:t>Roubovací nůž  - </a:t>
            </a:r>
            <a:r>
              <a:rPr lang="cs-CZ" sz="2800" dirty="0" smtClean="0"/>
              <a:t>z kvalitního materiálu, ostrý a čistý. Musí se dobře držet. Pokud jeho čistota není stoprocentní, vydezinfikujeme ho trochou lihu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/>
              <a:t>Přírodní lýko</a:t>
            </a:r>
            <a:r>
              <a:rPr lang="cs-CZ" sz="2800" dirty="0" smtClean="0"/>
              <a:t>, které je pevné a dobře drží. Není ale pružné, takže pokud se nechá na roubovaném místě příliš dlouho, může ho zaškrcovat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/>
              <a:t>PVC páska </a:t>
            </a:r>
            <a:r>
              <a:rPr lang="cs-CZ" sz="2800" dirty="0" smtClean="0"/>
              <a:t>na roubování sice není přírodní, ale dokáže roub pevně držet a umí s ním i nějakou dobu růst, aniž by omezovala jeho tloustnutí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Pomůcky pro roubování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7615262" cy="4340237"/>
          </a:xfrm>
        </p:spPr>
        <p:txBody>
          <a:bodyPr>
            <a:normAutofit/>
          </a:bodyPr>
          <a:lstStyle/>
          <a:p>
            <a:r>
              <a:rPr lang="cs-CZ" sz="2800" b="1" dirty="0" err="1" smtClean="0"/>
              <a:t>Štěpařský</a:t>
            </a:r>
            <a:r>
              <a:rPr lang="cs-CZ" sz="2800" b="1" dirty="0" smtClean="0"/>
              <a:t> vosk </a:t>
            </a:r>
            <a:r>
              <a:rPr lang="cs-CZ" sz="2800" dirty="0" smtClean="0"/>
              <a:t>musí ránu dokonale chránit. Má dobře přilnout a být lehce roztíratelný i za chladného počasí. Za teplého se nesmí roztékat a zatékat mezi podnož a roub</a:t>
            </a:r>
          </a:p>
          <a:p>
            <a:r>
              <a:rPr lang="cs-CZ" sz="2800" b="1" dirty="0" smtClean="0"/>
              <a:t>Pilka</a:t>
            </a:r>
            <a:r>
              <a:rPr lang="cs-CZ" sz="2800" dirty="0" smtClean="0"/>
              <a:t> k uříznutí silnější podnože </a:t>
            </a:r>
          </a:p>
          <a:p>
            <a:r>
              <a:rPr lang="cs-CZ" sz="2800" b="1" dirty="0" smtClean="0"/>
              <a:t>Ostrá žabka </a:t>
            </a:r>
            <a:r>
              <a:rPr lang="cs-CZ" sz="2800" dirty="0" smtClean="0"/>
              <a:t>se zahnutým ostřím pro její začištění</a:t>
            </a:r>
          </a:p>
          <a:p>
            <a:r>
              <a:rPr lang="cs-CZ" sz="2800" b="1" dirty="0" smtClean="0"/>
              <a:t>Kapesní nůž </a:t>
            </a:r>
            <a:r>
              <a:rPr lang="cs-CZ" sz="2800" dirty="0" smtClean="0"/>
              <a:t>na řezání vázacího materiálu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Příprava roubů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257676" cy="4525963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Úspěch přeroubování závisí především na kvalitě roubů a přesné práci </a:t>
            </a:r>
          </a:p>
          <a:p>
            <a:r>
              <a:rPr lang="cs-CZ" sz="2800" dirty="0" smtClean="0"/>
              <a:t>Ze zdravých a plodných stromů řežeme </a:t>
            </a:r>
            <a:r>
              <a:rPr lang="cs-CZ" sz="2800" b="1" dirty="0" smtClean="0"/>
              <a:t>v období vegetačního klidu</a:t>
            </a:r>
            <a:r>
              <a:rPr lang="cs-CZ" sz="2800" dirty="0" smtClean="0"/>
              <a:t> z jižní strany koruny </a:t>
            </a:r>
            <a:r>
              <a:rPr lang="cs-CZ" sz="2800" b="1" dirty="0" smtClean="0"/>
              <a:t>dobře vyvinuté a vyzrálé jednoleté výhony.  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cs-CZ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50575" y="1571612"/>
            <a:ext cx="3321867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Příprava roubů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cs-CZ" sz="2800" b="1" dirty="0" smtClean="0"/>
              <a:t>Roub by měl mít velké pupeny </a:t>
            </a:r>
            <a:r>
              <a:rPr lang="cs-CZ" sz="2800" dirty="0" smtClean="0"/>
              <a:t>a být silný na důkaz toho, že má dostatek zásobních látek. </a:t>
            </a:r>
          </a:p>
          <a:p>
            <a:pPr>
              <a:defRPr/>
            </a:pPr>
            <a:r>
              <a:rPr lang="cs-CZ" sz="2800" dirty="0" smtClean="0"/>
              <a:t>Na roubu nemají být okrouhlé květní pupeny, ale pouze listové, které jsou podlouhlejší a zašpičatělé. </a:t>
            </a:r>
          </a:p>
          <a:p>
            <a:pPr>
              <a:defRPr/>
            </a:pPr>
            <a:r>
              <a:rPr lang="cs-CZ" sz="2800" b="1" dirty="0" smtClean="0"/>
              <a:t>Ideální roub by měl být dlouhý přibližně patnáct centimetrů</a:t>
            </a:r>
            <a:r>
              <a:rPr lang="cs-CZ" sz="2800" dirty="0" smtClean="0"/>
              <a:t> (rozhodně ne méně než deset centimetrů). 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Uskladnění roubů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7543824" cy="5105732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s-CZ" sz="2800" dirty="0" smtClean="0"/>
              <a:t>Protože se roubuje později, až začne do stromů proudit míza, musíme je v době od odběru do použití někde uschovat</a:t>
            </a:r>
          </a:p>
          <a:p>
            <a:pPr>
              <a:defRPr/>
            </a:pPr>
            <a:r>
              <a:rPr lang="cs-CZ" sz="2800" dirty="0" smtClean="0"/>
              <a:t>Založíme je </a:t>
            </a:r>
            <a:r>
              <a:rPr lang="cs-CZ" sz="2800" b="1" dirty="0" smtClean="0"/>
              <a:t>do vlhkého písku </a:t>
            </a:r>
            <a:r>
              <a:rPr lang="cs-CZ" sz="2800" dirty="0" smtClean="0"/>
              <a:t>někde </a:t>
            </a:r>
            <a:r>
              <a:rPr lang="cs-CZ" sz="2800" b="1" dirty="0" smtClean="0"/>
              <a:t>ve sklepě či chladné zastíněné chodbě</a:t>
            </a:r>
          </a:p>
          <a:p>
            <a:pPr>
              <a:defRPr/>
            </a:pPr>
            <a:r>
              <a:rPr lang="cs-CZ" sz="2800" dirty="0" smtClean="0"/>
              <a:t>Množství písku zvolíme takové, aby po založení roubů sahal zhruba do poloviny jejich délky – nebudou pak vysychat</a:t>
            </a:r>
          </a:p>
          <a:p>
            <a:pPr>
              <a:defRPr/>
            </a:pPr>
            <a:r>
              <a:rPr lang="cs-CZ" sz="2800" b="1" dirty="0" smtClean="0"/>
              <a:t>Uloženým roubům škodí především přemíra vlhkosti a kolísání teplot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 smtClean="0"/>
          </a:p>
        </p:txBody>
      </p:sp>
      <p:pic>
        <p:nvPicPr>
          <p:cNvPr id="614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4723209" cy="6858000"/>
          </a:xfrm>
          <a:noFill/>
        </p:spPr>
      </p:pic>
      <p:sp>
        <p:nvSpPr>
          <p:cNvPr id="6147" name="Zástupný symbol pro obsah 5"/>
          <p:cNvSpPr>
            <a:spLocks noGrp="1"/>
          </p:cNvSpPr>
          <p:nvPr>
            <p:ph sz="half" idx="2"/>
          </p:nvPr>
        </p:nvSpPr>
        <p:spPr>
          <a:xfrm>
            <a:off x="4786314" y="1600200"/>
            <a:ext cx="3429024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Svazky roubů zapíchneme do vlhkého písku na stinné místo a nezapomeneme je dobře označit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>
              <a:defRPr/>
            </a:pPr>
            <a:r>
              <a:rPr lang="cs-CZ" dirty="0" smtClean="0"/>
              <a:t>Svazeček roubů můžeme také na spodní straně obalit kouskem mokrého hadříku, vložit do mikrotenového sáčku a uložit dolů do chladničky, do míst, kam dáváme zeleninu </a:t>
            </a:r>
          </a:p>
        </p:txBody>
      </p:sp>
      <p:pic>
        <p:nvPicPr>
          <p:cNvPr id="717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500562" y="357166"/>
            <a:ext cx="4643438" cy="6191251"/>
          </a:xfrm>
          <a:noFill/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Nácvik kopulačního řezu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/>
          </p:cNvPicPr>
          <p:nvPr>
            <p:ph idx="1"/>
          </p:nvPr>
        </p:nvPicPr>
        <p:blipFill>
          <a:blip r:embed="rId2"/>
          <a:srcRect r="8405" b="13706"/>
          <a:stretch>
            <a:fillRect/>
          </a:stretch>
        </p:blipFill>
        <p:spPr>
          <a:xfrm rot="10800000">
            <a:off x="428594" y="1714488"/>
            <a:ext cx="7286677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Roubování kopulací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Řezy chybně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Řezy správně</a:t>
            </a:r>
            <a:endParaRPr lang="cs-CZ" dirty="0"/>
          </a:p>
        </p:txBody>
      </p:sp>
      <p:pic>
        <p:nvPicPr>
          <p:cNvPr id="6" name="Obrázek 5"/>
          <p:cNvPicPr/>
          <p:nvPr/>
        </p:nvPicPr>
        <p:blipFill>
          <a:blip r:embed="rId2"/>
          <a:srcRect t="15332" r="29498" b="9923"/>
          <a:stretch>
            <a:fillRect/>
          </a:stretch>
        </p:blipFill>
        <p:spPr>
          <a:xfrm>
            <a:off x="571472" y="2214554"/>
            <a:ext cx="2928958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ázek 6"/>
          <p:cNvPicPr/>
          <p:nvPr/>
        </p:nvPicPr>
        <p:blipFill>
          <a:blip r:embed="rId3"/>
          <a:srcRect t="16158" r="37678" b="7091"/>
          <a:stretch>
            <a:fillRect/>
          </a:stretch>
        </p:blipFill>
        <p:spPr>
          <a:xfrm>
            <a:off x="4286248" y="2214554"/>
            <a:ext cx="3214710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Nácvik řezu kopulací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3571876"/>
            <a:ext cx="3520440" cy="2554287"/>
          </a:xfrm>
        </p:spPr>
        <p:txBody>
          <a:bodyPr/>
          <a:lstStyle/>
          <a:p>
            <a:r>
              <a:rPr lang="cs-CZ" dirty="0" smtClean="0"/>
              <a:t>Správný způsob řezu uprostřed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/>
          </p:cNvPicPr>
          <p:nvPr>
            <p:ph sz="half" idx="1"/>
          </p:nvPr>
        </p:nvPicPr>
        <p:blipFill>
          <a:blip r:embed="rId2"/>
          <a:srcRect l="9509" r="9786" b="28548"/>
          <a:stretch>
            <a:fillRect/>
          </a:stretch>
        </p:blipFill>
        <p:spPr>
          <a:xfrm>
            <a:off x="357158" y="1643050"/>
            <a:ext cx="3643338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hlinkClick r:id="rId2"/>
              </a:rPr>
              <a:t>http://abecedazahrady.dama.cz/default.aspx?section=61&amp;server=1&amp;article=2464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http://www.zahrada.zjev.</a:t>
            </a:r>
            <a:r>
              <a:rPr lang="cs-CZ" sz="2000" dirty="0" err="1" smtClean="0">
                <a:hlinkClick r:id="rId3"/>
              </a:rPr>
              <a:t>cz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jablone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roubovani.html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http://abecedazahrady.dama.cz/default.aspx?section=61&amp;server=1&amp;article=2486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http://www.chovatelka.</a:t>
            </a:r>
            <a:r>
              <a:rPr lang="cs-CZ" sz="2000" dirty="0" err="1" smtClean="0">
                <a:hlinkClick r:id="rId5"/>
              </a:rPr>
              <a:t>cz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moderni</a:t>
            </a:r>
            <a:r>
              <a:rPr lang="cs-CZ" sz="2000" dirty="0" smtClean="0">
                <a:hlinkClick r:id="rId5"/>
              </a:rPr>
              <a:t>-zahrada-</a:t>
            </a:r>
            <a:r>
              <a:rPr lang="cs-CZ" sz="2000" dirty="0" err="1" smtClean="0">
                <a:hlinkClick r:id="rId5"/>
              </a:rPr>
              <a:t>clanek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roubovani</a:t>
            </a:r>
            <a:r>
              <a:rPr lang="cs-CZ" sz="2000" dirty="0" smtClean="0">
                <a:hlinkClick r:id="rId5"/>
              </a:rPr>
              <a:t>-od-a-do-z-2-</a:t>
            </a:r>
            <a:r>
              <a:rPr lang="cs-CZ" sz="2000" dirty="0" err="1" smtClean="0">
                <a:hlinkClick r:id="rId5"/>
              </a:rPr>
              <a:t>dil</a:t>
            </a:r>
            <a:r>
              <a:rPr lang="cs-CZ" sz="2000" dirty="0" smtClean="0">
                <a:hlinkClick r:id="rId5"/>
              </a:rPr>
              <a:t>-370</a:t>
            </a:r>
            <a:endParaRPr lang="cs-CZ" sz="2000" dirty="0" smtClean="0"/>
          </a:p>
          <a:p>
            <a:r>
              <a:rPr lang="cs-CZ" sz="2000" dirty="0" smtClean="0"/>
              <a:t>Pěstitelské práce pro 7. ročník, A. </a:t>
            </a:r>
            <a:r>
              <a:rPr lang="cs-CZ" sz="2000" dirty="0" err="1" smtClean="0"/>
              <a:t>Milec</a:t>
            </a:r>
            <a:r>
              <a:rPr lang="cs-CZ" sz="2000" dirty="0" smtClean="0"/>
              <a:t>, H. </a:t>
            </a:r>
            <a:r>
              <a:rPr lang="cs-CZ" sz="2000" dirty="0" err="1" smtClean="0"/>
              <a:t>Cimburková</a:t>
            </a:r>
            <a:r>
              <a:rPr lang="cs-CZ" sz="2000" dirty="0" smtClean="0"/>
              <a:t>, R. </a:t>
            </a:r>
            <a:r>
              <a:rPr lang="cs-CZ" sz="2000" dirty="0" err="1" smtClean="0"/>
              <a:t>Halasová</a:t>
            </a:r>
            <a:r>
              <a:rPr lang="cs-CZ" sz="2000" dirty="0" smtClean="0"/>
              <a:t>, J. Hůla, E. </a:t>
            </a:r>
            <a:r>
              <a:rPr lang="cs-CZ" sz="2000" dirty="0" err="1" smtClean="0"/>
              <a:t>Komanová</a:t>
            </a:r>
            <a:r>
              <a:rPr lang="cs-CZ" sz="2000" dirty="0" smtClean="0"/>
              <a:t>, D. </a:t>
            </a:r>
            <a:r>
              <a:rPr lang="cs-CZ" sz="2000" dirty="0" err="1" smtClean="0"/>
              <a:t>Deml</a:t>
            </a:r>
            <a:r>
              <a:rPr lang="cs-CZ" sz="2000" dirty="0" smtClean="0"/>
              <a:t>, nakladatelství </a:t>
            </a:r>
            <a:r>
              <a:rPr lang="cs-CZ" sz="2000" dirty="0" smtClean="0"/>
              <a:t>SPN</a:t>
            </a:r>
          </a:p>
          <a:p>
            <a:r>
              <a:rPr lang="cs-CZ" sz="2000" dirty="0" smtClean="0"/>
              <a:t>Naskenované obrázky str. 40,45,46</a:t>
            </a:r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181</TotalTime>
  <Words>461</Words>
  <Application>Microsoft Office PowerPoint</Application>
  <PresentationFormat>Předvádění na obrazovce (4:3)</PresentationFormat>
  <Paragraphs>70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Bohatý</vt:lpstr>
      <vt:lpstr>Snímek 1</vt:lpstr>
      <vt:lpstr>Anotace</vt:lpstr>
      <vt:lpstr>Roubování</vt:lpstr>
      <vt:lpstr>Roubování</vt:lpstr>
      <vt:lpstr>Proč roubovat?</vt:lpstr>
      <vt:lpstr>Nářadí pro roubování</vt:lpstr>
      <vt:lpstr>Pomůcky pro roubování</vt:lpstr>
      <vt:lpstr>Pomůcky pro roubování</vt:lpstr>
      <vt:lpstr>Příprava roubů</vt:lpstr>
      <vt:lpstr>Příprava roubů</vt:lpstr>
      <vt:lpstr>Uskladnění roubů</vt:lpstr>
      <vt:lpstr>Snímek 12</vt:lpstr>
      <vt:lpstr>Snímek 13</vt:lpstr>
      <vt:lpstr>Nácvik kopulačního řezu</vt:lpstr>
      <vt:lpstr>Roubování kopulací</vt:lpstr>
      <vt:lpstr>Nácvik řezu kopulací</vt:lpstr>
      <vt:lpstr>Zdroje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Roubování</dc:title>
  <dc:subject>Pěstitelství 7</dc:subject>
  <dc:creator>Přibíková</dc:creator>
  <cp:lastModifiedBy>Aleš</cp:lastModifiedBy>
  <cp:revision>24</cp:revision>
  <dcterms:created xsi:type="dcterms:W3CDTF">2011-04-04T13:30:09Z</dcterms:created>
  <dcterms:modified xsi:type="dcterms:W3CDTF">2013-02-04T20:13:15Z</dcterms:modified>
</cp:coreProperties>
</file>