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56" r:id="rId3"/>
    <p:sldId id="283" r:id="rId4"/>
    <p:sldId id="284" r:id="rId5"/>
    <p:sldId id="285" r:id="rId6"/>
    <p:sldId id="286" r:id="rId7"/>
    <p:sldId id="28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Oscilační obvody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706960"/>
          </a:xfrm>
        </p:spPr>
        <p:txBody>
          <a:bodyPr>
            <a:normAutofit fontScale="25000" lnSpcReduction="20000"/>
          </a:bodyPr>
          <a:lstStyle/>
          <a:p>
            <a:r>
              <a:rPr lang="cs-CZ" sz="4800" b="1" dirty="0" smtClean="0"/>
              <a:t>Teoretický úvod</a:t>
            </a:r>
          </a:p>
          <a:p>
            <a:pPr algn="just">
              <a:lnSpc>
                <a:spcPct val="170000"/>
              </a:lnSpc>
            </a:pPr>
            <a:r>
              <a:rPr lang="cs-CZ" sz="4400" dirty="0" smtClean="0"/>
              <a:t>Pod </a:t>
            </a:r>
            <a:r>
              <a:rPr lang="cs-CZ" sz="4400" dirty="0"/>
              <a:t>tímto pojmem si představujeme elektrický obvod, ve kterém dochází </a:t>
            </a:r>
            <a:r>
              <a:rPr lang="cs-CZ" sz="4400" b="1" dirty="0"/>
              <a:t>periodicky k přeměně energie elektrického a magnetického pole</a:t>
            </a:r>
            <a:r>
              <a:rPr lang="cs-CZ" sz="4400" dirty="0"/>
              <a:t>.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Nejjednodušším příkladem oscilačního obvodu je spojení kondenzátoru a cívky.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Jak jsme již poznali, u těchto základních obvodových prvků jsou základní parametry - kapacita C a indukčnost L.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Pro elektrickou energii, která je soustředěna v kondenzátoru a magnetickou energii v cívce platí vztahy:</a:t>
            </a:r>
          </a:p>
          <a:p>
            <a:pPr algn="just">
              <a:lnSpc>
                <a:spcPct val="170000"/>
              </a:lnSpc>
            </a:pPr>
            <a:r>
              <a:rPr lang="cs-CZ" sz="4400" b="1" dirty="0" err="1"/>
              <a:t>W</a:t>
            </a:r>
            <a:r>
              <a:rPr lang="cs-CZ" sz="4400" b="1" baseline="-25000" dirty="0" err="1"/>
              <a:t>e</a:t>
            </a:r>
            <a:r>
              <a:rPr lang="cs-CZ" sz="4400" b="1" dirty="0"/>
              <a:t> = 1/2.C.U</a:t>
            </a:r>
            <a:r>
              <a:rPr lang="cs-CZ" sz="4400" b="1" baseline="30000" dirty="0"/>
              <a:t>2</a:t>
            </a:r>
            <a:r>
              <a:rPr lang="cs-CZ" sz="4400" b="1" dirty="0"/>
              <a:t> - elektrická energie kondenzátoru</a:t>
            </a:r>
          </a:p>
          <a:p>
            <a:pPr algn="just">
              <a:lnSpc>
                <a:spcPct val="170000"/>
              </a:lnSpc>
            </a:pPr>
            <a:r>
              <a:rPr lang="cs-CZ" sz="4400" b="1" dirty="0" err="1"/>
              <a:t>W</a:t>
            </a:r>
            <a:r>
              <a:rPr lang="cs-CZ" sz="4400" b="1" baseline="-25000" dirty="0" err="1"/>
              <a:t>m</a:t>
            </a:r>
            <a:r>
              <a:rPr lang="cs-CZ" sz="4400" b="1" dirty="0"/>
              <a:t> = 1/2.L.I</a:t>
            </a:r>
            <a:r>
              <a:rPr lang="cs-CZ" sz="4400" b="1" baseline="30000" dirty="0"/>
              <a:t>2</a:t>
            </a:r>
            <a:r>
              <a:rPr lang="cs-CZ" sz="4400" b="1" dirty="0"/>
              <a:t> - magnetická energie cívky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Připojením kondenzátoru na zdroj stejnosměrného napětí se jeho desky nabijí a bude v něm energie elektrického pole dána prvním vztahem.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620688"/>
            <a:ext cx="3930650" cy="4032448"/>
          </a:xfrm>
        </p:spPr>
      </p:pic>
    </p:spTree>
    <p:extLst>
      <p:ext uri="{BB962C8B-B14F-4D97-AF65-F5344CB8AC3E}">
        <p14:creationId xmlns:p14="http://schemas.microsoft.com/office/powerpoint/2010/main" val="225215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7514032" cy="5274912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cs-CZ" sz="1100" dirty="0" smtClean="0"/>
              <a:t>Amplitudy </a:t>
            </a:r>
            <a:r>
              <a:rPr lang="cs-CZ" sz="1100" dirty="0"/>
              <a:t>napětí a proudu se postupně zmenšují, až kmitání úplně zanikne. Příčinou je ohmický odpor cívky, na kterém se část energie přemění na tepelnou. Říkáme, že </a:t>
            </a:r>
            <a:r>
              <a:rPr lang="cs-CZ" sz="1100" b="1" dirty="0"/>
              <a:t>vlastní kmitání elektromagnetického oscilátoru je vždy tlumené</a:t>
            </a:r>
            <a:r>
              <a:rPr lang="cs-CZ" sz="1100" dirty="0"/>
              <a:t>.</a:t>
            </a:r>
          </a:p>
          <a:p>
            <a:pPr algn="just">
              <a:lnSpc>
                <a:spcPct val="170000"/>
              </a:lnSpc>
            </a:pPr>
            <a:r>
              <a:rPr lang="cs-CZ" sz="1100" dirty="0"/>
              <a:t>Na </a:t>
            </a:r>
            <a:r>
              <a:rPr lang="cs-CZ" sz="1100" dirty="0" smtClean="0"/>
              <a:t>obrázku je </a:t>
            </a:r>
            <a:r>
              <a:rPr lang="cs-CZ" sz="1100" dirty="0"/>
              <a:t>naznačen děj v oscilačním obvodu během jedné periody. Pro názornost budeme uvažovat ideální součástky, takže v tomto případě neuvažujeme ohmický odpor cívky.</a:t>
            </a:r>
          </a:p>
          <a:p>
            <a:pPr algn="just">
              <a:lnSpc>
                <a:spcPct val="170000"/>
              </a:lnSpc>
            </a:pPr>
            <a:r>
              <a:rPr lang="cs-CZ" sz="1100" b="1" dirty="0"/>
              <a:t>Časový úsek 0 - T/4</a:t>
            </a:r>
          </a:p>
          <a:p>
            <a:pPr algn="just">
              <a:lnSpc>
                <a:spcPct val="170000"/>
              </a:lnSpc>
            </a:pPr>
            <a:r>
              <a:rPr lang="cs-CZ" sz="1100" dirty="0"/>
              <a:t>V okamžiku T = 0 je napětí kondenzátoru největší, mezi deskami je elektrické pole, náboj desky A je kladný, B má náboj záporný. Proud v cívce od tohoto okamžiku roste a v čase T/4 je jeho hodnota maximální. Zde již elektrická energie kondenzátoru zanikne, kondenzátor je vybit a kolem cívky vznikne magnetické pole, které má v tomto okamžiku maximální hodnotu</a:t>
            </a:r>
            <a:r>
              <a:rPr lang="cs-CZ" sz="1100" dirty="0" smtClean="0"/>
              <a:t>.</a:t>
            </a:r>
          </a:p>
          <a:p>
            <a:r>
              <a:rPr lang="cs-CZ" sz="1100" b="1" dirty="0"/>
              <a:t>Časový úsek T/4 - T/2</a:t>
            </a:r>
          </a:p>
          <a:p>
            <a:pPr algn="just">
              <a:lnSpc>
                <a:spcPct val="170000"/>
              </a:lnSpc>
            </a:pPr>
            <a:r>
              <a:rPr lang="cs-CZ" sz="1100" dirty="0"/>
              <a:t>Vlivem magnetického pole se v cívce začne indukovat proud, který postupně nabíjí kondenzátor. Polarita desek je ale opačná. Během této poloviny periody se elektrická energie kondenzátoru přeměnila na magnetickou energii a naopak. Na konci časového úseku je napětí na kondenzátoru maximální, má ale opačnou polaritu. Proud je nulový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70000"/>
              </a:lnSpc>
            </a:pPr>
            <a:r>
              <a:rPr lang="cs-CZ" sz="1100" dirty="0"/>
              <a:t>Následným připojením na cívku se tato energie přemění na energii magnetického pole podle druhého vztahu. V tomto </a:t>
            </a:r>
            <a:r>
              <a:rPr lang="cs-CZ" sz="1100" b="1" dirty="0"/>
              <a:t>oscilačním obvodu vznikne elektromagnetické kmitání </a:t>
            </a:r>
            <a:r>
              <a:rPr lang="cs-CZ" sz="1100" dirty="0"/>
              <a:t>.</a:t>
            </a:r>
          </a:p>
          <a:p>
            <a:pPr algn="just">
              <a:lnSpc>
                <a:spcPct val="170000"/>
              </a:lnSpc>
            </a:pPr>
            <a:endParaRPr lang="cs-CZ" sz="1100" dirty="0"/>
          </a:p>
          <a:p>
            <a:pPr algn="just">
              <a:lnSpc>
                <a:spcPct val="170000"/>
              </a:lnSpc>
            </a:pPr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06507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5274912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cs-CZ" sz="4400" b="1" dirty="0"/>
              <a:t>Časový úsek T/2 - 3/4T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Zde začíná opět narůstat proud opačné polarity, než byl v minulých úsecích. V čase 3/4T je jeho hodnota maximální, napětí na kondenzátoru je nulové. Veškerá energie elektrického pole je opět přeměněna na magnetickou energii cívky.</a:t>
            </a:r>
          </a:p>
          <a:p>
            <a:pPr algn="just">
              <a:lnSpc>
                <a:spcPct val="170000"/>
              </a:lnSpc>
            </a:pPr>
            <a:r>
              <a:rPr lang="cs-CZ" sz="4400" b="1" dirty="0"/>
              <a:t>Časový úsek 3/4T - T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Začíná nabíjení kondenzátoru indukovaným proudem cívky a na konci sledovaného děje je kondenzátor nabit na hodnotu napětí, jak byl v čase 0. Magnetická energie cívky se přeměnila na elektrickou energii kondenzátoru</a:t>
            </a:r>
            <a:r>
              <a:rPr lang="cs-CZ" sz="4400" dirty="0" smtClean="0"/>
              <a:t>.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Aby se tento děj periodicky opakoval a jeho amplituda se nezmenšovala, musí mít elektrický obvod svůj zdroj, který kryje ztráty způsobené skutečnými obvodovými prvky. Frekvenci vlastního kmitání - pro ideální součástky - vypočteme ze známého Thomsonova vztahu, který jsme poznali při rezonančních obvodech</a:t>
            </a:r>
            <a:r>
              <a:rPr lang="cs-CZ" sz="4400" dirty="0" smtClean="0"/>
              <a:t>.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Oscilační obvody mají v elektrotechnické praxi zásadní význam. Používají se jako generátory harmonických i neharmonických signálů (sinusové, obdélníkové, pilové kmity...). 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Podle použitých součástek rozeznáváme oscilátory LC, RC. Používají se u nich další elektronické součástky - tranzistory, operační zesilovače nebo řízený krystal</a:t>
            </a:r>
            <a:r>
              <a:rPr lang="cs-CZ" sz="4400" dirty="0" smtClean="0"/>
              <a:t>.</a:t>
            </a:r>
          </a:p>
          <a:p>
            <a:pPr algn="just">
              <a:lnSpc>
                <a:spcPct val="170000"/>
              </a:lnSpc>
            </a:pPr>
            <a:r>
              <a:rPr lang="cs-CZ" sz="4400" dirty="0"/>
              <a:t>Z elektrotechnického hlediska je oscilátor je zdroj střídavého napětí, jehož frekvence je dána vnitřním zapojením součástek. Nezpracovává tedy žádný signál, ale je sám zdrojem signálu. </a:t>
            </a:r>
          </a:p>
          <a:p>
            <a:pPr algn="just">
              <a:lnSpc>
                <a:spcPct val="170000"/>
              </a:lnSpc>
            </a:pPr>
            <a:endParaRPr lang="cs-CZ" sz="4400" dirty="0"/>
          </a:p>
          <a:p>
            <a:pPr algn="just">
              <a:lnSpc>
                <a:spcPct val="170000"/>
              </a:lnSpc>
            </a:pPr>
            <a:endParaRPr lang="cs-CZ" sz="2300" dirty="0"/>
          </a:p>
          <a:p>
            <a:pPr algn="just">
              <a:lnSpc>
                <a:spcPct val="17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095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706960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cs-CZ" sz="1100" dirty="0" smtClean="0"/>
              <a:t>Na obrázku je blokové schéma oscilátoru, který vznikne úpravou zesilovače ze zpětnou vazbou.</a:t>
            </a:r>
          </a:p>
          <a:p>
            <a:pPr algn="just">
              <a:lnSpc>
                <a:spcPct val="170000"/>
              </a:lnSpc>
            </a:pPr>
            <a:r>
              <a:rPr lang="cs-CZ" sz="1100" dirty="0" smtClean="0"/>
              <a:t>Úprava spočívá ve zkratování vstupních svorek zesilovače a na vstup je přiveden pouze zpětnovazební napětí. Oscilátory dělíme podle druhu řídícího obvodu, podle frekvence a podle tvaru kmitů:</a:t>
            </a:r>
          </a:p>
          <a:p>
            <a:pPr algn="just">
              <a:lnSpc>
                <a:spcPct val="170000"/>
              </a:lnSpc>
            </a:pPr>
            <a:r>
              <a:rPr lang="cs-CZ" sz="1100" dirty="0" smtClean="0"/>
              <a:t>Sinusové oscilátory LC</a:t>
            </a:r>
          </a:p>
          <a:p>
            <a:pPr algn="just">
              <a:lnSpc>
                <a:spcPct val="170000"/>
              </a:lnSpc>
            </a:pPr>
            <a:r>
              <a:rPr lang="cs-CZ" sz="1100" dirty="0" smtClean="0"/>
              <a:t>Sinusové oscilátory RC</a:t>
            </a:r>
          </a:p>
          <a:p>
            <a:pPr algn="just">
              <a:lnSpc>
                <a:spcPct val="170000"/>
              </a:lnSpc>
            </a:pPr>
            <a:r>
              <a:rPr lang="cs-CZ" sz="1100" dirty="0" smtClean="0"/>
              <a:t>Oscilátory řízené krystalem </a:t>
            </a:r>
          </a:p>
          <a:p>
            <a:pPr algn="just">
              <a:lnSpc>
                <a:spcPct val="170000"/>
              </a:lnSpc>
            </a:pPr>
            <a:r>
              <a:rPr lang="cs-CZ" sz="1100" dirty="0" smtClean="0"/>
              <a:t>Nesinusové s pilovým průběhem </a:t>
            </a:r>
          </a:p>
          <a:p>
            <a:pPr algn="just">
              <a:lnSpc>
                <a:spcPct val="170000"/>
              </a:lnSpc>
            </a:pPr>
            <a:r>
              <a:rPr lang="cs-CZ" sz="1100" dirty="0" smtClean="0"/>
              <a:t>Nesinusové oscilátory rázové</a:t>
            </a:r>
          </a:p>
          <a:p>
            <a:pPr algn="just">
              <a:lnSpc>
                <a:spcPct val="170000"/>
              </a:lnSpc>
            </a:pPr>
            <a:r>
              <a:rPr lang="cs-CZ" sz="1100" dirty="0" smtClean="0"/>
              <a:t>Klopné obvody</a:t>
            </a:r>
            <a:endParaRPr lang="cs-CZ" sz="11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409215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7802064" cy="5706960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/>
            </a:pPr>
            <a:endParaRPr lang="cs-CZ" sz="1100" dirty="0" smtClean="0"/>
          </a:p>
          <a:p>
            <a:pPr marL="0" indent="0">
              <a:buNone/>
            </a:pPr>
            <a:r>
              <a:rPr lang="cs-CZ" sz="1200" b="1" dirty="0" smtClean="0"/>
              <a:t>Příklady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 </a:t>
            </a:r>
            <a:r>
              <a:rPr lang="cs-CZ" sz="1100" dirty="0"/>
              <a:t>se změní frekvence oscilačního obvodu, jestliže je tvořen cívkou a dvěma kondenzátory, které jsou zapojeny:</a:t>
            </a:r>
            <a:br>
              <a:rPr lang="cs-CZ" sz="1100" dirty="0"/>
            </a:br>
            <a:r>
              <a:rPr lang="cs-CZ" sz="1100" dirty="0"/>
              <a:t>a) do série</a:t>
            </a:r>
            <a:br>
              <a:rPr lang="cs-CZ" sz="1100" dirty="0"/>
            </a:br>
            <a:r>
              <a:rPr lang="cs-CZ" sz="1100" dirty="0"/>
              <a:t>b) paralelně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/>
              <a:t>Určete periodu vlastního kmitání oscilačního obvodu, jestliže kondenzátor má kapacitu 200 mikrofarad, vlastní indukčnost cívky je 2 H.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Vypočtěte </a:t>
            </a:r>
            <a:r>
              <a:rPr lang="cs-CZ" sz="1100" dirty="0"/>
              <a:t>elektrickou a magnetickou energii, frekvenci a periodu vlastních kmitů oscilačního obvodu, jestliže je tvořen cívkou o indukčnosti 1H a kondenzátorem 100 </a:t>
            </a:r>
            <a:r>
              <a:rPr lang="cs-CZ" sz="1100" dirty="0" err="1"/>
              <a:t>nF</a:t>
            </a:r>
            <a:r>
              <a:rPr lang="cs-CZ" sz="1100" dirty="0"/>
              <a:t> a je připojen na napětí 100 V.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/>
              <a:t>Velikost kondenzátoru v oscilačním obvodu, jestliže cívka má indukčnost 0,5 H a frekvence vlastních kmitů má být 1 KHz.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/>
              <a:t>Vypočtěte elektrickou a magnetickou energii a proud oscilačního obvodu, jestliže kondenzátor má hodnotu 100 </a:t>
            </a:r>
            <a:r>
              <a:rPr lang="cs-CZ" sz="1100" dirty="0" smtClean="0">
                <a:sym typeface="Symbol"/>
              </a:rPr>
              <a:t></a:t>
            </a:r>
            <a:r>
              <a:rPr lang="cs-CZ" sz="1100" dirty="0" smtClean="0"/>
              <a:t>F </a:t>
            </a:r>
            <a:r>
              <a:rPr lang="cs-CZ" sz="1100" dirty="0"/>
              <a:t>frekvence vlastních kmitů má být 10 KHz a obvod je připojen na napětí 1000 V.</a:t>
            </a:r>
          </a:p>
        </p:txBody>
      </p:sp>
    </p:spTree>
    <p:extLst>
      <p:ext uri="{BB962C8B-B14F-4D97-AF65-F5344CB8AC3E}">
        <p14:creationId xmlns:p14="http://schemas.microsoft.com/office/powerpoint/2010/main" val="172131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77071"/>
            <a:ext cx="8064896" cy="1800201"/>
          </a:xfrm>
        </p:spPr>
        <p:txBody>
          <a:bodyPr>
            <a:noAutofit/>
          </a:bodyPr>
          <a:lstStyle/>
          <a:p>
            <a:pPr algn="ctr"/>
            <a:r>
              <a:rPr lang="cs-CZ" sz="1600" dirty="0" smtClean="0"/>
              <a:t>CITACE</a:t>
            </a:r>
            <a:br>
              <a:rPr lang="cs-CZ" sz="1600" dirty="0" smtClean="0"/>
            </a:br>
            <a:r>
              <a:rPr lang="cs-CZ" sz="1600" dirty="0">
                <a:effectLst/>
              </a:rPr>
              <a:t>SVOBODA, Emanuel. </a:t>
            </a:r>
            <a:r>
              <a:rPr lang="cs-CZ" sz="1600" i="1" dirty="0">
                <a:effectLst/>
              </a:rPr>
              <a:t>Přehled středoškolské fyziky</a:t>
            </a:r>
            <a:r>
              <a:rPr lang="cs-CZ" sz="1600" dirty="0">
                <a:effectLst/>
              </a:rPr>
              <a:t>. 4., upravené vyd. Praha: Prometheus, 1996. ISBN 80-7196-307-0.	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effectLst/>
              </a:rPr>
              <a:t>JAN KESL. </a:t>
            </a:r>
            <a:r>
              <a:rPr lang="cs-CZ" sz="1600" i="1" dirty="0">
                <a:effectLst/>
              </a:rPr>
              <a:t>Elektronika I analogová technika</a:t>
            </a:r>
            <a:r>
              <a:rPr lang="cs-CZ" sz="1600" dirty="0">
                <a:effectLst/>
              </a:rPr>
              <a:t>. Praha: BEN, 2004. ISBN 80-7300-143-8.</a:t>
            </a:r>
            <a:br>
              <a:rPr lang="cs-CZ" sz="1600" dirty="0">
                <a:effectLst/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studijní podklad ke kapitole „Střídavé proudy – oscilační obvody“, která navazuje na kapitolu, kde se žáci seznámili se základními principy rezonance.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V tomto studijním materiálu se žáci seznámí s praktickým využitím rezonančních obvodů a jejich základními principy v oscilačních obvodech.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Nejprve si uvědomí teoretické souvislosti základních elektrotechnických veličin v daných obvodech, které pak uplatní při řešení příkladů.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2581</TotalTime>
  <Words>451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Střídavý proud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SVOBODA, Emanuel. Přehled středoškolské fyziky. 4., upravené vyd. Praha: Prometheus, 1996. ISBN 80-7196-307-0.  JAN KESL. Elektronika I analogová technika. Praha: BEN, 2004. ISBN 80-7300-143-8.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197</cp:revision>
  <dcterms:created xsi:type="dcterms:W3CDTF">2012-04-15T15:58:10Z</dcterms:created>
  <dcterms:modified xsi:type="dcterms:W3CDTF">2013-02-04T20:02:49Z</dcterms:modified>
</cp:coreProperties>
</file>