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66" r:id="rId2"/>
    <p:sldId id="256" r:id="rId3"/>
    <p:sldId id="283" r:id="rId4"/>
    <p:sldId id="286" r:id="rId5"/>
    <p:sldId id="288" r:id="rId6"/>
    <p:sldId id="287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1104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7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7" y="434163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3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4" y="930145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1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5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3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7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200" dirty="0" smtClean="0">
                <a:solidFill>
                  <a:srgbClr val="002060"/>
                </a:solidFill>
                <a:effectLst/>
              </a:rPr>
              <a:t>Střídavý proud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Elektromagnetické vlny, vznik, vlastnosti, elektromagnetický dipól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5706960"/>
          </a:xfrm>
        </p:spPr>
        <p:txBody>
          <a:bodyPr>
            <a:normAutofit fontScale="92500" lnSpcReduction="20000"/>
          </a:bodyPr>
          <a:lstStyle/>
          <a:p>
            <a:r>
              <a:rPr lang="cs-CZ" sz="1200" b="1" dirty="0" smtClean="0"/>
              <a:t>Teoretický úvod</a:t>
            </a:r>
          </a:p>
          <a:p>
            <a:pPr algn="just">
              <a:lnSpc>
                <a:spcPct val="150000"/>
              </a:lnSpc>
            </a:pPr>
            <a:r>
              <a:rPr lang="cs-CZ" sz="1200" dirty="0"/>
              <a:t>Elektromagnetické vlnění je děj, při němž se přenáší elektromagnetická energie vysoké frekvence </a:t>
            </a:r>
            <a:r>
              <a:rPr lang="cs-CZ" sz="1200" b="1" dirty="0"/>
              <a:t>ze zdroje - oscilátoru ke </a:t>
            </a:r>
            <a:r>
              <a:rPr lang="cs-CZ" sz="1200" b="1" dirty="0" smtClean="0"/>
              <a:t>spotřebiči</a:t>
            </a:r>
            <a:r>
              <a:rPr lang="cs-CZ" sz="1200" dirty="0" smtClean="0"/>
              <a:t>. Mezi </a:t>
            </a:r>
            <a:r>
              <a:rPr lang="cs-CZ" sz="1200" dirty="0"/>
              <a:t>zdrojem a spotřebičem může být vedení nebo se šíří elektromagnetická vlna vzduchem. V těchto případech nemůžeme zanedbat vzdálenost mezi zdrojem a spotřebičem</a:t>
            </a:r>
            <a:r>
              <a:rPr lang="cs-CZ" sz="1200" dirty="0" smtClean="0"/>
              <a:t>. Napětí </a:t>
            </a:r>
            <a:r>
              <a:rPr lang="cs-CZ" sz="1200" dirty="0"/>
              <a:t>zdroje se velmi rychle mění(vysoká frekvence) a změny napětí se šíří po vedení konečnou rychlostí. Takže </a:t>
            </a:r>
            <a:r>
              <a:rPr lang="cs-CZ" sz="1200" b="1" dirty="0"/>
              <a:t>napětí v každém bodu je funkcí nejen času, ale i vzdálenosti v uvažovaných bodech vedení</a:t>
            </a:r>
            <a:r>
              <a:rPr lang="cs-CZ" sz="12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200" dirty="0"/>
              <a:t>Na obrázku </a:t>
            </a:r>
            <a:r>
              <a:rPr lang="cs-CZ" sz="1200" dirty="0" smtClean="0"/>
              <a:t>vidíme </a:t>
            </a:r>
            <a:r>
              <a:rPr lang="cs-CZ" sz="1200" dirty="0"/>
              <a:t>takovou soustavu, kde si vedení představujeme jako řadu oscilačních obvodů. Tyto obvody se postupně rozkmitají a vedením se šíří elektromagnetická vlna. Pro libovolný bod vedení platí pro napětí vztah, který je také na </a:t>
            </a:r>
            <a:r>
              <a:rPr lang="cs-CZ" sz="1200" dirty="0" smtClean="0"/>
              <a:t>obrázku </a:t>
            </a:r>
            <a:r>
              <a:rPr lang="cs-CZ" sz="1200" dirty="0"/>
              <a:t>uveden. Je to </a:t>
            </a:r>
            <a:r>
              <a:rPr lang="cs-CZ" sz="1200" b="1" dirty="0"/>
              <a:t>rovnice postupné </a:t>
            </a:r>
            <a:r>
              <a:rPr lang="cs-CZ" sz="1200" b="1" dirty="0" smtClean="0"/>
              <a:t>elektromagnetické </a:t>
            </a:r>
            <a:r>
              <a:rPr lang="cs-CZ" sz="1200" b="1" dirty="0"/>
              <a:t>vlny</a:t>
            </a:r>
            <a:r>
              <a:rPr lang="cs-CZ" sz="1200" dirty="0" smtClean="0"/>
              <a:t>. Řeckým </a:t>
            </a:r>
            <a:r>
              <a:rPr lang="cs-CZ" sz="1200" dirty="0"/>
              <a:t>písmenem lambda se označuje </a:t>
            </a:r>
            <a:r>
              <a:rPr lang="cs-CZ" sz="1200" b="1" dirty="0"/>
              <a:t>vlnová délka</a:t>
            </a:r>
            <a:r>
              <a:rPr lang="cs-CZ" sz="1200" dirty="0"/>
              <a:t> elektromagnetické vlny. Veličiny </a:t>
            </a:r>
            <a:r>
              <a:rPr lang="cs-CZ" sz="1200" b="1" dirty="0"/>
              <a:t>L</a:t>
            </a:r>
            <a:r>
              <a:rPr lang="cs-CZ" sz="1200" dirty="0"/>
              <a:t> - indukčnost a </a:t>
            </a:r>
            <a:r>
              <a:rPr lang="cs-CZ" sz="1200" b="1" dirty="0"/>
              <a:t>C</a:t>
            </a:r>
            <a:r>
              <a:rPr lang="cs-CZ" sz="1200" dirty="0"/>
              <a:t> - kapacita představují elementární parametry vedení.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759619"/>
            <a:ext cx="3930650" cy="3930650"/>
          </a:xfrm>
        </p:spPr>
      </p:pic>
    </p:spTree>
    <p:extLst>
      <p:ext uri="{BB962C8B-B14F-4D97-AF65-F5344CB8AC3E}">
        <p14:creationId xmlns:p14="http://schemas.microsoft.com/office/powerpoint/2010/main" val="225215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570696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cs-CZ" sz="1100" dirty="0"/>
              <a:t>Elektromagnetické vlnění se šíří podle vztahu, ve kterém je permitivita a permeabilita prostředí. Rychlost šíření elektromagnetického vlnění je ve vakuu stejná jako rychlost světla:</a:t>
            </a:r>
          </a:p>
          <a:p>
            <a:pPr algn="just">
              <a:lnSpc>
                <a:spcPct val="150000"/>
              </a:lnSpc>
            </a:pPr>
            <a:r>
              <a:rPr lang="cs-CZ" sz="1100" b="1" dirty="0"/>
              <a:t>c = 2,9997923.10</a:t>
            </a:r>
            <a:r>
              <a:rPr lang="cs-CZ" sz="1100" b="1" baseline="30000" dirty="0"/>
              <a:t>8</a:t>
            </a:r>
            <a:r>
              <a:rPr lang="cs-CZ" sz="1100" b="1" dirty="0"/>
              <a:t> m.s</a:t>
            </a:r>
            <a:r>
              <a:rPr lang="cs-CZ" sz="1100" b="1" baseline="30000" dirty="0"/>
              <a:t>-1</a:t>
            </a:r>
            <a:endParaRPr lang="cs-CZ" sz="1100" b="1" dirty="0"/>
          </a:p>
          <a:p>
            <a:pPr algn="just">
              <a:lnSpc>
                <a:spcPct val="150000"/>
              </a:lnSpc>
            </a:pPr>
            <a:r>
              <a:rPr lang="cs-CZ" sz="1100" dirty="0"/>
              <a:t>Jestliže je vedení připojeno ke zdroji harmonického napětí vysoké frekvence, je v různých místech </a:t>
            </a:r>
            <a:r>
              <a:rPr lang="cs-CZ" sz="1100" dirty="0" smtClean="0"/>
              <a:t>vedení </a:t>
            </a:r>
            <a:r>
              <a:rPr lang="cs-CZ" sz="1100" dirty="0"/>
              <a:t>různá intenzita </a:t>
            </a:r>
            <a:r>
              <a:rPr lang="cs-CZ" sz="1100" b="1" dirty="0"/>
              <a:t>elektrického pole - E</a:t>
            </a:r>
            <a:r>
              <a:rPr lang="cs-CZ" sz="1100" dirty="0"/>
              <a:t>. Její průběh je vyjádřen sinusoidou</a:t>
            </a:r>
            <a:r>
              <a:rPr lang="cs-CZ" sz="1100" dirty="0" smtClean="0"/>
              <a:t>. Kolem </a:t>
            </a:r>
            <a:r>
              <a:rPr lang="cs-CZ" sz="1100" dirty="0"/>
              <a:t>vodičů vzniká magnetické pole, jehož </a:t>
            </a:r>
            <a:r>
              <a:rPr lang="cs-CZ" sz="1100" b="1" dirty="0"/>
              <a:t>magnetickou indukci - B</a:t>
            </a:r>
            <a:r>
              <a:rPr lang="cs-CZ" sz="1100" dirty="0"/>
              <a:t> lze také zobrazit sinusoidou. </a:t>
            </a:r>
            <a:r>
              <a:rPr lang="cs-CZ" sz="1100" dirty="0" smtClean="0"/>
              <a:t>Veličiny jsou</a:t>
            </a:r>
            <a:r>
              <a:rPr lang="cs-CZ" sz="1100" b="1" dirty="0"/>
              <a:t> navzájem kolmé</a:t>
            </a:r>
            <a:r>
              <a:rPr lang="cs-CZ" sz="1100" dirty="0"/>
              <a:t> na směr šíření elektromagnetické vlny. Dále je zde odvozena rychlost </a:t>
            </a:r>
            <a:r>
              <a:rPr lang="cs-CZ" sz="1100" dirty="0" smtClean="0"/>
              <a:t>elektromagnetické </a:t>
            </a:r>
            <a:r>
              <a:rPr lang="cs-CZ" sz="1100" dirty="0"/>
              <a:t>vlny ve </a:t>
            </a:r>
            <a:r>
              <a:rPr lang="cs-CZ" sz="1100" dirty="0" smtClean="0"/>
              <a:t>vakuu. Vzniká tedy mezi </a:t>
            </a:r>
            <a:r>
              <a:rPr lang="cs-CZ" sz="1100" dirty="0"/>
              <a:t>vodiči časově proměnné silové pole, které má složku elektrickou, reprezentovanou intenzitou elektrického pole </a:t>
            </a:r>
            <a:r>
              <a:rPr lang="cs-CZ" sz="1100" b="1" dirty="0"/>
              <a:t>E</a:t>
            </a:r>
            <a:r>
              <a:rPr lang="cs-CZ" sz="1100" dirty="0"/>
              <a:t> a složku magnetickou, reprezentovanou elektromagnetickou indukcí </a:t>
            </a:r>
            <a:r>
              <a:rPr lang="cs-CZ" sz="1100" b="1" dirty="0"/>
              <a:t>B</a:t>
            </a:r>
            <a:r>
              <a:rPr lang="cs-CZ" sz="1100" dirty="0"/>
              <a:t>. 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759619"/>
            <a:ext cx="3930650" cy="3930650"/>
          </a:xfrm>
        </p:spPr>
      </p:pic>
    </p:spTree>
    <p:extLst>
      <p:ext uri="{BB962C8B-B14F-4D97-AF65-F5344CB8AC3E}">
        <p14:creationId xmlns:p14="http://schemas.microsoft.com/office/powerpoint/2010/main" val="409215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570696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cs-CZ" sz="1100" dirty="0"/>
              <a:t>V elektrotechnické praxi je často třeba, aby vysílač vyzařoval elektromagnetickou energii - elektromagnetické vlnění do většího prostoru. Toho lze dosáhnout úpravou konce vedení, které má délku </a:t>
            </a:r>
            <a:r>
              <a:rPr lang="cs-CZ" sz="1100" b="1" dirty="0"/>
              <a:t>jedné čtvrtiny vlnové délky</a:t>
            </a:r>
            <a:r>
              <a:rPr lang="cs-CZ" sz="1100" dirty="0"/>
              <a:t> elektromagnetické vlny</a:t>
            </a:r>
            <a:r>
              <a:rPr lang="cs-CZ" sz="11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Jak je uvedeno na </a:t>
            </a:r>
            <a:r>
              <a:rPr lang="cs-CZ" sz="1100" dirty="0" smtClean="0"/>
              <a:t>obrázku, </a:t>
            </a:r>
            <a:r>
              <a:rPr lang="cs-CZ" sz="1100" dirty="0"/>
              <a:t>vodiče se rozevřou do kolmého směru. Napětí koncích vodičů dosahuje periodicky největší hodnoty a elektrické pole zasahuje do okolí.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Dipól má zde funkci jako oscilátor. Elektromagnetické pole má opět dvě složky - elektrickou, kterou představuje intenzita pole </a:t>
            </a:r>
            <a:r>
              <a:rPr lang="cs-CZ" sz="1100" b="1" dirty="0"/>
              <a:t>E </a:t>
            </a:r>
            <a:r>
              <a:rPr lang="cs-CZ" sz="1100" dirty="0"/>
              <a:t>a magnetickou, která je reprezentována magnetickou indukcí </a:t>
            </a:r>
            <a:r>
              <a:rPr lang="cs-CZ" sz="1100" b="1" dirty="0"/>
              <a:t>B</a:t>
            </a:r>
            <a:r>
              <a:rPr lang="cs-CZ" sz="11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Toto uspořádání se nazývá </a:t>
            </a:r>
            <a:r>
              <a:rPr lang="cs-CZ" sz="1100" b="1" dirty="0" smtClean="0"/>
              <a:t>elektro-magnetický </a:t>
            </a:r>
            <a:r>
              <a:rPr lang="cs-CZ" sz="1100" b="1" dirty="0"/>
              <a:t>dipól - anténa</a:t>
            </a:r>
            <a:r>
              <a:rPr lang="cs-CZ" sz="1100" dirty="0"/>
              <a:t>. Je součástí všech vysílacích i přijímacích zařízení pro bezdrátový přenos informací. Chceme - </a:t>
            </a:r>
            <a:r>
              <a:rPr lang="cs-CZ" sz="1100" dirty="0" err="1"/>
              <a:t>li</a:t>
            </a:r>
            <a:r>
              <a:rPr lang="cs-CZ" sz="1100" dirty="0"/>
              <a:t> zvětšit množství vyzařované energie, musí se zvětšit amplituda elektrických kmitů v anténě.</a:t>
            </a:r>
          </a:p>
          <a:p>
            <a:pPr algn="just">
              <a:lnSpc>
                <a:spcPct val="150000"/>
              </a:lnSpc>
            </a:pPr>
            <a:endParaRPr lang="cs-CZ" sz="11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759619"/>
            <a:ext cx="3930650" cy="3930650"/>
          </a:xfrm>
        </p:spPr>
      </p:pic>
    </p:spTree>
    <p:extLst>
      <p:ext uri="{BB962C8B-B14F-4D97-AF65-F5344CB8AC3E}">
        <p14:creationId xmlns:p14="http://schemas.microsoft.com/office/powerpoint/2010/main" val="31101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7802064" cy="5706960"/>
          </a:xfrm>
        </p:spPr>
        <p:txBody>
          <a:bodyPr>
            <a:noAutofit/>
          </a:bodyPr>
          <a:lstStyle/>
          <a:p>
            <a:pPr>
              <a:buFont typeface="+mj-lt"/>
              <a:buAutoNum type="arabicPeriod"/>
            </a:pPr>
            <a:endParaRPr lang="cs-CZ" sz="1100" dirty="0" smtClean="0"/>
          </a:p>
          <a:p>
            <a:pPr marL="0" indent="0">
              <a:buNone/>
            </a:pPr>
            <a:r>
              <a:rPr lang="cs-CZ" sz="1200" b="1" dirty="0" smtClean="0"/>
              <a:t>Příklady a kontrolní otázky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Zjistěte v tabulkách jaké mají vlnové rozsahy a z toho vyplývající frekvence dlouhé, střední, krátké a velmi krátké vlny.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Vypočítejte délku vlny, kterou má střídavý proud frekvence 50 Hz.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Zjistěte rychlost šíření elektromagnetické vlny ve vodě. Porovnejte ji s rychlostí ve vzduchu.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Jaká je délka vlny stanice, která vysílá </a:t>
            </a:r>
            <a:r>
              <a:rPr lang="cs-CZ" sz="1100" dirty="0" smtClean="0"/>
              <a:t>na </a:t>
            </a:r>
            <a:r>
              <a:rPr lang="cs-CZ" sz="1100" dirty="0"/>
              <a:t>frekvenci 100 MHz</a:t>
            </a:r>
            <a:r>
              <a:rPr lang="cs-CZ" sz="11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Popište další základní vlastnosti elektromagnetické vln</a:t>
            </a:r>
          </a:p>
          <a:p>
            <a:pPr marL="576072" lvl="1" indent="-228600" algn="just">
              <a:lnSpc>
                <a:spcPct val="150000"/>
              </a:lnSpc>
              <a:buFont typeface="+mj-lt"/>
              <a:buAutoNum type="alphaLcParenR"/>
            </a:pPr>
            <a:r>
              <a:rPr lang="cs-CZ" sz="1100" dirty="0"/>
              <a:t>p</a:t>
            </a:r>
            <a:r>
              <a:rPr lang="cs-CZ" sz="1100" dirty="0" smtClean="0"/>
              <a:t>olarizace</a:t>
            </a:r>
          </a:p>
          <a:p>
            <a:pPr marL="576072" lvl="1" indent="-228600" algn="just">
              <a:lnSpc>
                <a:spcPct val="150000"/>
              </a:lnSpc>
              <a:buFont typeface="+mj-lt"/>
              <a:buAutoNum type="alphaLcParenR"/>
            </a:pPr>
            <a:r>
              <a:rPr lang="cs-CZ" sz="1100" dirty="0"/>
              <a:t>o</a:t>
            </a:r>
            <a:r>
              <a:rPr lang="cs-CZ" sz="1100" dirty="0" smtClean="0"/>
              <a:t>hyb</a:t>
            </a:r>
          </a:p>
          <a:p>
            <a:pPr marL="576072" lvl="1" indent="-228600" algn="just">
              <a:lnSpc>
                <a:spcPct val="150000"/>
              </a:lnSpc>
              <a:buFont typeface="+mj-lt"/>
              <a:buAutoNum type="alphaLcParenR"/>
            </a:pPr>
            <a:r>
              <a:rPr lang="cs-CZ" sz="1100" dirty="0"/>
              <a:t>o</a:t>
            </a:r>
            <a:r>
              <a:rPr lang="cs-CZ" sz="1100" dirty="0" smtClean="0"/>
              <a:t>draz</a:t>
            </a:r>
          </a:p>
          <a:p>
            <a:pPr marL="576072" lvl="1" indent="-228600" algn="just">
              <a:lnSpc>
                <a:spcPct val="150000"/>
              </a:lnSpc>
              <a:buFont typeface="+mj-lt"/>
              <a:buAutoNum type="alphaLcParenR"/>
            </a:pPr>
            <a:r>
              <a:rPr lang="cs-CZ" sz="1100" dirty="0" smtClean="0"/>
              <a:t>interference</a:t>
            </a:r>
          </a:p>
          <a:p>
            <a:pPr algn="just">
              <a:lnSpc>
                <a:spcPct val="150000"/>
              </a:lnSpc>
            </a:pP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172131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77073"/>
            <a:ext cx="8183880" cy="1800199"/>
          </a:xfrm>
        </p:spPr>
        <p:txBody>
          <a:bodyPr>
            <a:noAutofit/>
          </a:bodyPr>
          <a:lstStyle/>
          <a:p>
            <a:pPr algn="ctr"/>
            <a:r>
              <a:rPr lang="cs-CZ" sz="1600" dirty="0">
                <a:effectLst/>
              </a:rPr>
              <a:t>CITACE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600" dirty="0">
                <a:effectLst/>
              </a:rPr>
              <a:t>SVOBODA, Emanuel. </a:t>
            </a:r>
            <a:r>
              <a:rPr lang="cs-CZ" sz="1600" i="1" dirty="0">
                <a:effectLst/>
              </a:rPr>
              <a:t>Přehled středoškolské fyziky</a:t>
            </a:r>
            <a:r>
              <a:rPr lang="cs-CZ" sz="1600" dirty="0">
                <a:effectLst/>
              </a:rPr>
              <a:t>. 4., upravené vyd. Praha: Prometheus, 1996. ISBN 80-7196-307-0.	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>
                <a:effectLst/>
              </a:rPr>
              <a:t>JAN KESL. </a:t>
            </a:r>
            <a:r>
              <a:rPr lang="cs-CZ" sz="1600" i="1" dirty="0">
                <a:effectLst/>
              </a:rPr>
              <a:t>Elektronika I analogová technika</a:t>
            </a:r>
            <a:r>
              <a:rPr lang="cs-CZ" sz="1600" dirty="0">
                <a:effectLst/>
              </a:rPr>
              <a:t>. Praha: BEN, 2004. ISBN 80-7300-143-8.</a:t>
            </a:r>
            <a:br>
              <a:rPr lang="cs-CZ" sz="1600" dirty="0">
                <a:effectLst/>
              </a:rPr>
            </a:b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183880" cy="324036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1900" b="1" dirty="0">
                <a:solidFill>
                  <a:srgbClr val="002060"/>
                </a:solidFill>
              </a:rPr>
              <a:t>Materiál lze použít jako studijní podklad ke kapitole „Střídavé proudy – </a:t>
            </a:r>
            <a:r>
              <a:rPr lang="cs-CZ" sz="1900" b="1" dirty="0" smtClean="0">
                <a:solidFill>
                  <a:srgbClr val="002060"/>
                </a:solidFill>
              </a:rPr>
              <a:t>elektromagnetické </a:t>
            </a:r>
            <a:r>
              <a:rPr lang="cs-CZ" sz="1900" b="1" dirty="0">
                <a:solidFill>
                  <a:srgbClr val="002060"/>
                </a:solidFill>
              </a:rPr>
              <a:t>vlny, vznik, vlastnosti, elektromagnetický dipól“, která navazuje na kapitolu, kde se žáci seznámili se základními </a:t>
            </a:r>
            <a:r>
              <a:rPr lang="cs-CZ" sz="1900" b="1" dirty="0" smtClean="0">
                <a:solidFill>
                  <a:srgbClr val="002060"/>
                </a:solidFill>
              </a:rPr>
              <a:t>principy oscilačních obvodů.</a:t>
            </a:r>
            <a:endParaRPr lang="cs-CZ" sz="1900" b="1" dirty="0">
              <a:solidFill>
                <a:srgbClr val="002060"/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cs-CZ" sz="1900" b="1" dirty="0" smtClean="0">
                <a:solidFill>
                  <a:srgbClr val="002060"/>
                </a:solidFill>
              </a:rPr>
              <a:t>Nejprve si uvědomí teoretické souvislosti základních elektrotechnických veličin v daných obvodech a jevech, které pak uplatní při řešení příkladů a při samostatném studiu dalších vlastností elektromagnetické vlny.</a:t>
            </a:r>
          </a:p>
          <a:p>
            <a:pPr algn="just">
              <a:lnSpc>
                <a:spcPct val="170000"/>
              </a:lnSpc>
            </a:pPr>
            <a:r>
              <a:rPr lang="cs-CZ" sz="1900" b="1" dirty="0" smtClean="0">
                <a:solidFill>
                  <a:srgbClr val="002060"/>
                </a:solidFill>
              </a:rPr>
              <a:t>Předpokládaný čas 45 min.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2798</TotalTime>
  <Words>268</Words>
  <Application>Microsoft Office PowerPoint</Application>
  <PresentationFormat>Předvádění na obrazovce (4:3)</PresentationFormat>
  <Paragraphs>34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Aspekt</vt:lpstr>
      <vt:lpstr>Prezentace aplikace PowerPoint</vt:lpstr>
      <vt:lpstr>Střídavý proud</vt:lpstr>
      <vt:lpstr>Prezentace aplikace PowerPoint</vt:lpstr>
      <vt:lpstr>Prezentace aplikace PowerPoint</vt:lpstr>
      <vt:lpstr>Prezentace aplikace PowerPoint</vt:lpstr>
      <vt:lpstr>Prezentace aplikace PowerPoint</vt:lpstr>
      <vt:lpstr>CITACE SVOBODA, Emanuel. Přehled středoškolské fyziky. 4., upravené vyd. Praha: Prometheus, 1996. ISBN 80-7196-307-0.  JAN KESL. Elektronika I analogová technika. Praha: BEN, 2004. ISBN 80-7300-143-8.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Windows User</cp:lastModifiedBy>
  <cp:revision>207</cp:revision>
  <dcterms:created xsi:type="dcterms:W3CDTF">2012-04-15T15:58:10Z</dcterms:created>
  <dcterms:modified xsi:type="dcterms:W3CDTF">2013-02-04T20:09:52Z</dcterms:modified>
</cp:coreProperties>
</file>