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0"/>
  </p:notesMasterIdLst>
  <p:sldIdLst>
    <p:sldId id="266" r:id="rId2"/>
    <p:sldId id="256" r:id="rId3"/>
    <p:sldId id="283" r:id="rId4"/>
    <p:sldId id="286" r:id="rId5"/>
    <p:sldId id="288" r:id="rId6"/>
    <p:sldId id="289" r:id="rId7"/>
    <p:sldId id="287" r:id="rId8"/>
    <p:sldId id="268"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48" autoAdjust="0"/>
    <p:restoredTop sz="94610" autoAdjust="0"/>
  </p:normalViewPr>
  <p:slideViewPr>
    <p:cSldViewPr>
      <p:cViewPr>
        <p:scale>
          <a:sx n="110" d="100"/>
          <a:sy n="110" d="100"/>
        </p:scale>
        <p:origin x="84" y="-7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 </a:t>
          </a:r>
          <a:r>
            <a:rPr lang="cs-CZ" sz="1400" baseline="0" dirty="0" smtClean="0"/>
            <a:t>Podpora výuky v technických oborech</a:t>
          </a:r>
          <a:endParaRPr lang="cs-CZ" sz="14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a:t>
          </a:r>
          <a:r>
            <a:rPr lang="cs-CZ" sz="1400" dirty="0" smtClean="0"/>
            <a:t>S0Š Net Office, spol. s </a:t>
          </a:r>
          <a:r>
            <a:rPr lang="cs-CZ" sz="1400" dirty="0" err="1" smtClean="0"/>
            <a:t>r.o</a:t>
          </a:r>
          <a:r>
            <a:rPr lang="cs-CZ" sz="1400" dirty="0" smtClean="0"/>
            <a:t>, Orlová Lutyně</a:t>
          </a:r>
          <a:endParaRPr lang="cs-CZ" sz="14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a:t>
          </a:r>
          <a:r>
            <a:rPr lang="cs-CZ" sz="1400" dirty="0" smtClean="0"/>
            <a:t>Ing. Oldřich </a:t>
          </a:r>
          <a:r>
            <a:rPr lang="cs-CZ" sz="1400" dirty="0" err="1" smtClean="0"/>
            <a:t>Vavříček</a:t>
          </a:r>
          <a:endParaRPr lang="cs-CZ" sz="14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 </a:t>
          </a:r>
          <a:r>
            <a:rPr lang="cs-CZ" sz="1400" dirty="0" smtClean="0"/>
            <a:t>Základy elektrotechniky</a:t>
          </a:r>
          <a:endParaRPr lang="cs-CZ" sz="14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a:t>
          </a:r>
          <a:r>
            <a:rPr lang="cs-CZ" sz="1400" dirty="0" smtClean="0"/>
            <a:t>CZ.1.07/1.5.00/34.0458</a:t>
          </a:r>
          <a:r>
            <a:rPr lang="cs-CZ" sz="2000" dirty="0" smtClean="0"/>
            <a:t>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EDF6FE6B-9DBE-4D7B-B8FD-7098875B4EED}" srcId="{757F3AB3-0718-4624-B441-E567A8F0AB56}" destId="{D8197B8C-B260-4A16-BDF4-0947B075E274}" srcOrd="3" destOrd="0" parTransId="{51C5993D-B262-45E6-B66E-76BC9D6D883D}" sibTransId="{1AEC7F05-E0FE-459C-BD47-224AC9D7BEE4}"/>
    <dgm:cxn modelId="{8D24796F-0C6A-4B06-A846-82D435D2FF2C}" type="presOf" srcId="{D8197B8C-B260-4A16-BDF4-0947B075E274}" destId="{5A5FFA88-C948-4069-8E93-59FA12366E83}" srcOrd="1" destOrd="0" presId="urn:microsoft.com/office/officeart/2005/8/layout/target3"/>
    <dgm:cxn modelId="{C66C8768-0444-4E6B-9CC4-FFD83E870C7C}" type="presOf" srcId="{D8197B8C-B260-4A16-BDF4-0947B075E274}" destId="{25B08C86-7E15-44DC-BE7F-FFB55DD49D12}"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FF7B5152-F67E-4313-8C26-621230D80392}" type="presOf" srcId="{D1B46980-6531-4606-95E6-44980827E919}" destId="{6140AFEC-043D-4C43-A2F9-D0F5331DF3A3}" srcOrd="0" destOrd="0" presId="urn:microsoft.com/office/officeart/2005/8/layout/target3"/>
    <dgm:cxn modelId="{C573EF95-9A39-4C86-A6FC-23E7A9526923}" type="presOf" srcId="{757F3AB3-0718-4624-B441-E567A8F0AB56}" destId="{333A1088-737F-45CB-B68E-254E46348037}" srcOrd="0" destOrd="0" presId="urn:microsoft.com/office/officeart/2005/8/layout/target3"/>
    <dgm:cxn modelId="{F202CC85-DC0B-49D0-8041-F495A7D5F6F7}" type="presOf" srcId="{B651F6E3-6281-48DB-9319-2AEAFDAE7572}" destId="{6BB5E863-4638-4E1D-BFDE-399D028AC4ED}" srcOrd="1" destOrd="0" presId="urn:microsoft.com/office/officeart/2005/8/layout/target3"/>
    <dgm:cxn modelId="{9FA22600-5EF5-46F9-9D54-CC9C457EBAB3}" type="presOf" srcId="{D1D4F407-5343-4D3F-B5B9-D407B03CAEB4}" destId="{AED2198E-93D5-4001-81B4-73124B309672}"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D7A6CA3B-5FE0-4E56-8A4B-A01677C64A47}" type="presOf" srcId="{4C35D32F-0EAB-4CD7-82EE-45574DC2A586}" destId="{890E4F0B-2866-4A3F-A3C7-2A14B1797930}"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14367CC6-B9B1-40CF-BBB3-C17F79391DAE}" srcId="{757F3AB3-0718-4624-B441-E567A8F0AB56}" destId="{D1D4F407-5343-4D3F-B5B9-D407B03CAEB4}" srcOrd="0" destOrd="0" parTransId="{FB3E2B41-81AD-4068-9354-4B764E7CC2F7}" sibTransId="{878E4EBE-18EA-43B6-B589-1210E1E4CF6A}"/>
    <dgm:cxn modelId="{A9EAE12B-042A-4591-80D9-54D7A1D6EB18}" type="presOf" srcId="{D1D4F407-5343-4D3F-B5B9-D407B03CAEB4}" destId="{D005CE8C-CC26-4C3E-AC11-E15060ECD759}" srcOrd="0" destOrd="0" presId="urn:microsoft.com/office/officeart/2005/8/layout/target3"/>
    <dgm:cxn modelId="{8A03062B-8E93-4796-A07D-E7CBC0409D4E}" type="presOf" srcId="{B651F6E3-6281-48DB-9319-2AEAFDAE7572}" destId="{619D679B-A015-4ECF-8348-D1034C574F40}" srcOrd="0" destOrd="0" presId="urn:microsoft.com/office/officeart/2005/8/layout/target3"/>
    <dgm:cxn modelId="{7A11F524-7E9C-4CEE-BA6D-55B8E61D4C11}" type="presOf" srcId="{4C35D32F-0EAB-4CD7-82EE-45574DC2A586}" destId="{8BEBB6EC-1DAA-4CAC-8A25-BC0FCBD5DBD5}" srcOrd="0" destOrd="0" presId="urn:microsoft.com/office/officeart/2005/8/layout/target3"/>
    <dgm:cxn modelId="{6F4AF88E-C463-4F7A-9223-59CEF0195A5F}" type="presOf" srcId="{D1B46980-6531-4606-95E6-44980827E919}" destId="{2BE915AB-18AA-4053-B92C-3BFC9ED204BB}" srcOrd="1" destOrd="0" presId="urn:microsoft.com/office/officeart/2005/8/layout/target3"/>
    <dgm:cxn modelId="{4F640DFD-A33A-4E69-802C-CD321A0F5EE0}" type="presParOf" srcId="{333A1088-737F-45CB-B68E-254E46348037}" destId="{F5ABB229-8D3B-4694-996A-96F23CF14429}" srcOrd="0" destOrd="0" presId="urn:microsoft.com/office/officeart/2005/8/layout/target3"/>
    <dgm:cxn modelId="{3A631F1F-18D3-4C00-84FF-7B213FF9AE44}" type="presParOf" srcId="{333A1088-737F-45CB-B68E-254E46348037}" destId="{F41139FD-01EE-4571-8B17-4FB00FC51163}" srcOrd="1" destOrd="0" presId="urn:microsoft.com/office/officeart/2005/8/layout/target3"/>
    <dgm:cxn modelId="{693A73CA-C0DF-4F95-94C1-52854AFD4B8C}" type="presParOf" srcId="{333A1088-737F-45CB-B68E-254E46348037}" destId="{D005CE8C-CC26-4C3E-AC11-E15060ECD759}" srcOrd="2" destOrd="0" presId="urn:microsoft.com/office/officeart/2005/8/layout/target3"/>
    <dgm:cxn modelId="{10886728-3051-4070-8D20-E7246372A932}" type="presParOf" srcId="{333A1088-737F-45CB-B68E-254E46348037}" destId="{2C702D82-9B77-49B7-9568-BB8EB47C3372}" srcOrd="3" destOrd="0" presId="urn:microsoft.com/office/officeart/2005/8/layout/target3"/>
    <dgm:cxn modelId="{EF603FE4-C982-44DD-B37B-207C176E43A8}" type="presParOf" srcId="{333A1088-737F-45CB-B68E-254E46348037}" destId="{A52A0455-90FF-4808-ABD0-F02540D31D5A}" srcOrd="4" destOrd="0" presId="urn:microsoft.com/office/officeart/2005/8/layout/target3"/>
    <dgm:cxn modelId="{8CCC8AEA-4736-46B3-84A6-390E722ECEF6}" type="presParOf" srcId="{333A1088-737F-45CB-B68E-254E46348037}" destId="{6140AFEC-043D-4C43-A2F9-D0F5331DF3A3}" srcOrd="5" destOrd="0" presId="urn:microsoft.com/office/officeart/2005/8/layout/target3"/>
    <dgm:cxn modelId="{C64B9EBE-00B7-410F-ABC3-CBCF3FC99E50}" type="presParOf" srcId="{333A1088-737F-45CB-B68E-254E46348037}" destId="{9358AC05-5D7D-4327-9F80-1AD486AEA664}" srcOrd="6" destOrd="0" presId="urn:microsoft.com/office/officeart/2005/8/layout/target3"/>
    <dgm:cxn modelId="{EAF64A00-78BA-459B-A8B0-E733CB5EA251}" type="presParOf" srcId="{333A1088-737F-45CB-B68E-254E46348037}" destId="{313FC574-E1CD-4FB4-B054-0B805CE0447D}" srcOrd="7" destOrd="0" presId="urn:microsoft.com/office/officeart/2005/8/layout/target3"/>
    <dgm:cxn modelId="{FD289A2C-2EAB-4AE5-A103-A6CD32FB8A69}" type="presParOf" srcId="{333A1088-737F-45CB-B68E-254E46348037}" destId="{619D679B-A015-4ECF-8348-D1034C574F40}" srcOrd="8" destOrd="0" presId="urn:microsoft.com/office/officeart/2005/8/layout/target3"/>
    <dgm:cxn modelId="{F3B99114-CAB0-40D2-AC7B-7A9C71D39504}" type="presParOf" srcId="{333A1088-737F-45CB-B68E-254E46348037}" destId="{322283A8-4A27-4CDA-BAE3-F381106A9174}" srcOrd="9" destOrd="0" presId="urn:microsoft.com/office/officeart/2005/8/layout/target3"/>
    <dgm:cxn modelId="{AAF2D842-5F1D-4229-A4E6-4546DB99FE41}" type="presParOf" srcId="{333A1088-737F-45CB-B68E-254E46348037}" destId="{FFC9F71D-1B4F-4AD9-A4A6-86ADEFC8AF5C}" srcOrd="10" destOrd="0" presId="urn:microsoft.com/office/officeart/2005/8/layout/target3"/>
    <dgm:cxn modelId="{714CA577-6C9C-4DA7-8953-5133F38A6E12}" type="presParOf" srcId="{333A1088-737F-45CB-B68E-254E46348037}" destId="{25B08C86-7E15-44DC-BE7F-FFB55DD49D12}" srcOrd="11" destOrd="0" presId="urn:microsoft.com/office/officeart/2005/8/layout/target3"/>
    <dgm:cxn modelId="{8D1CC059-25DF-45CB-9E9C-B43F3555EDF0}" type="presParOf" srcId="{333A1088-737F-45CB-B68E-254E46348037}" destId="{76644BE8-9D7C-4C09-B250-3D10AF48CBB7}" srcOrd="12" destOrd="0" presId="urn:microsoft.com/office/officeart/2005/8/layout/target3"/>
    <dgm:cxn modelId="{25AF4D0D-717B-4B1A-BC04-5C0591BDEDD9}" type="presParOf" srcId="{333A1088-737F-45CB-B68E-254E46348037}" destId="{EE85B701-7295-41C0-BA7A-34D3756A2AE6}" srcOrd="13" destOrd="0" presId="urn:microsoft.com/office/officeart/2005/8/layout/target3"/>
    <dgm:cxn modelId="{CF3D21C7-B530-4C0A-B93F-9A99EBFB3317}" type="presParOf" srcId="{333A1088-737F-45CB-B68E-254E46348037}" destId="{8BEBB6EC-1DAA-4CAC-8A25-BC0FCBD5DBD5}" srcOrd="14" destOrd="0" presId="urn:microsoft.com/office/officeart/2005/8/layout/target3"/>
    <dgm:cxn modelId="{4B1131CD-6426-4629-A74C-1F35CBC5DE83}" type="presParOf" srcId="{333A1088-737F-45CB-B68E-254E46348037}" destId="{AED2198E-93D5-4001-81B4-73124B309672}" srcOrd="15" destOrd="0" presId="urn:microsoft.com/office/officeart/2005/8/layout/target3"/>
    <dgm:cxn modelId="{27FDCD68-A84C-4DD5-951D-05F04113A459}" type="presParOf" srcId="{333A1088-737F-45CB-B68E-254E46348037}" destId="{2BE915AB-18AA-4053-B92C-3BFC9ED204BB}" srcOrd="16" destOrd="0" presId="urn:microsoft.com/office/officeart/2005/8/layout/target3"/>
    <dgm:cxn modelId="{C4A272E9-3075-4823-9C12-DCC4F704DB41}" type="presParOf" srcId="{333A1088-737F-45CB-B68E-254E46348037}" destId="{6BB5E863-4638-4E1D-BFDE-399D028AC4ED}" srcOrd="17" destOrd="0" presId="urn:microsoft.com/office/officeart/2005/8/layout/target3"/>
    <dgm:cxn modelId="{6E37BC14-3516-4D59-BD98-52F1E7B6EE75}" type="presParOf" srcId="{333A1088-737F-45CB-B68E-254E46348037}" destId="{5A5FFA88-C948-4069-8E93-59FA12366E83}" srcOrd="18" destOrd="0" presId="urn:microsoft.com/office/officeart/2005/8/layout/target3"/>
    <dgm:cxn modelId="{FDC19122-DB35-4A63-B4FD-5BBD011673BC}"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45000"/>
                <a:satMod val="155000"/>
              </a:schemeClr>
            </a:gs>
            <a:gs pos="60000">
              <a:schemeClr val="accent1">
                <a:hueOff val="0"/>
                <a:satOff val="0"/>
                <a:lumOff val="0"/>
                <a:alphaOff val="0"/>
                <a:shade val="95000"/>
                <a:satMod val="150000"/>
              </a:schemeClr>
            </a:gs>
            <a:gs pos="100000">
              <a:schemeClr val="accent1">
                <a:hueOff val="0"/>
                <a:satOff val="0"/>
                <a:lumOff val="0"/>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65500" dist="38100" dir="5400000" rotWithShape="0">
            <a:srgbClr val="000000">
              <a:alpha val="4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a:t>
          </a:r>
          <a:r>
            <a:rPr lang="cs-CZ" sz="1400" kern="1200" dirty="0" smtClean="0"/>
            <a:t>S0Š Net Office, spol. s </a:t>
          </a:r>
          <a:r>
            <a:rPr lang="cs-CZ" sz="1400" kern="1200" dirty="0" err="1" smtClean="0"/>
            <a:t>r.o</a:t>
          </a:r>
          <a:r>
            <a:rPr lang="cs-CZ" sz="1400" kern="1200" dirty="0" smtClean="0"/>
            <a:t>, Orlová Lutyně</a:t>
          </a:r>
          <a:endParaRPr lang="cs-CZ" sz="14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45000"/>
                <a:satMod val="155000"/>
              </a:schemeClr>
            </a:gs>
            <a:gs pos="60000">
              <a:schemeClr val="accent1">
                <a:hueOff val="0"/>
                <a:satOff val="0"/>
                <a:lumOff val="0"/>
                <a:alphaOff val="0"/>
                <a:shade val="95000"/>
                <a:satMod val="150000"/>
              </a:schemeClr>
            </a:gs>
            <a:gs pos="100000">
              <a:schemeClr val="accent1">
                <a:hueOff val="0"/>
                <a:satOff val="0"/>
                <a:lumOff val="0"/>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65500" dist="38100" dir="5400000" rotWithShape="0">
            <a:srgbClr val="000000">
              <a:alpha val="4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a:t>
          </a:r>
          <a:r>
            <a:rPr lang="cs-CZ" sz="1400" kern="1200" dirty="0" smtClean="0"/>
            <a:t>Ing. Oldřich </a:t>
          </a:r>
          <a:r>
            <a:rPr lang="cs-CZ" sz="1400" kern="1200" dirty="0" err="1" smtClean="0"/>
            <a:t>Vavříček</a:t>
          </a:r>
          <a:endParaRPr lang="cs-CZ" sz="14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45000"/>
                <a:satMod val="155000"/>
              </a:schemeClr>
            </a:gs>
            <a:gs pos="60000">
              <a:schemeClr val="accent1">
                <a:hueOff val="0"/>
                <a:satOff val="0"/>
                <a:lumOff val="0"/>
                <a:alphaOff val="0"/>
                <a:shade val="95000"/>
                <a:satMod val="150000"/>
              </a:schemeClr>
            </a:gs>
            <a:gs pos="100000">
              <a:schemeClr val="accent1">
                <a:hueOff val="0"/>
                <a:satOff val="0"/>
                <a:lumOff val="0"/>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65500" dist="38100" dir="5400000" rotWithShape="0">
            <a:srgbClr val="000000">
              <a:alpha val="4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a:t>
          </a:r>
          <a:r>
            <a:rPr lang="cs-CZ" sz="1400" kern="1200" baseline="0" dirty="0" smtClean="0"/>
            <a:t>Podpora výuky v technických oborech</a:t>
          </a:r>
          <a:endParaRPr lang="cs-CZ" sz="140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45000"/>
                <a:satMod val="155000"/>
              </a:schemeClr>
            </a:gs>
            <a:gs pos="60000">
              <a:schemeClr val="accent1">
                <a:hueOff val="0"/>
                <a:satOff val="0"/>
                <a:lumOff val="0"/>
                <a:alphaOff val="0"/>
                <a:shade val="95000"/>
                <a:satMod val="150000"/>
              </a:schemeClr>
            </a:gs>
            <a:gs pos="100000">
              <a:schemeClr val="accent1">
                <a:hueOff val="0"/>
                <a:satOff val="0"/>
                <a:lumOff val="0"/>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65500" dist="38100" dir="5400000" rotWithShape="0">
            <a:srgbClr val="000000">
              <a:alpha val="4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a:t>
          </a:r>
          <a:r>
            <a:rPr lang="cs-CZ" sz="1400" kern="1200" dirty="0" smtClean="0"/>
            <a:t>Základy elektrotechniky</a:t>
          </a:r>
          <a:endParaRPr lang="cs-CZ" sz="1400" kern="1200" dirty="0"/>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45000"/>
                <a:satMod val="155000"/>
              </a:schemeClr>
            </a:gs>
            <a:gs pos="60000">
              <a:schemeClr val="accent1">
                <a:hueOff val="0"/>
                <a:satOff val="0"/>
                <a:lumOff val="0"/>
                <a:alphaOff val="0"/>
                <a:shade val="95000"/>
                <a:satMod val="150000"/>
              </a:schemeClr>
            </a:gs>
            <a:gs pos="100000">
              <a:schemeClr val="accent1">
                <a:hueOff val="0"/>
                <a:satOff val="0"/>
                <a:lumOff val="0"/>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65500" dist="38100" dir="5400000" rotWithShape="0">
            <a:srgbClr val="000000">
              <a:alpha val="4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a:t>
          </a:r>
          <a:r>
            <a:rPr lang="cs-CZ" sz="1400" kern="1200" dirty="0" smtClean="0"/>
            <a:t>CZ.1.07/1.5.00/34.0458</a:t>
          </a:r>
          <a:r>
            <a:rPr lang="cs-CZ" sz="2000" kern="1200" dirty="0" smtClean="0"/>
            <a:t> </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7709D80-20E3-41E3-A8A7-CEE83C687D7A}" type="datetimeFigureOut">
              <a:rPr lang="cs-CZ" smtClean="0"/>
              <a:pPr/>
              <a:t>4.2.2013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488219D-EEDD-4B9D-8C17-D32F68FDEFBC}" type="slidenum">
              <a:rPr lang="cs-CZ" smtClean="0"/>
              <a:pPr/>
              <a:t>‹#›</a:t>
            </a:fld>
            <a:endParaRPr lang="cs-CZ"/>
          </a:p>
        </p:txBody>
      </p:sp>
    </p:spTree>
    <p:extLst>
      <p:ext uri="{BB962C8B-B14F-4D97-AF65-F5344CB8AC3E}">
        <p14:creationId xmlns:p14="http://schemas.microsoft.com/office/powerpoint/2010/main" xmlns="" val="4234304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43000" y="685800"/>
            <a:ext cx="4572000" cy="3429000"/>
          </a:xfrm>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p14="http://schemas.microsoft.com/office/powerpoint/2010/main" xmlns=""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5" name="Zaoblený obdélník 14"/>
          <p:cNvSpPr/>
          <p:nvPr/>
        </p:nvSpPr>
        <p:spPr>
          <a:xfrm>
            <a:off x="304802" y="329185"/>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Zaoblený obdélník 9"/>
          <p:cNvSpPr/>
          <p:nvPr/>
        </p:nvSpPr>
        <p:spPr>
          <a:xfrm>
            <a:off x="418597"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Nadpis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cs-CZ" smtClean="0"/>
              <a:t>Kliknutím lze upravit styl.</a:t>
            </a:r>
            <a:endParaRPr kumimoji="0" lang="en-US"/>
          </a:p>
        </p:txBody>
      </p:sp>
      <p:sp>
        <p:nvSpPr>
          <p:cNvPr id="20" name="Podnadpis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sp>
        <p:nvSpPr>
          <p:cNvPr id="19" name="Zástupný symbol pro datum 18"/>
          <p:cNvSpPr>
            <a:spLocks noGrp="1"/>
          </p:cNvSpPr>
          <p:nvPr>
            <p:ph type="dt" sz="half" idx="10"/>
          </p:nvPr>
        </p:nvSpPr>
        <p:spPr/>
        <p:txBody>
          <a:bodyPr/>
          <a:lstStyle>
            <a:extLst/>
          </a:lstStyle>
          <a:p>
            <a:fld id="{59AD33B7-9370-4371-BDE5-C3F8C912A722}" type="datetimeFigureOut">
              <a:rPr lang="cs-CZ" smtClean="0"/>
              <a:pPr/>
              <a:t>4.2.2013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11" name="Zástupný symbol pro číslo snímku 10"/>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lstStyle>
            <a:extLst/>
          </a:lstStyle>
          <a:p>
            <a:r>
              <a:rPr kumimoji="0" lang="cs-CZ" smtClean="0"/>
              <a:t>Kliknutím lze upravit styl.</a:t>
            </a:r>
            <a:endParaRPr kumimoji="0" lang="en-US"/>
          </a:p>
        </p:txBody>
      </p:sp>
      <p:sp>
        <p:nvSpPr>
          <p:cNvPr id="3" name="Zástupný symbol pro obsah 2"/>
          <p:cNvSpPr>
            <a:spLocks noGrp="1"/>
          </p:cNvSpPr>
          <p:nvPr>
            <p:ph idx="1"/>
          </p:nvPr>
        </p:nvSpPr>
        <p:spPr>
          <a:xfrm>
            <a:off x="502920" y="530352"/>
            <a:ext cx="8183880" cy="4187952"/>
          </a:xfrm>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9AD33B7-9370-4371-BDE5-C3F8C912A722}" type="datetimeFigureOut">
              <a:rPr lang="cs-CZ" smtClean="0"/>
              <a:pPr/>
              <a:t>4.2.2013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Zaoblený obdélník 13"/>
          <p:cNvSpPr/>
          <p:nvPr/>
        </p:nvSpPr>
        <p:spPr>
          <a:xfrm>
            <a:off x="304802" y="329185"/>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Zaoblený obdélník 10"/>
          <p:cNvSpPr/>
          <p:nvPr/>
        </p:nvSpPr>
        <p:spPr>
          <a:xfrm>
            <a:off x="418597" y="434163"/>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extLst/>
          </a:lstStyle>
          <a:p>
            <a:fld id="{59AD33B7-9370-4371-BDE5-C3F8C912A722}" type="datetimeFigureOut">
              <a:rPr lang="cs-CZ" smtClean="0"/>
              <a:pPr/>
              <a:t>4.2.2013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obsah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59AD33B7-9370-4371-BDE5-C3F8C912A722}" type="datetimeFigureOut">
              <a:rPr lang="cs-CZ" smtClean="0"/>
              <a:pPr/>
              <a:t>4.2.2013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nchor="b"/>
          <a:lstStyle>
            <a:lvl1pPr>
              <a:defRPr b="1"/>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59AD33B7-9370-4371-BDE5-C3F8C912A722}" type="datetimeFigureOut">
              <a:rPr lang="cs-CZ" smtClean="0"/>
              <a:pPr/>
              <a:t>4.2.2013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extLst/>
          </a:lstStyle>
          <a:p>
            <a:fld id="{59AD33B7-9370-4371-BDE5-C3F8C912A722}" type="datetimeFigureOut">
              <a:rPr lang="cs-CZ" smtClean="0"/>
              <a:pPr/>
              <a:t>4.2.2013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7" name="Zaoblený obdélník 6"/>
          <p:cNvSpPr/>
          <p:nvPr/>
        </p:nvSpPr>
        <p:spPr>
          <a:xfrm>
            <a:off x="304802" y="329185"/>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59AD33B7-9370-4371-BDE5-C3F8C912A722}" type="datetimeFigureOut">
              <a:rPr lang="cs-CZ" smtClean="0"/>
              <a:pPr/>
              <a:t>4.2.2013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5538847" y="1447803"/>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1"/>
          </p:nvPr>
        </p:nvSpPr>
        <p:spPr>
          <a:xfrm>
            <a:off x="761374" y="930145"/>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59AD33B7-9370-4371-BDE5-C3F8C912A722}" type="datetimeFigureOut">
              <a:rPr lang="cs-CZ" smtClean="0"/>
              <a:pPr/>
              <a:t>4.2.2013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Zaoblený obdélník 14"/>
          <p:cNvSpPr/>
          <p:nvPr/>
        </p:nvSpPr>
        <p:spPr>
          <a:xfrm>
            <a:off x="304802" y="329185"/>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Obdélník s jedním zakulaceným rohem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cs-CZ" smtClean="0"/>
              <a:t>Kliknutím lze upravit styl.</a:t>
            </a:r>
            <a:endParaRPr kumimoji="0" lang="en-US"/>
          </a:p>
        </p:txBody>
      </p:sp>
      <p:sp>
        <p:nvSpPr>
          <p:cNvPr id="4" name="Zástupný symbol pro text 3"/>
          <p:cNvSpPr>
            <a:spLocks noGrp="1"/>
          </p:cNvSpPr>
          <p:nvPr>
            <p:ph type="body" sz="half" idx="2"/>
          </p:nvPr>
        </p:nvSpPr>
        <p:spPr bwMode="grayWhite">
          <a:xfrm>
            <a:off x="6462712" y="533401"/>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59AD33B7-9370-4371-BDE5-C3F8C912A722}" type="datetimeFigureOut">
              <a:rPr lang="cs-CZ" smtClean="0"/>
              <a:pPr/>
              <a:t>4.2.2013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DA0B4798-A520-4CDF-B675-DE6A33BCDB31}" type="slidenum">
              <a:rPr lang="cs-CZ" smtClean="0"/>
              <a:pPr/>
              <a:t>‹#›</a:t>
            </a:fld>
            <a:endParaRPr lang="cs-CZ"/>
          </a:p>
        </p:txBody>
      </p:sp>
      <p:sp>
        <p:nvSpPr>
          <p:cNvPr id="3" name="Zástupný symbol pro obrázek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cs-CZ" smtClean="0"/>
              <a:t>Kliknutím na ikonu přidáte obrázek.</a:t>
            </a:r>
            <a:endParaRPr kumimoji="0" lang="en-US"/>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502920" y="530352"/>
            <a:ext cx="8183880" cy="4187952"/>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9AD33B7-9370-4371-BDE5-C3F8C912A722}" type="datetimeFigureOut">
              <a:rPr lang="cs-CZ" smtClean="0"/>
              <a:pPr/>
              <a:t>4.2.2013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533405"/>
            <a:ext cx="1981200" cy="5257799"/>
          </a:xfrm>
        </p:spPr>
        <p:txBody>
          <a:bodyPr vert="eaVe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533400" y="533403"/>
            <a:ext cx="5943600" cy="5257801"/>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9AD33B7-9370-4371-BDE5-C3F8C912A722}" type="datetimeFigureOut">
              <a:rPr lang="cs-CZ" smtClean="0"/>
              <a:pPr/>
              <a:t>4.2.2013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Zaoblený obdélník 6"/>
          <p:cNvSpPr/>
          <p:nvPr/>
        </p:nvSpPr>
        <p:spPr>
          <a:xfrm>
            <a:off x="304802" y="329185"/>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Zaoblený obdélník 8"/>
          <p:cNvSpPr/>
          <p:nvPr/>
        </p:nvSpPr>
        <p:spPr>
          <a:xfrm>
            <a:off x="418597"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Zástupný symbol pro nadpis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cs-CZ" smtClean="0"/>
              <a:t>Kliknutím lze upravit styl.</a:t>
            </a:r>
            <a:endParaRPr kumimoji="0" lang="en-US"/>
          </a:p>
        </p:txBody>
      </p:sp>
      <p:sp>
        <p:nvSpPr>
          <p:cNvPr id="4" name="Zástupný symbol pro text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5" name="Zástupný symbol pro datum 24"/>
          <p:cNvSpPr>
            <a:spLocks noGrp="1"/>
          </p:cNvSpPr>
          <p:nvPr>
            <p:ph type="dt" sz="half" idx="2"/>
          </p:nvPr>
        </p:nvSpPr>
        <p:spPr>
          <a:xfrm>
            <a:off x="3776328" y="6111876"/>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59AD33B7-9370-4371-BDE5-C3F8C912A722}" type="datetimeFigureOut">
              <a:rPr lang="cs-CZ" smtClean="0"/>
              <a:pPr/>
              <a:t>4.2.2013</a:t>
            </a:fld>
            <a:endParaRPr lang="cs-CZ"/>
          </a:p>
        </p:txBody>
      </p:sp>
      <p:sp>
        <p:nvSpPr>
          <p:cNvPr id="18" name="Zástupný symbol pro zápatí 17"/>
          <p:cNvSpPr>
            <a:spLocks noGrp="1"/>
          </p:cNvSpPr>
          <p:nvPr>
            <p:ph type="ftr" sz="quarter" idx="3"/>
          </p:nvPr>
        </p:nvSpPr>
        <p:spPr>
          <a:xfrm>
            <a:off x="6062328" y="6111876"/>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cs-CZ"/>
          </a:p>
        </p:txBody>
      </p:sp>
      <p:sp>
        <p:nvSpPr>
          <p:cNvPr id="5" name="Zástupný symbol pro číslo snímku 4"/>
          <p:cNvSpPr>
            <a:spLocks noGrp="1"/>
          </p:cNvSpPr>
          <p:nvPr>
            <p:ph type="sldNum" sz="quarter" idx="4"/>
          </p:nvPr>
        </p:nvSpPr>
        <p:spPr>
          <a:xfrm>
            <a:off x="8348328" y="6111876"/>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DA0B4798-A520-4CDF-B675-DE6A33BCDB31}"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mc:Choice xmlns:p14="http://schemas.microsoft.com/office/powerpoint/2010/main" xmlns="" Requires="p14">
      <p:transition spd="slow" p14:dur="2000"/>
    </mc:Choice>
    <mc:Fallback>
      <p:transition spd="slow"/>
    </mc:Fallback>
  </mc:AlternateConten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xmlns="" val="2983287914"/>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xmlns="" val="229434499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a:bodyPr>
          <a:lstStyle/>
          <a:p>
            <a:pPr lvl="0"/>
            <a:r>
              <a:rPr lang="cs-CZ" sz="3200" dirty="0" smtClean="0">
                <a:solidFill>
                  <a:srgbClr val="002060"/>
                </a:solidFill>
                <a:effectLst/>
              </a:rPr>
              <a:t>Střídavý proud</a:t>
            </a:r>
            <a:endParaRPr lang="cs-CZ" sz="3200" dirty="0">
              <a:solidFill>
                <a:srgbClr val="002060"/>
              </a:solidFill>
            </a:endParaRPr>
          </a:p>
        </p:txBody>
      </p:sp>
      <p:sp>
        <p:nvSpPr>
          <p:cNvPr id="3" name="Podnadpis 2"/>
          <p:cNvSpPr>
            <a:spLocks noGrp="1"/>
          </p:cNvSpPr>
          <p:nvPr>
            <p:ph type="subTitle" idx="1"/>
          </p:nvPr>
        </p:nvSpPr>
        <p:spPr/>
        <p:txBody>
          <a:bodyPr>
            <a:normAutofit/>
          </a:bodyPr>
          <a:lstStyle/>
          <a:p>
            <a:r>
              <a:rPr lang="cs-CZ" sz="2400" dirty="0">
                <a:solidFill>
                  <a:schemeClr val="accent2">
                    <a:lumMod val="50000"/>
                  </a:schemeClr>
                </a:solidFill>
              </a:rPr>
              <a:t>Přenos signálů vlněním, sdělovací </a:t>
            </a:r>
            <a:r>
              <a:rPr lang="cs-CZ" sz="2400" dirty="0" smtClean="0">
                <a:solidFill>
                  <a:schemeClr val="accent2">
                    <a:lumMod val="50000"/>
                  </a:schemeClr>
                </a:solidFill>
              </a:rPr>
              <a:t>soustava, elektroakustické měniče, vysílač, přijímač </a:t>
            </a:r>
            <a:endParaRPr lang="cs-CZ" sz="2400" dirty="0">
              <a:solidFill>
                <a:schemeClr val="accent2">
                  <a:lumMod val="50000"/>
                </a:schemeClr>
              </a:solidFill>
            </a:endParaRPr>
          </a:p>
        </p:txBody>
      </p:sp>
    </p:spTree>
    <p:extLst>
      <p:ext uri="{BB962C8B-B14F-4D97-AF65-F5344CB8AC3E}">
        <p14:creationId xmlns:p14="http://schemas.microsoft.com/office/powerpoint/2010/main" xmlns="" val="1733961893"/>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514352" y="530352"/>
            <a:ext cx="3931920" cy="5706960"/>
          </a:xfrm>
        </p:spPr>
        <p:txBody>
          <a:bodyPr>
            <a:normAutofit/>
          </a:bodyPr>
          <a:lstStyle/>
          <a:p>
            <a:r>
              <a:rPr lang="cs-CZ" sz="1200" b="1" dirty="0" smtClean="0"/>
              <a:t>Teoretický úvod</a:t>
            </a:r>
          </a:p>
          <a:p>
            <a:pPr algn="just">
              <a:lnSpc>
                <a:spcPct val="150000"/>
              </a:lnSpc>
            </a:pPr>
            <a:r>
              <a:rPr lang="cs-CZ" sz="1100" dirty="0"/>
              <a:t>Pro přenos zpráv se používají různé technické prostředky, například telefon, televize. V nich je každá informace vyjádřena elektrickým signálem. Pak jsou </a:t>
            </a:r>
            <a:r>
              <a:rPr lang="cs-CZ" sz="1100" dirty="0" smtClean="0"/>
              <a:t>přenosovým </a:t>
            </a:r>
            <a:r>
              <a:rPr lang="cs-CZ" sz="1100" dirty="0"/>
              <a:t>prostředím - kanálem přeneseny a v přijímacím zařízení je signál znovu převeden na původní informaci.</a:t>
            </a:r>
          </a:p>
          <a:p>
            <a:pPr algn="just">
              <a:lnSpc>
                <a:spcPct val="150000"/>
              </a:lnSpc>
            </a:pPr>
            <a:r>
              <a:rPr lang="cs-CZ" sz="1100" dirty="0"/>
              <a:t>K přenosu zpráv slouží </a:t>
            </a:r>
            <a:r>
              <a:rPr lang="cs-CZ" sz="1100" b="1" dirty="0"/>
              <a:t>sdělovací soustava</a:t>
            </a:r>
            <a:r>
              <a:rPr lang="cs-CZ" sz="1100" dirty="0"/>
              <a:t>. Na </a:t>
            </a:r>
            <a:r>
              <a:rPr lang="cs-CZ" sz="1100" dirty="0" smtClean="0"/>
              <a:t>obrázku je </a:t>
            </a:r>
            <a:r>
              <a:rPr lang="cs-CZ" sz="1100" dirty="0"/>
              <a:t>uveden příklad přenosu informací ve zvukové formě. První část sdělovací soustavy tvoří zdroj </a:t>
            </a:r>
            <a:r>
              <a:rPr lang="cs-CZ" sz="1100" b="1" dirty="0"/>
              <a:t>Z</a:t>
            </a:r>
            <a:r>
              <a:rPr lang="cs-CZ" sz="1100" dirty="0"/>
              <a:t>, z něhož vycházejí informace v akustické podobě. Protože přenos signálů je uskutečněn elektromagnetickým polem, je třeba přeměnit akustickou energii </a:t>
            </a:r>
            <a:r>
              <a:rPr lang="cs-CZ" sz="1100" dirty="0" smtClean="0"/>
              <a:t>             na </a:t>
            </a:r>
            <a:r>
              <a:rPr lang="cs-CZ" sz="1100" dirty="0"/>
              <a:t>energii elektromagnetickou.</a:t>
            </a:r>
          </a:p>
          <a:p>
            <a:pPr algn="just">
              <a:lnSpc>
                <a:spcPct val="150000"/>
              </a:lnSpc>
            </a:pPr>
            <a:r>
              <a:rPr lang="cs-CZ" sz="1100" dirty="0"/>
              <a:t>K tomu slouží </a:t>
            </a:r>
            <a:r>
              <a:rPr lang="cs-CZ" sz="1100" b="1" dirty="0"/>
              <a:t>elektroakustický měnič</a:t>
            </a:r>
            <a:r>
              <a:rPr lang="cs-CZ" sz="1100" dirty="0"/>
              <a:t>. Pomocí </a:t>
            </a:r>
            <a:r>
              <a:rPr lang="cs-CZ" sz="1100" b="1" dirty="0"/>
              <a:t>mikrofonu M</a:t>
            </a:r>
            <a:r>
              <a:rPr lang="cs-CZ" sz="1100" dirty="0"/>
              <a:t> se mechanické kmitání převede na kmitání elektrické. V další části sdělovací soustavy K je signál upraven do podoby vhodné pro přenos - </a:t>
            </a:r>
            <a:r>
              <a:rPr lang="cs-CZ" sz="1100" b="1" dirty="0"/>
              <a:t>signál je kódován</a:t>
            </a:r>
            <a:r>
              <a:rPr lang="cs-CZ" sz="1100" dirty="0" smtClean="0"/>
              <a:t>.</a:t>
            </a:r>
            <a:endParaRPr lang="cs-CZ" sz="1100" dirty="0"/>
          </a:p>
        </p:txBody>
      </p:sp>
      <p:pic>
        <p:nvPicPr>
          <p:cNvPr id="7" name="Zástupný symbol pro obsah 6"/>
          <p:cNvPicPr>
            <a:picLocks noGrp="1" noChangeAspect="1"/>
          </p:cNvPicPr>
          <p:nvPr>
            <p:ph sz="half" idx="2"/>
          </p:nvPr>
        </p:nvPicPr>
        <p:blipFill>
          <a:blip r:embed="rId2" cstate="print">
            <a:extLst>
              <a:ext uri="{28A0092B-C50C-407E-A947-70E740481C1C}">
                <a14:useLocalDpi xmlns:a14="http://schemas.microsoft.com/office/drawing/2010/main" xmlns="" val="0"/>
              </a:ext>
            </a:extLst>
          </a:blip>
          <a:stretch>
            <a:fillRect/>
          </a:stretch>
        </p:blipFill>
        <p:spPr>
          <a:xfrm>
            <a:off x="4756150" y="759619"/>
            <a:ext cx="3930650" cy="3930650"/>
          </a:xfrm>
        </p:spPr>
      </p:pic>
    </p:spTree>
    <p:extLst>
      <p:ext uri="{BB962C8B-B14F-4D97-AF65-F5344CB8AC3E}">
        <p14:creationId xmlns:p14="http://schemas.microsoft.com/office/powerpoint/2010/main" xmlns="" val="2252159996"/>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514352" y="530352"/>
            <a:ext cx="4129656" cy="5994992"/>
          </a:xfrm>
        </p:spPr>
        <p:txBody>
          <a:bodyPr>
            <a:noAutofit/>
          </a:bodyPr>
          <a:lstStyle/>
          <a:p>
            <a:pPr algn="just">
              <a:lnSpc>
                <a:spcPct val="150000"/>
              </a:lnSpc>
            </a:pPr>
            <a:r>
              <a:rPr lang="cs-CZ" sz="1100" dirty="0"/>
              <a:t>Vlastní přenos signálů je uskutečněn po </a:t>
            </a:r>
            <a:r>
              <a:rPr lang="cs-CZ" sz="1100" b="1" dirty="0"/>
              <a:t>vedení SV</a:t>
            </a:r>
            <a:r>
              <a:rPr lang="cs-CZ" sz="1100" dirty="0"/>
              <a:t> nebo</a:t>
            </a:r>
            <a:r>
              <a:rPr lang="cs-CZ" sz="1100" b="1" dirty="0"/>
              <a:t> bezdrátově</a:t>
            </a:r>
            <a:r>
              <a:rPr lang="cs-CZ" sz="1100" dirty="0"/>
              <a:t>. V případě bezdrátového přenosu je k tomu účelu nutný </a:t>
            </a:r>
            <a:r>
              <a:rPr lang="cs-CZ" sz="1100" b="1" dirty="0"/>
              <a:t>vysílač V</a:t>
            </a:r>
            <a:r>
              <a:rPr lang="cs-CZ" sz="1100" dirty="0"/>
              <a:t> a </a:t>
            </a:r>
            <a:r>
              <a:rPr lang="cs-CZ" sz="1100" b="1" dirty="0"/>
              <a:t>přijímač P</a:t>
            </a:r>
            <a:r>
              <a:rPr lang="cs-CZ" sz="1100" dirty="0"/>
              <a:t>. V přijímacím </a:t>
            </a:r>
            <a:r>
              <a:rPr lang="cs-CZ" sz="1100" b="1" dirty="0"/>
              <a:t>zařízení D je signál dekódován</a:t>
            </a:r>
            <a:r>
              <a:rPr lang="cs-CZ" sz="1100" dirty="0"/>
              <a:t> na původní zprávu </a:t>
            </a:r>
            <a:r>
              <a:rPr lang="cs-CZ" sz="1100" dirty="0" smtClean="0"/>
              <a:t>                         v </a:t>
            </a:r>
            <a:r>
              <a:rPr lang="cs-CZ" sz="1100" dirty="0"/>
              <a:t>elektroakustickém měniči - </a:t>
            </a:r>
            <a:r>
              <a:rPr lang="cs-CZ" sz="1100" b="1" dirty="0"/>
              <a:t>reproduktor </a:t>
            </a:r>
            <a:r>
              <a:rPr lang="cs-CZ" sz="1100" b="1" dirty="0" smtClean="0"/>
              <a:t>R</a:t>
            </a:r>
            <a:r>
              <a:rPr lang="cs-CZ" sz="1100" dirty="0" smtClean="0"/>
              <a:t>. Elektroakustické </a:t>
            </a:r>
            <a:r>
              <a:rPr lang="cs-CZ" sz="1100" dirty="0"/>
              <a:t>měniče jsou zařízení, </a:t>
            </a:r>
            <a:r>
              <a:rPr lang="cs-CZ" sz="1100" dirty="0" smtClean="0"/>
              <a:t>která </a:t>
            </a:r>
            <a:r>
              <a:rPr lang="cs-CZ" sz="1100" dirty="0"/>
              <a:t>přeměňují akustickou energii na </a:t>
            </a:r>
            <a:r>
              <a:rPr lang="cs-CZ" sz="1100" dirty="0" smtClean="0"/>
              <a:t>elektro-magnetickou </a:t>
            </a:r>
            <a:r>
              <a:rPr lang="cs-CZ" sz="1100" dirty="0"/>
              <a:t>a naopak. Jsou to </a:t>
            </a:r>
            <a:r>
              <a:rPr lang="cs-CZ" sz="1100" dirty="0" smtClean="0"/>
              <a:t>především </a:t>
            </a:r>
            <a:r>
              <a:rPr lang="cs-CZ" sz="1100" b="1" dirty="0" smtClean="0"/>
              <a:t>mikrofony </a:t>
            </a:r>
            <a:r>
              <a:rPr lang="cs-CZ" sz="1100" b="1" dirty="0"/>
              <a:t>a reproduktory </a:t>
            </a:r>
            <a:r>
              <a:rPr lang="cs-CZ" sz="1100" dirty="0"/>
              <a:t>.</a:t>
            </a:r>
          </a:p>
          <a:p>
            <a:pPr algn="just">
              <a:lnSpc>
                <a:spcPct val="150000"/>
              </a:lnSpc>
            </a:pPr>
            <a:r>
              <a:rPr lang="cs-CZ" sz="1100" dirty="0"/>
              <a:t>Tato zařízení pracují na různých principech, podle </a:t>
            </a:r>
            <a:r>
              <a:rPr lang="cs-CZ" sz="1100" dirty="0" smtClean="0"/>
              <a:t>nich </a:t>
            </a:r>
            <a:r>
              <a:rPr lang="cs-CZ" sz="1100" dirty="0"/>
              <a:t>mají také své názvy. Například mikrofony mohou </a:t>
            </a:r>
            <a:r>
              <a:rPr lang="cs-CZ" sz="1100" dirty="0" smtClean="0"/>
              <a:t>být </a:t>
            </a:r>
            <a:r>
              <a:rPr lang="cs-CZ" sz="1100" b="1" dirty="0" smtClean="0"/>
              <a:t>elektrodynamické,  elektrostatické, odporové, piezoelektrické. </a:t>
            </a:r>
            <a:r>
              <a:rPr lang="cs-CZ" sz="1100" dirty="0" smtClean="0"/>
              <a:t>Na obrázku </a:t>
            </a:r>
            <a:r>
              <a:rPr lang="cs-CZ" sz="1100" dirty="0"/>
              <a:t>jsou znázorněny principy elektrodynamického a </a:t>
            </a:r>
            <a:r>
              <a:rPr lang="cs-CZ" sz="1100" dirty="0" smtClean="0"/>
              <a:t>kondenzátorového.</a:t>
            </a:r>
            <a:endParaRPr lang="cs-CZ" sz="1100" dirty="0"/>
          </a:p>
          <a:p>
            <a:pPr algn="just">
              <a:lnSpc>
                <a:spcPct val="150000"/>
              </a:lnSpc>
            </a:pPr>
            <a:r>
              <a:rPr lang="cs-CZ" sz="1100" dirty="0"/>
              <a:t>První z nich je založen na jevu elektromagnetické indukce. V magnetickém poli trvalého magnetu se pohybuje cívka spojená s pružnou membránou</a:t>
            </a:r>
            <a:r>
              <a:rPr lang="cs-CZ" sz="1100" dirty="0" smtClean="0"/>
              <a:t>. </a:t>
            </a:r>
            <a:r>
              <a:rPr lang="cs-CZ" sz="1100" dirty="0"/>
              <a:t>Kondenzátorový mikrofon tvoří kondenzátor, jehož kapacita se mění v rytmu akustického signálu. Změna kapacity způsobí změnu napětí, které se opět zesiluje.</a:t>
            </a:r>
          </a:p>
        </p:txBody>
      </p:sp>
      <p:pic>
        <p:nvPicPr>
          <p:cNvPr id="7" name="Zástupný symbol pro obsah 6"/>
          <p:cNvPicPr>
            <a:picLocks noGrp="1" noChangeAspect="1"/>
          </p:cNvPicPr>
          <p:nvPr>
            <p:ph sz="half" idx="2"/>
          </p:nvPr>
        </p:nvPicPr>
        <p:blipFill>
          <a:blip r:embed="rId2" cstate="print">
            <a:extLst>
              <a:ext uri="{28A0092B-C50C-407E-A947-70E740481C1C}">
                <a14:useLocalDpi xmlns:a14="http://schemas.microsoft.com/office/drawing/2010/main" xmlns="" val="0"/>
              </a:ext>
            </a:extLst>
          </a:blip>
          <a:stretch>
            <a:fillRect/>
          </a:stretch>
        </p:blipFill>
        <p:spPr>
          <a:xfrm>
            <a:off x="4756150" y="759619"/>
            <a:ext cx="3930650" cy="3930650"/>
          </a:xfrm>
        </p:spPr>
      </p:pic>
    </p:spTree>
    <p:extLst>
      <p:ext uri="{BB962C8B-B14F-4D97-AF65-F5344CB8AC3E}">
        <p14:creationId xmlns:p14="http://schemas.microsoft.com/office/powerpoint/2010/main" xmlns="" val="4092159331"/>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67544" y="476672"/>
            <a:ext cx="8234112" cy="1152128"/>
          </a:xfrm>
        </p:spPr>
        <p:txBody>
          <a:bodyPr>
            <a:noAutofit/>
          </a:bodyPr>
          <a:lstStyle/>
          <a:p>
            <a:pPr algn="just">
              <a:lnSpc>
                <a:spcPct val="150000"/>
              </a:lnSpc>
            </a:pPr>
            <a:r>
              <a:rPr lang="cs-CZ" sz="1100" dirty="0"/>
              <a:t>Reproduktory, které se používají pro měnič elektrického signálu na akustický, pracují na elektrodynamickém principu. Má opačnou funkci jako mikrofon. Zesílené napětí odpovídající akustickému signálu je </a:t>
            </a:r>
            <a:r>
              <a:rPr lang="cs-CZ" sz="1100" dirty="0" smtClean="0"/>
              <a:t>přivedeno                </a:t>
            </a:r>
            <a:r>
              <a:rPr lang="cs-CZ" sz="1100" dirty="0"/>
              <a:t>k cívce, která je spojena s membránou. Cívka je v silném magnetickém poli permanentního magnetu. Kmitání cívky se přenese na membránu, která v okolním prostředí vybudí zvukové vlnění.</a:t>
            </a:r>
          </a:p>
        </p:txBody>
      </p:sp>
      <p:pic>
        <p:nvPicPr>
          <p:cNvPr id="7" name="Zástupný symbol pro obsah 6"/>
          <p:cNvPicPr>
            <a:picLocks noGrp="1" noChangeAspect="1"/>
          </p:cNvPicPr>
          <p:nvPr>
            <p:ph sz="half" idx="2"/>
          </p:nvPr>
        </p:nvPicPr>
        <p:blipFill>
          <a:blip r:embed="rId2" cstate="print">
            <a:extLst>
              <a:ext uri="{28A0092B-C50C-407E-A947-70E740481C1C}">
                <a14:useLocalDpi xmlns:a14="http://schemas.microsoft.com/office/drawing/2010/main" xmlns="" val="0"/>
              </a:ext>
            </a:extLst>
          </a:blip>
          <a:stretch>
            <a:fillRect/>
          </a:stretch>
        </p:blipFill>
        <p:spPr>
          <a:xfrm>
            <a:off x="4788024" y="1916832"/>
            <a:ext cx="3930650" cy="3930650"/>
          </a:xfrm>
        </p:spPr>
      </p:pic>
      <p:sp>
        <p:nvSpPr>
          <p:cNvPr id="8" name="TextovéPole 7"/>
          <p:cNvSpPr txBox="1"/>
          <p:nvPr/>
        </p:nvSpPr>
        <p:spPr>
          <a:xfrm>
            <a:off x="539552" y="1700808"/>
            <a:ext cx="4248472" cy="4685898"/>
          </a:xfrm>
          <a:prstGeom prst="rect">
            <a:avLst/>
          </a:prstGeom>
          <a:noFill/>
        </p:spPr>
        <p:txBody>
          <a:bodyPr wrap="square" rtlCol="0">
            <a:spAutoFit/>
          </a:bodyPr>
          <a:lstStyle/>
          <a:p>
            <a:pPr marL="265176" indent="-265176" algn="just">
              <a:lnSpc>
                <a:spcPct val="150000"/>
              </a:lnSpc>
              <a:spcBef>
                <a:spcPts val="250"/>
              </a:spcBef>
              <a:buClr>
                <a:schemeClr val="accent1"/>
              </a:buClr>
              <a:buSzPct val="80000"/>
              <a:buFont typeface="Wingdings 2"/>
              <a:buChar char=""/>
            </a:pPr>
            <a:r>
              <a:rPr lang="cs-CZ" sz="1100" dirty="0"/>
              <a:t>Bezdrátový přenos je uskutečňován prostřednictvím radiokomunikační sdělovací soustavy, která může mít různé uspořádání podle </a:t>
            </a:r>
            <a:r>
              <a:rPr lang="cs-CZ" sz="1100" dirty="0" smtClean="0"/>
              <a:t>toho, </a:t>
            </a:r>
            <a:r>
              <a:rPr lang="cs-CZ" sz="1100" dirty="0"/>
              <a:t>k jakému účelu je použita. Pro rozhlasové nebo televizní vysílání, spojení v letectví, meteorologii, v kosmickém výzkumu nebo i pro další účely. Základem je ale vždy </a:t>
            </a:r>
            <a:r>
              <a:rPr lang="cs-CZ" sz="1100" b="1" dirty="0"/>
              <a:t>vysílač</a:t>
            </a:r>
            <a:r>
              <a:rPr lang="cs-CZ" sz="1100" dirty="0"/>
              <a:t>. Na obrázku je uvedeno jeho blokové schéma. Jako zdroj elektromagnetických kmitů vysoké frekvence se používá oscilátor. Ten vytváří nosnou frekvenci vysílače. Další částí vysílače je </a:t>
            </a:r>
            <a:r>
              <a:rPr lang="cs-CZ" sz="1100" dirty="0" smtClean="0"/>
              <a:t>modulátor, </a:t>
            </a:r>
            <a:r>
              <a:rPr lang="cs-CZ" sz="1100" dirty="0"/>
              <a:t>kde se na nosnou frekvenci moduluje signál nízké frekvence, například akustický signál. Této problematice bude věnována příští kapitola. Takto upravený signál se přivádí do koncového členu, kde se modulovaný vysokofrekvenční signál zesílí, aby měl potřebný výkon. Vysílací anténou se pak signál vyzařuje do prostoru.</a:t>
            </a:r>
          </a:p>
          <a:p>
            <a:endParaRPr lang="cs-CZ" dirty="0"/>
          </a:p>
        </p:txBody>
      </p:sp>
    </p:spTree>
    <p:extLst>
      <p:ext uri="{BB962C8B-B14F-4D97-AF65-F5344CB8AC3E}">
        <p14:creationId xmlns:p14="http://schemas.microsoft.com/office/powerpoint/2010/main" xmlns="" val="311012270"/>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ovéPole 7"/>
          <p:cNvSpPr txBox="1"/>
          <p:nvPr/>
        </p:nvSpPr>
        <p:spPr>
          <a:xfrm>
            <a:off x="395536" y="980728"/>
            <a:ext cx="4248472" cy="5624617"/>
          </a:xfrm>
          <a:prstGeom prst="rect">
            <a:avLst/>
          </a:prstGeom>
          <a:noFill/>
        </p:spPr>
        <p:txBody>
          <a:bodyPr wrap="square" rtlCol="0">
            <a:spAutoFit/>
          </a:bodyPr>
          <a:lstStyle/>
          <a:p>
            <a:pPr marL="265176" indent="-265176" algn="just">
              <a:lnSpc>
                <a:spcPct val="150000"/>
              </a:lnSpc>
              <a:spcBef>
                <a:spcPts val="250"/>
              </a:spcBef>
              <a:buClr>
                <a:schemeClr val="accent1"/>
              </a:buClr>
              <a:buSzPct val="80000"/>
              <a:buFont typeface="Wingdings 2"/>
              <a:buChar char=""/>
            </a:pPr>
            <a:r>
              <a:rPr lang="cs-CZ" sz="1100" dirty="0"/>
              <a:t>Anténu odděluje od země mohutný porcelánový izolátor. U vysílačů větších výkonů je signál vyzařován soustavou antén, které jsou od sebe rozmístěny tak, aby se interferencí </a:t>
            </a:r>
            <a:r>
              <a:rPr lang="cs-CZ" sz="1100" dirty="0" smtClean="0"/>
              <a:t>elektro-magnetických </a:t>
            </a:r>
            <a:r>
              <a:rPr lang="cs-CZ" sz="1100" dirty="0"/>
              <a:t>polí zvýšila její intenzita</a:t>
            </a:r>
            <a:r>
              <a:rPr lang="cs-CZ" sz="1100" dirty="0" smtClean="0"/>
              <a:t>.</a:t>
            </a:r>
          </a:p>
          <a:p>
            <a:pPr marL="265176" indent="-265176" algn="just">
              <a:lnSpc>
                <a:spcPct val="150000"/>
              </a:lnSpc>
              <a:spcBef>
                <a:spcPts val="250"/>
              </a:spcBef>
              <a:buClr>
                <a:schemeClr val="accent1"/>
              </a:buClr>
              <a:buSzPct val="80000"/>
              <a:buFont typeface="Wingdings 2"/>
              <a:buChar char=""/>
            </a:pPr>
            <a:r>
              <a:rPr lang="cs-CZ" sz="1100" dirty="0"/>
              <a:t>Na druhé straně vysílače je vždy zařízení, které přijímá signál. Tímto zařízením je </a:t>
            </a:r>
            <a:r>
              <a:rPr lang="cs-CZ" sz="1100" b="1" dirty="0"/>
              <a:t>přijímač</a:t>
            </a:r>
            <a:r>
              <a:rPr lang="cs-CZ" sz="1100" dirty="0"/>
              <a:t>. Ten může být rozhlasový, televizní nebo může mít ještě jinou formu.</a:t>
            </a:r>
          </a:p>
          <a:p>
            <a:pPr marL="265176" indent="-265176" algn="just">
              <a:lnSpc>
                <a:spcPct val="150000"/>
              </a:lnSpc>
              <a:spcBef>
                <a:spcPts val="250"/>
              </a:spcBef>
              <a:buClr>
                <a:schemeClr val="accent1"/>
              </a:buClr>
              <a:buSzPct val="80000"/>
              <a:buFont typeface="Wingdings 2"/>
              <a:buChar char=""/>
            </a:pPr>
            <a:r>
              <a:rPr lang="cs-CZ" sz="1100" dirty="0"/>
              <a:t>Na obrázku je znázorněno schéma rozhlasového přijímače. Vstupní zařízení, které přijímá elektromagnetické vlnění z vysílače je anténa.</a:t>
            </a:r>
          </a:p>
          <a:p>
            <a:pPr marL="265176" indent="-265176" algn="just">
              <a:lnSpc>
                <a:spcPct val="150000"/>
              </a:lnSpc>
              <a:spcBef>
                <a:spcPts val="250"/>
              </a:spcBef>
              <a:buClr>
                <a:schemeClr val="accent1"/>
              </a:buClr>
              <a:buSzPct val="80000"/>
              <a:buFont typeface="Wingdings 2"/>
              <a:buChar char=""/>
            </a:pPr>
            <a:r>
              <a:rPr lang="cs-CZ" sz="1100" dirty="0"/>
              <a:t>Ta je spojena s oscilačním obvodem naladěným </a:t>
            </a:r>
            <a:r>
              <a:rPr lang="cs-CZ" sz="1100" dirty="0" smtClean="0"/>
              <a:t>               na </a:t>
            </a:r>
            <a:r>
              <a:rPr lang="cs-CZ" sz="1100" dirty="0"/>
              <a:t>nosnou frekvenci. Vysokofrekvenčním zesilovačem je signál zesílen a pokračuje do demodulátoru.</a:t>
            </a:r>
          </a:p>
          <a:p>
            <a:pPr marL="265176" indent="-265176" algn="just">
              <a:lnSpc>
                <a:spcPct val="150000"/>
              </a:lnSpc>
              <a:spcBef>
                <a:spcPts val="250"/>
              </a:spcBef>
              <a:buClr>
                <a:schemeClr val="accent1"/>
              </a:buClr>
              <a:buSzPct val="80000"/>
              <a:buFont typeface="Wingdings 2"/>
              <a:buChar char=""/>
            </a:pPr>
            <a:r>
              <a:rPr lang="cs-CZ" sz="1100" dirty="0"/>
              <a:t>Zde se nízkofrekvenční signál oddělí </a:t>
            </a:r>
            <a:r>
              <a:rPr lang="cs-CZ" sz="1100" dirty="0" smtClean="0"/>
              <a:t>                              od </a:t>
            </a:r>
            <a:r>
              <a:rPr lang="cs-CZ" sz="1100" dirty="0"/>
              <a:t>vysokofrekvenčního a je vyfiltrován. V dalším bloku - nízkofrekvenčním zesilovači je signál zesílen </a:t>
            </a:r>
            <a:r>
              <a:rPr lang="cs-CZ" sz="1100" dirty="0" smtClean="0"/>
              <a:t>             a </a:t>
            </a:r>
            <a:r>
              <a:rPr lang="cs-CZ" sz="1100" dirty="0"/>
              <a:t>přiveden do reproduktoru.</a:t>
            </a:r>
          </a:p>
          <a:p>
            <a:r>
              <a:rPr lang="cs-CZ" dirty="0"/>
              <a:t/>
            </a:r>
            <a:br>
              <a:rPr lang="cs-CZ" dirty="0"/>
            </a:br>
            <a:endParaRPr lang="cs-CZ" dirty="0"/>
          </a:p>
        </p:txBody>
      </p:sp>
      <p:pic>
        <p:nvPicPr>
          <p:cNvPr id="5" name="Zástupný symbol pro obsah 4"/>
          <p:cNvPicPr>
            <a:picLocks noGrp="1" noChangeAspect="1"/>
          </p:cNvPicPr>
          <p:nvPr>
            <p:ph sz="half" idx="2"/>
          </p:nvPr>
        </p:nvPicPr>
        <p:blipFill>
          <a:blip r:embed="rId2" cstate="print">
            <a:extLst>
              <a:ext uri="{28A0092B-C50C-407E-A947-70E740481C1C}">
                <a14:useLocalDpi xmlns:a14="http://schemas.microsoft.com/office/drawing/2010/main" xmlns="" val="0"/>
              </a:ext>
            </a:extLst>
          </a:blip>
          <a:stretch>
            <a:fillRect/>
          </a:stretch>
        </p:blipFill>
        <p:spPr>
          <a:xfrm>
            <a:off x="4756150" y="759619"/>
            <a:ext cx="3930650" cy="3930650"/>
          </a:xfrm>
        </p:spPr>
      </p:pic>
    </p:spTree>
    <p:extLst>
      <p:ext uri="{BB962C8B-B14F-4D97-AF65-F5344CB8AC3E}">
        <p14:creationId xmlns:p14="http://schemas.microsoft.com/office/powerpoint/2010/main" xmlns="" val="3292165565"/>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514352" y="530352"/>
            <a:ext cx="7802064" cy="5706960"/>
          </a:xfrm>
        </p:spPr>
        <p:txBody>
          <a:bodyPr>
            <a:noAutofit/>
          </a:bodyPr>
          <a:lstStyle/>
          <a:p>
            <a:pPr>
              <a:buFont typeface="+mj-lt"/>
              <a:buAutoNum type="arabicPeriod"/>
            </a:pPr>
            <a:endParaRPr lang="cs-CZ" sz="1100" dirty="0" smtClean="0"/>
          </a:p>
          <a:p>
            <a:pPr marL="0" indent="0">
              <a:buNone/>
            </a:pPr>
            <a:r>
              <a:rPr lang="cs-CZ" sz="1200" b="1" dirty="0"/>
              <a:t>K</a:t>
            </a:r>
            <a:r>
              <a:rPr lang="cs-CZ" sz="1200" b="1" dirty="0" smtClean="0"/>
              <a:t>ontrolní otázky a témata pro samostudium</a:t>
            </a:r>
          </a:p>
          <a:p>
            <a:pPr algn="just">
              <a:lnSpc>
                <a:spcPct val="150000"/>
              </a:lnSpc>
            </a:pPr>
            <a:r>
              <a:rPr lang="cs-CZ" sz="1100" dirty="0" smtClean="0"/>
              <a:t>Zjistěte, co představuje v </a:t>
            </a:r>
            <a:r>
              <a:rPr lang="cs-CZ" sz="1100" dirty="0"/>
              <a:t>přenosové </a:t>
            </a:r>
            <a:r>
              <a:rPr lang="cs-CZ" sz="1100" dirty="0" smtClean="0"/>
              <a:t>technice pojem – šum a jakými prostředky se tento jev eliminuje.</a:t>
            </a:r>
            <a:endParaRPr lang="cs-CZ" sz="1100" dirty="0"/>
          </a:p>
          <a:p>
            <a:pPr algn="just">
              <a:lnSpc>
                <a:spcPct val="150000"/>
              </a:lnSpc>
            </a:pPr>
            <a:r>
              <a:rPr lang="cs-CZ" sz="1100" dirty="0" smtClean="0"/>
              <a:t>Vysvětlete základní principy televizního vysílání, zaměřte se na vývoj od počátků po dnešní moderní formu.</a:t>
            </a:r>
            <a:endParaRPr lang="cs-CZ" sz="1100" dirty="0"/>
          </a:p>
          <a:p>
            <a:pPr algn="just">
              <a:lnSpc>
                <a:spcPct val="150000"/>
              </a:lnSpc>
            </a:pPr>
            <a:r>
              <a:rPr lang="cs-CZ" sz="1100" dirty="0" smtClean="0"/>
              <a:t>Seznamte se se základními principy modulace signálu.</a:t>
            </a:r>
            <a:endParaRPr lang="cs-CZ" sz="1100" dirty="0"/>
          </a:p>
          <a:p>
            <a:pPr algn="just">
              <a:lnSpc>
                <a:spcPct val="150000"/>
              </a:lnSpc>
            </a:pPr>
            <a:r>
              <a:rPr lang="cs-CZ" sz="1100" dirty="0" smtClean="0"/>
              <a:t>Princip amplitudové modulace vysvětlete pomocí programu Excel na skládání dvou okamžitých hodnot napětí s různou frekvencí.</a:t>
            </a:r>
          </a:p>
          <a:p>
            <a:pPr algn="just">
              <a:lnSpc>
                <a:spcPct val="150000"/>
              </a:lnSpc>
            </a:pPr>
            <a:r>
              <a:rPr lang="cs-CZ" sz="1100" dirty="0" smtClean="0"/>
              <a:t>Popište základní principy převodu analogového signálu na digitální.</a:t>
            </a:r>
          </a:p>
          <a:p>
            <a:pPr algn="just">
              <a:lnSpc>
                <a:spcPct val="150000"/>
              </a:lnSpc>
            </a:pPr>
            <a:endParaRPr lang="cs-CZ" sz="1100" dirty="0"/>
          </a:p>
        </p:txBody>
      </p:sp>
    </p:spTree>
    <p:extLst>
      <p:ext uri="{BB962C8B-B14F-4D97-AF65-F5344CB8AC3E}">
        <p14:creationId xmlns:p14="http://schemas.microsoft.com/office/powerpoint/2010/main" xmlns="" val="1721319765"/>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4077073"/>
            <a:ext cx="8183880" cy="1800199"/>
          </a:xfrm>
        </p:spPr>
        <p:txBody>
          <a:bodyPr>
            <a:noAutofit/>
          </a:bodyPr>
          <a:lstStyle/>
          <a:p>
            <a:pPr algn="ctr"/>
            <a:r>
              <a:rPr lang="cs-CZ" sz="1600" dirty="0">
                <a:effectLst/>
              </a:rPr>
              <a:t>CITACE</a:t>
            </a:r>
            <a:r>
              <a:rPr lang="cs-CZ" sz="1800" dirty="0" smtClean="0"/>
              <a:t/>
            </a:r>
            <a:br>
              <a:rPr lang="cs-CZ" sz="1800" dirty="0" smtClean="0"/>
            </a:br>
            <a:r>
              <a:rPr lang="cs-CZ" sz="1600" dirty="0">
                <a:effectLst/>
              </a:rPr>
              <a:t>SVOBODA, Emanuel. </a:t>
            </a:r>
            <a:r>
              <a:rPr lang="cs-CZ" sz="1600" i="1" dirty="0">
                <a:effectLst/>
              </a:rPr>
              <a:t>Přehled středoškolské fyziky</a:t>
            </a:r>
            <a:r>
              <a:rPr lang="cs-CZ" sz="1600" dirty="0">
                <a:effectLst/>
              </a:rPr>
              <a:t>. 4., upravené vyd. Praha: Prometheus, 1996. ISBN 80-7196-307-0.	</a:t>
            </a:r>
            <a:r>
              <a:rPr lang="cs-CZ" sz="1600" dirty="0"/>
              <a:t/>
            </a:r>
            <a:br>
              <a:rPr lang="cs-CZ" sz="1600" dirty="0"/>
            </a:br>
            <a:r>
              <a:rPr lang="cs-CZ" sz="1600" dirty="0">
                <a:effectLst/>
              </a:rPr>
              <a:t>JAN KESL. </a:t>
            </a:r>
            <a:r>
              <a:rPr lang="cs-CZ" sz="1600" i="1" dirty="0">
                <a:effectLst/>
              </a:rPr>
              <a:t>Elektronika I analogová technika</a:t>
            </a:r>
            <a:r>
              <a:rPr lang="cs-CZ" sz="1600" dirty="0">
                <a:effectLst/>
              </a:rPr>
              <a:t>. Praha: BEN, 2004. ISBN 80-7300-143-8.</a:t>
            </a:r>
            <a:br>
              <a:rPr lang="cs-CZ" sz="1600" dirty="0">
                <a:effectLst/>
              </a:rPr>
            </a:br>
            <a:endParaRPr lang="cs-CZ" sz="1600" dirty="0"/>
          </a:p>
        </p:txBody>
      </p:sp>
      <p:sp>
        <p:nvSpPr>
          <p:cNvPr id="3" name="Zástupný symbol pro obsah 2"/>
          <p:cNvSpPr>
            <a:spLocks noGrp="1"/>
          </p:cNvSpPr>
          <p:nvPr>
            <p:ph idx="1"/>
          </p:nvPr>
        </p:nvSpPr>
        <p:spPr>
          <a:xfrm>
            <a:off x="467544" y="620688"/>
            <a:ext cx="8183880" cy="3240360"/>
          </a:xfrm>
        </p:spPr>
        <p:txBody>
          <a:bodyPr>
            <a:normAutofit fontScale="70000" lnSpcReduction="20000"/>
          </a:bodyPr>
          <a:lstStyle/>
          <a:p>
            <a:pPr marL="0" indent="0" algn="ctr">
              <a:buNone/>
            </a:pPr>
            <a:r>
              <a:rPr lang="cs-CZ" sz="3600" b="1" dirty="0" smtClean="0">
                <a:solidFill>
                  <a:srgbClr val="002060"/>
                </a:solidFill>
              </a:rPr>
              <a:t>ANOTACE</a:t>
            </a:r>
          </a:p>
          <a:p>
            <a:pPr algn="just">
              <a:lnSpc>
                <a:spcPct val="170000"/>
              </a:lnSpc>
            </a:pPr>
            <a:r>
              <a:rPr lang="cs-CZ" sz="1900" b="1" dirty="0">
                <a:solidFill>
                  <a:srgbClr val="002060"/>
                </a:solidFill>
              </a:rPr>
              <a:t>Materiál lze použít jako studijní podklad ke kapitole „Střídavé proudy – </a:t>
            </a:r>
            <a:r>
              <a:rPr lang="cs-CZ" sz="1900" b="1" dirty="0" smtClean="0">
                <a:solidFill>
                  <a:srgbClr val="002060"/>
                </a:solidFill>
              </a:rPr>
              <a:t>přenos </a:t>
            </a:r>
            <a:r>
              <a:rPr lang="cs-CZ" sz="1900" b="1" dirty="0">
                <a:solidFill>
                  <a:srgbClr val="002060"/>
                </a:solidFill>
              </a:rPr>
              <a:t>signálů vlněním, sdělovací soustava, elektroakustické měniče, vysílač, </a:t>
            </a:r>
            <a:r>
              <a:rPr lang="cs-CZ" sz="1900" b="1" dirty="0" smtClean="0">
                <a:solidFill>
                  <a:srgbClr val="002060"/>
                </a:solidFill>
              </a:rPr>
              <a:t>přijímač“, </a:t>
            </a:r>
            <a:r>
              <a:rPr lang="cs-CZ" sz="1900" b="1" dirty="0">
                <a:solidFill>
                  <a:srgbClr val="002060"/>
                </a:solidFill>
              </a:rPr>
              <a:t>která navazuje na kapitolu, kde se žáci seznámili se základními principy oscilačních </a:t>
            </a:r>
            <a:r>
              <a:rPr lang="cs-CZ" sz="1900" b="1" dirty="0" smtClean="0">
                <a:solidFill>
                  <a:srgbClr val="002060"/>
                </a:solidFill>
              </a:rPr>
              <a:t>obvodů a vlastnostmi elektromagnetické vlny.</a:t>
            </a:r>
            <a:endParaRPr lang="cs-CZ" sz="1900" b="1" dirty="0">
              <a:solidFill>
                <a:srgbClr val="002060"/>
              </a:solidFill>
            </a:endParaRPr>
          </a:p>
          <a:p>
            <a:pPr algn="just">
              <a:lnSpc>
                <a:spcPct val="170000"/>
              </a:lnSpc>
            </a:pPr>
            <a:r>
              <a:rPr lang="cs-CZ" sz="1900" b="1" dirty="0" smtClean="0">
                <a:solidFill>
                  <a:srgbClr val="002060"/>
                </a:solidFill>
              </a:rPr>
              <a:t>Nejprve si uvědomí teoretické souvislosti základních elektrotechnických </a:t>
            </a:r>
            <a:r>
              <a:rPr lang="cs-CZ" sz="1900" b="1" smtClean="0">
                <a:solidFill>
                  <a:srgbClr val="002060"/>
                </a:solidFill>
              </a:rPr>
              <a:t>veličin </a:t>
            </a:r>
            <a:r>
              <a:rPr lang="cs-CZ" sz="1900" b="1" smtClean="0">
                <a:solidFill>
                  <a:srgbClr val="002060"/>
                </a:solidFill>
              </a:rPr>
              <a:t>             v </a:t>
            </a:r>
            <a:r>
              <a:rPr lang="cs-CZ" sz="1900" b="1" dirty="0" smtClean="0">
                <a:solidFill>
                  <a:srgbClr val="002060"/>
                </a:solidFill>
              </a:rPr>
              <a:t>daných obvodech a jevech, které pak uplatní při vypracování kontrolních otázek a při samostatném studiu dalších principů využití elektromagnetického </a:t>
            </a:r>
            <a:r>
              <a:rPr lang="cs-CZ" sz="1900" b="1" smtClean="0">
                <a:solidFill>
                  <a:srgbClr val="002060"/>
                </a:solidFill>
              </a:rPr>
              <a:t>vlnění </a:t>
            </a:r>
            <a:r>
              <a:rPr lang="cs-CZ" sz="1900" b="1" smtClean="0">
                <a:solidFill>
                  <a:srgbClr val="002060"/>
                </a:solidFill>
              </a:rPr>
              <a:t>              v </a:t>
            </a:r>
            <a:r>
              <a:rPr lang="cs-CZ" sz="1900" b="1" dirty="0" smtClean="0">
                <a:solidFill>
                  <a:srgbClr val="002060"/>
                </a:solidFill>
              </a:rPr>
              <a:t>elektrotechnické praxi.</a:t>
            </a:r>
          </a:p>
          <a:p>
            <a:pPr algn="just">
              <a:lnSpc>
                <a:spcPct val="170000"/>
              </a:lnSpc>
            </a:pPr>
            <a:r>
              <a:rPr lang="cs-CZ" sz="1900" b="1" dirty="0" smtClean="0">
                <a:solidFill>
                  <a:srgbClr val="002060"/>
                </a:solidFill>
              </a:rPr>
              <a:t>Předpokládaný čas 45 min.</a:t>
            </a:r>
          </a:p>
          <a:p>
            <a:endParaRPr lang="cs-CZ" sz="2400" dirty="0" smtClean="0"/>
          </a:p>
        </p:txBody>
      </p:sp>
    </p:spTree>
    <p:extLst>
      <p:ext uri="{BB962C8B-B14F-4D97-AF65-F5344CB8AC3E}">
        <p14:creationId xmlns:p14="http://schemas.microsoft.com/office/powerpoint/2010/main" xmlns="" val="423289230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kt">
  <a:themeElements>
    <a:clrScheme name="Aspek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k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spek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2866</TotalTime>
  <Words>446</Words>
  <Application>Microsoft Office PowerPoint</Application>
  <PresentationFormat>Předvádění na obrazovce (4:3)</PresentationFormat>
  <Paragraphs>35</Paragraphs>
  <Slides>8</Slides>
  <Notes>1</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Aspekt</vt:lpstr>
      <vt:lpstr>Snímek 1</vt:lpstr>
      <vt:lpstr>Střídavý proud</vt:lpstr>
      <vt:lpstr>Snímek 3</vt:lpstr>
      <vt:lpstr>Snímek 4</vt:lpstr>
      <vt:lpstr>Snímek 5</vt:lpstr>
      <vt:lpstr>Snímek 6</vt:lpstr>
      <vt:lpstr>Snímek 7</vt:lpstr>
      <vt:lpstr>CITACE SVOBODA, Emanuel. Přehled středoškolské fyziky. 4., upravené vyd. Praha: Prometheus, 1996. ISBN 80-7196-307-0.  JAN KESL. Elektronika I analogová technika. Praha: BEN, 2004. ISBN 80-7300-143-8.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Sérioparalelní zapojení rezistorů</dc:title>
  <dc:creator>Windows User</dc:creator>
  <cp:lastModifiedBy>Dum</cp:lastModifiedBy>
  <cp:revision>216</cp:revision>
  <dcterms:created xsi:type="dcterms:W3CDTF">2012-04-15T15:58:10Z</dcterms:created>
  <dcterms:modified xsi:type="dcterms:W3CDTF">2013-02-04T20:34:44Z</dcterms:modified>
</cp:coreProperties>
</file>