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2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 varScale="1">
        <p:scale>
          <a:sx n="100" d="100"/>
          <a:sy n="100" d="100"/>
        </p:scale>
        <p:origin x="-2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78159-142A-4CE6-9863-E8D684766ABD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2EB5F5-330E-4D0B-AB88-7838A509EF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0377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E2B024-5977-4B89-976A-39049A3BFE74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EB5F5-330E-4D0B-AB88-7838A509EF4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4821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8276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4095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482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6549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649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0007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2326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010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6081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8878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0103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100">
              <a:srgbClr val="EFEAD2"/>
            </a:gs>
            <a:gs pos="0">
              <a:schemeClr val="bg2">
                <a:tint val="80000"/>
                <a:satMod val="300000"/>
              </a:schemeClr>
            </a:gs>
            <a:gs pos="91000">
              <a:schemeClr val="accent4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4B0EC-B513-4F5F-96DC-1954A1E8EC2A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5EC3-CE05-4439-AD82-F7516CD02A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192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2"/>
          <p:cNvSpPr>
            <a:spLocks noChangeArrowheads="1"/>
          </p:cNvSpPr>
          <p:nvPr/>
        </p:nvSpPr>
        <p:spPr bwMode="auto">
          <a:xfrm>
            <a:off x="395288" y="3357563"/>
            <a:ext cx="813752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cs-CZ" dirty="0"/>
          </a:p>
          <a:p>
            <a:pPr algn="ctr"/>
            <a:r>
              <a:rPr lang="cs-CZ" sz="2400" dirty="0"/>
              <a:t>Obchodní 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VY_32_INOVACE_166.ANJ.12</a:t>
            </a:r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 err="1" smtClean="0"/>
              <a:t>Formal</a:t>
            </a:r>
            <a:r>
              <a:rPr lang="cs-CZ" dirty="0" smtClean="0"/>
              <a:t> and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 - </a:t>
            </a:r>
            <a:r>
              <a:rPr lang="cs-CZ" dirty="0" err="1" smtClean="0"/>
              <a:t>Elementary</a:t>
            </a:r>
            <a:endParaRPr lang="cs-CZ" dirty="0"/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63" y="242093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138" y="542925"/>
            <a:ext cx="74898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215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332657"/>
            <a:ext cx="8175625" cy="6120532"/>
          </a:xfrm>
        </p:spPr>
        <p:txBody>
          <a:bodyPr rtlCol="0">
            <a:normAutofit fontScale="9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Číslo projektu: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CZ.1.07</a:t>
            </a:r>
            <a:r>
              <a:rPr lang="cs-CZ" sz="2800" dirty="0" smtClean="0">
                <a:solidFill>
                  <a:schemeClr val="tx1"/>
                </a:solidFill>
              </a:rPr>
              <a:t>/1.5.00/34.0744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>
                <a:solidFill>
                  <a:schemeClr val="tx1"/>
                </a:solidFill>
              </a:rPr>
              <a:t>Šablona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</a:rPr>
              <a:t>VY_32_INOVACE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Číslo </a:t>
            </a:r>
            <a:r>
              <a:rPr lang="cs-CZ" sz="2800" b="1" u="sng" dirty="0">
                <a:solidFill>
                  <a:schemeClr val="tx1"/>
                </a:solidFill>
              </a:rPr>
              <a:t>DUMU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166.ANJ.12</a:t>
            </a:r>
            <a:endParaRPr lang="cs-CZ" sz="28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>
                <a:solidFill>
                  <a:schemeClr val="tx1"/>
                </a:solidFill>
              </a:rPr>
              <a:t>Předmět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Anglický jazyk</a:t>
            </a:r>
            <a:endParaRPr lang="cs-CZ" sz="28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Název materiálu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</a:rPr>
              <a:t>Formal</a:t>
            </a:r>
            <a:r>
              <a:rPr lang="cs-CZ" sz="2800" dirty="0" smtClean="0">
                <a:solidFill>
                  <a:schemeClr val="tx1"/>
                </a:solidFill>
              </a:rPr>
              <a:t> and </a:t>
            </a:r>
            <a:r>
              <a:rPr lang="cs-CZ" sz="2800" dirty="0" err="1" smtClean="0">
                <a:solidFill>
                  <a:schemeClr val="tx1"/>
                </a:solidFill>
              </a:rPr>
              <a:t>informal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letters</a:t>
            </a:r>
            <a:r>
              <a:rPr lang="cs-CZ" sz="2800" dirty="0" smtClean="0">
                <a:solidFill>
                  <a:schemeClr val="tx1"/>
                </a:solidFill>
              </a:rPr>
              <a:t>	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Autor</a:t>
            </a:r>
            <a:r>
              <a:rPr lang="cs-CZ" sz="2800" dirty="0" smtClean="0">
                <a:solidFill>
                  <a:schemeClr val="tx1"/>
                </a:solidFill>
              </a:rPr>
              <a:t>: Michaela Faltusová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Formát</a:t>
            </a:r>
            <a:r>
              <a:rPr lang="cs-CZ" sz="2800" dirty="0" smtClean="0">
                <a:solidFill>
                  <a:schemeClr val="tx1"/>
                </a:solidFill>
              </a:rPr>
              <a:t>: Prezentace Microsoft </a:t>
            </a:r>
            <a:r>
              <a:rPr lang="cs-CZ" sz="2800" dirty="0" err="1" smtClean="0">
                <a:solidFill>
                  <a:schemeClr val="tx1"/>
                </a:solidFill>
              </a:rPr>
              <a:t>Powerpoint</a:t>
            </a:r>
            <a:r>
              <a:rPr lang="cs-CZ" sz="2800" dirty="0" smtClean="0">
                <a:solidFill>
                  <a:schemeClr val="tx1"/>
                </a:solidFill>
              </a:rPr>
              <a:t> 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Velikost</a:t>
            </a:r>
            <a:r>
              <a:rPr lang="cs-CZ" sz="2800" dirty="0" smtClean="0">
                <a:solidFill>
                  <a:schemeClr val="tx1"/>
                </a:solidFill>
              </a:rPr>
              <a:t>: 332 kB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Stupeň a typ vzdělávání</a:t>
            </a:r>
            <a:r>
              <a:rPr lang="cs-CZ" sz="2800" dirty="0" smtClean="0">
                <a:solidFill>
                  <a:schemeClr val="tx1"/>
                </a:solidFill>
              </a:rPr>
              <a:t>: SŠ – odborné vzdělávání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Licence k obrazovému materiálu</a:t>
            </a:r>
            <a:r>
              <a:rPr lang="cs-CZ" sz="2800" dirty="0" smtClean="0">
                <a:solidFill>
                  <a:schemeClr val="tx1"/>
                </a:solidFill>
              </a:rPr>
              <a:t>: CC BY, </a:t>
            </a:r>
            <a:r>
              <a:rPr lang="cs-CZ" sz="2800" dirty="0">
                <a:solidFill>
                  <a:schemeClr val="tx1"/>
                </a:solidFill>
              </a:rPr>
              <a:t>CC BY-SA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Datum vytvoření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24. </a:t>
            </a:r>
            <a:r>
              <a:rPr lang="cs-CZ" sz="2800" dirty="0" smtClean="0">
                <a:solidFill>
                  <a:schemeClr val="tx1"/>
                </a:solidFill>
              </a:rPr>
              <a:t>1. 2013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Klíčová slova</a:t>
            </a:r>
            <a:r>
              <a:rPr lang="cs-CZ" sz="2800" dirty="0" smtClean="0">
                <a:solidFill>
                  <a:schemeClr val="tx1"/>
                </a:solidFill>
              </a:rPr>
              <a:t>: </a:t>
            </a:r>
            <a:r>
              <a:rPr lang="cs-CZ" sz="2800" dirty="0" err="1" smtClean="0">
                <a:solidFill>
                  <a:schemeClr val="tx1"/>
                </a:solidFill>
              </a:rPr>
              <a:t>formal</a:t>
            </a:r>
            <a:r>
              <a:rPr lang="cs-CZ" sz="2800" dirty="0"/>
              <a:t> </a:t>
            </a:r>
            <a:r>
              <a:rPr lang="cs-CZ" sz="2800" dirty="0" err="1" smtClean="0"/>
              <a:t>letters</a:t>
            </a:r>
            <a:r>
              <a:rPr lang="cs-CZ" sz="2800" dirty="0" smtClean="0"/>
              <a:t>, </a:t>
            </a:r>
            <a:r>
              <a:rPr lang="cs-CZ" sz="2800" dirty="0" err="1" smtClean="0"/>
              <a:t>informal</a:t>
            </a:r>
            <a:r>
              <a:rPr lang="cs-CZ" sz="2800" dirty="0" smtClean="0"/>
              <a:t> </a:t>
            </a:r>
            <a:r>
              <a:rPr lang="cs-CZ" sz="2800" dirty="0" err="1" smtClean="0"/>
              <a:t>letters</a:t>
            </a:r>
            <a:r>
              <a:rPr lang="cs-CZ" sz="2800" dirty="0" smtClean="0"/>
              <a:t>, </a:t>
            </a:r>
            <a:r>
              <a:rPr lang="cs-CZ" sz="2800" dirty="0" err="1" smtClean="0"/>
              <a:t>vocabulary</a:t>
            </a:r>
            <a:r>
              <a:rPr lang="cs-CZ" sz="2800" dirty="0" smtClean="0"/>
              <a:t>, </a:t>
            </a:r>
            <a:r>
              <a:rPr lang="cs-CZ" sz="2800" dirty="0" err="1" smtClean="0"/>
              <a:t>phrases</a:t>
            </a:r>
            <a:r>
              <a:rPr lang="cs-CZ" sz="2800" dirty="0" smtClean="0"/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Anotace</a:t>
            </a:r>
            <a:r>
              <a:rPr lang="cs-CZ" sz="2800" dirty="0" smtClean="0">
                <a:solidFill>
                  <a:schemeClr val="tx1"/>
                </a:solidFill>
              </a:rPr>
              <a:t>: Základy psaní formálních a neformálních dopisů. Ukázka použite</a:t>
            </a:r>
            <a:r>
              <a:rPr lang="cs-CZ" sz="2800" dirty="0" smtClean="0"/>
              <a:t>lných frází. Nácvik psaní dopisů.</a:t>
            </a:r>
            <a:endParaRPr lang="cs-CZ" sz="28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716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985455" y="936785"/>
            <a:ext cx="691276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3792" y="828698"/>
            <a:ext cx="7772400" cy="1470025"/>
          </a:xfrm>
        </p:spPr>
        <p:txBody>
          <a:bodyPr/>
          <a:lstStyle/>
          <a:p>
            <a:r>
              <a:rPr lang="cs-CZ" dirty="0" err="1" smtClean="0"/>
              <a:t>Formal</a:t>
            </a:r>
            <a:r>
              <a:rPr lang="cs-CZ" dirty="0" smtClean="0"/>
              <a:t> and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719" y="2420888"/>
            <a:ext cx="6400800" cy="1199844"/>
          </a:xfrm>
        </p:spPr>
        <p:txBody>
          <a:bodyPr/>
          <a:lstStyle/>
          <a:p>
            <a:r>
              <a:rPr lang="cs-CZ" dirty="0" err="1" smtClean="0"/>
              <a:t>Elementary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429000"/>
            <a:ext cx="3984633" cy="28803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3356992"/>
            <a:ext cx="3998942" cy="289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520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395536" y="374010"/>
            <a:ext cx="396044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AN INFORMAL LETTER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– a </a:t>
            </a:r>
            <a:r>
              <a:rPr lang="cs-CZ" dirty="0" err="1" smtClean="0"/>
              <a:t>letter</a:t>
            </a:r>
            <a:r>
              <a:rPr lang="cs-CZ" dirty="0" smtClean="0"/>
              <a:t> to a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member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a </a:t>
            </a:r>
            <a:r>
              <a:rPr lang="cs-CZ" dirty="0" err="1" smtClean="0"/>
              <a:t>family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2636912"/>
            <a:ext cx="4594335" cy="367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38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251520" y="476672"/>
            <a:ext cx="360040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 FORMAL LETTER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A </a:t>
            </a:r>
            <a:r>
              <a:rPr lang="cs-CZ" dirty="0" err="1" smtClean="0"/>
              <a:t>letter</a:t>
            </a:r>
            <a:r>
              <a:rPr lang="cs-CZ" dirty="0" smtClean="0"/>
              <a:t> to a business partner, </a:t>
            </a:r>
            <a:r>
              <a:rPr lang="cs-CZ" dirty="0" err="1" smtClean="0"/>
              <a:t>college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professionals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2564904"/>
            <a:ext cx="2584698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2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467544" y="548680"/>
            <a:ext cx="8064896" cy="60932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0"/>
            <a:ext cx="8229600" cy="7146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LAYOUT OF A LETTER</a:t>
            </a:r>
          </a:p>
          <a:p>
            <a:pPr marL="0" indent="0">
              <a:buNone/>
            </a:pPr>
            <a:r>
              <a:rPr lang="cs-CZ" dirty="0" smtClean="0"/>
              <a:t>					</a:t>
            </a:r>
            <a:r>
              <a:rPr lang="cs-CZ" sz="2800" dirty="0" smtClean="0"/>
              <a:t>1. YOUR ADDRESS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2. THE NAME AND ADDRESS OF THE PERSON </a:t>
            </a:r>
          </a:p>
          <a:p>
            <a:pPr marL="0" indent="0">
              <a:buNone/>
            </a:pPr>
            <a:r>
              <a:rPr lang="cs-CZ" sz="2800" dirty="0" smtClean="0"/>
              <a:t>TO WHOM YOU ARE WRITING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						3. THE DATE</a:t>
            </a:r>
          </a:p>
          <a:p>
            <a:pPr marL="0" indent="0">
              <a:buNone/>
            </a:pPr>
            <a:r>
              <a:rPr lang="cs-CZ" sz="2800" dirty="0" smtClean="0"/>
              <a:t>4. THE GREETING,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5. THE BODY OF THE LETTER (INTRODUCTION, MAIN PARTS, CONCLUSION)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6. THE ENDING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7. YOUR SIGNATURE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67888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 YOU KNOW HOW TO WRITE THE DATE?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WRITE THE DATE IN ENGLISH: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1.1.2013			</a:t>
            </a:r>
          </a:p>
          <a:p>
            <a:pPr marL="0" indent="0">
              <a:buNone/>
            </a:pPr>
            <a:r>
              <a:rPr lang="cs-CZ" dirty="0" smtClean="0"/>
              <a:t>6.4.2013			 </a:t>
            </a:r>
          </a:p>
          <a:p>
            <a:pPr marL="0" indent="0">
              <a:buNone/>
            </a:pPr>
            <a:r>
              <a:rPr lang="cs-CZ" dirty="0" smtClean="0"/>
              <a:t>2.7.2013</a:t>
            </a:r>
          </a:p>
          <a:p>
            <a:pPr marL="0" indent="0">
              <a:buNone/>
            </a:pPr>
            <a:r>
              <a:rPr lang="cs-CZ" dirty="0" smtClean="0"/>
              <a:t>23.10.2013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541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1st </a:t>
            </a:r>
            <a:r>
              <a:rPr lang="cs-CZ" dirty="0" err="1" smtClean="0"/>
              <a:t>January</a:t>
            </a:r>
            <a:r>
              <a:rPr lang="cs-CZ" dirty="0" smtClean="0"/>
              <a:t> 			</a:t>
            </a:r>
            <a:r>
              <a:rPr lang="cs-CZ" dirty="0" err="1" smtClean="0"/>
              <a:t>January</a:t>
            </a:r>
            <a:r>
              <a:rPr lang="cs-CZ" dirty="0" smtClean="0"/>
              <a:t> 1st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6th </a:t>
            </a:r>
            <a:r>
              <a:rPr lang="cs-CZ" dirty="0" err="1" smtClean="0"/>
              <a:t>April</a:t>
            </a:r>
            <a:r>
              <a:rPr lang="cs-CZ" dirty="0" smtClean="0"/>
              <a:t> 				 </a:t>
            </a:r>
            <a:r>
              <a:rPr lang="cs-CZ" dirty="0" err="1" smtClean="0"/>
              <a:t>April</a:t>
            </a:r>
            <a:r>
              <a:rPr lang="cs-CZ" dirty="0" smtClean="0"/>
              <a:t> 6th			</a:t>
            </a:r>
          </a:p>
          <a:p>
            <a:pPr marL="0" indent="0">
              <a:buNone/>
            </a:pPr>
            <a:r>
              <a:rPr lang="cs-CZ" dirty="0" smtClean="0"/>
              <a:t>2nd July				July 2nd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23rd </a:t>
            </a:r>
            <a:r>
              <a:rPr lang="cs-CZ" dirty="0" err="1" smtClean="0"/>
              <a:t>December</a:t>
            </a:r>
            <a:r>
              <a:rPr lang="cs-CZ" dirty="0" smtClean="0"/>
              <a:t>			</a:t>
            </a:r>
            <a:r>
              <a:rPr lang="cs-CZ" dirty="0" err="1" smtClean="0"/>
              <a:t>December</a:t>
            </a:r>
            <a:r>
              <a:rPr lang="cs-CZ" dirty="0" smtClean="0"/>
              <a:t> 23rd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85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greeting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6048672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chart.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greetings</a:t>
            </a:r>
            <a:r>
              <a:rPr lang="cs-CZ" dirty="0" smtClean="0"/>
              <a:t> </a:t>
            </a:r>
            <a:r>
              <a:rPr lang="cs-CZ" dirty="0" err="1" smtClean="0"/>
              <a:t>belong</a:t>
            </a:r>
            <a:r>
              <a:rPr lang="cs-CZ" dirty="0" smtClean="0"/>
              <a:t> to </a:t>
            </a:r>
            <a:r>
              <a:rPr lang="cs-CZ" dirty="0" err="1" smtClean="0"/>
              <a:t>formal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 to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Dear</a:t>
            </a:r>
            <a:r>
              <a:rPr lang="cs-CZ" dirty="0" smtClean="0"/>
              <a:t> John,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Dear</a:t>
            </a:r>
            <a:r>
              <a:rPr lang="cs-CZ" dirty="0" smtClean="0"/>
              <a:t> Sir,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Dear</a:t>
            </a:r>
            <a:r>
              <a:rPr lang="cs-CZ" dirty="0" smtClean="0"/>
              <a:t> Mr. Smith,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Dear</a:t>
            </a:r>
            <a:r>
              <a:rPr lang="cs-CZ" dirty="0" smtClean="0"/>
              <a:t> Jane,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Dear</a:t>
            </a:r>
            <a:r>
              <a:rPr lang="cs-CZ" dirty="0" smtClean="0"/>
              <a:t> Madam,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Dear</a:t>
            </a:r>
            <a:r>
              <a:rPr lang="cs-CZ" dirty="0" smtClean="0"/>
              <a:t> Sir </a:t>
            </a:r>
            <a:r>
              <a:rPr lang="cs-CZ" dirty="0" err="1" smtClean="0"/>
              <a:t>or</a:t>
            </a:r>
            <a:r>
              <a:rPr lang="cs-CZ" dirty="0" smtClean="0"/>
              <a:t> Madam,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2105052"/>
              </p:ext>
            </p:extLst>
          </p:nvPr>
        </p:nvGraphicFramePr>
        <p:xfrm>
          <a:off x="251520" y="1844824"/>
          <a:ext cx="4896544" cy="3392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448272"/>
              </a:tblGrid>
              <a:tr h="670945">
                <a:tc>
                  <a:txBody>
                    <a:bodyPr/>
                    <a:lstStyle/>
                    <a:p>
                      <a:r>
                        <a:rPr lang="cs-CZ" dirty="0" smtClean="0"/>
                        <a:t>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7716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greeting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6048672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chart.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greetings</a:t>
            </a:r>
            <a:r>
              <a:rPr lang="cs-CZ" dirty="0" smtClean="0"/>
              <a:t> </a:t>
            </a:r>
            <a:r>
              <a:rPr lang="cs-CZ" dirty="0" err="1" smtClean="0"/>
              <a:t>belong</a:t>
            </a:r>
            <a:r>
              <a:rPr lang="cs-CZ" dirty="0" smtClean="0"/>
              <a:t> to </a:t>
            </a:r>
            <a:r>
              <a:rPr lang="cs-CZ" dirty="0" err="1" smtClean="0"/>
              <a:t>formal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to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/>
              <a:t>	</a:t>
            </a:r>
            <a:r>
              <a:rPr lang="cs-CZ" dirty="0" smtClean="0"/>
              <a:t>					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67604665"/>
              </p:ext>
            </p:extLst>
          </p:nvPr>
        </p:nvGraphicFramePr>
        <p:xfrm>
          <a:off x="899592" y="1988840"/>
          <a:ext cx="4896544" cy="4248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2376264"/>
              </a:tblGrid>
              <a:tr h="551234">
                <a:tc>
                  <a:txBody>
                    <a:bodyPr/>
                    <a:lstStyle/>
                    <a:p>
                      <a:r>
                        <a:rPr lang="cs-CZ" dirty="0" smtClean="0"/>
                        <a:t>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</a:tr>
              <a:tr h="964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Dear</a:t>
                      </a:r>
                      <a:r>
                        <a:rPr lang="cs-CZ" dirty="0" smtClean="0"/>
                        <a:t> Mr. Smith,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Dear</a:t>
                      </a:r>
                      <a:r>
                        <a:rPr lang="cs-CZ" dirty="0" smtClean="0"/>
                        <a:t> John,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964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Dear</a:t>
                      </a:r>
                      <a:r>
                        <a:rPr lang="cs-CZ" dirty="0" smtClean="0"/>
                        <a:t> Madam,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Dear</a:t>
                      </a:r>
                      <a:r>
                        <a:rPr lang="cs-CZ" dirty="0" smtClean="0"/>
                        <a:t> Jane,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964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Dear</a:t>
                      </a:r>
                      <a:r>
                        <a:rPr lang="cs-CZ" dirty="0" smtClean="0"/>
                        <a:t> Sir </a:t>
                      </a:r>
                      <a:r>
                        <a:rPr lang="cs-CZ" dirty="0" err="1" smtClean="0"/>
                        <a:t>or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Madam,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032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Dear</a:t>
                      </a:r>
                      <a:r>
                        <a:rPr lang="cs-CZ" dirty="0" smtClean="0"/>
                        <a:t> Sir,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9778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181797" y="260648"/>
            <a:ext cx="6840760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Phrases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Thanks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:	-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invitation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I hope 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well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 to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last </a:t>
            </a:r>
            <a:r>
              <a:rPr lang="cs-CZ" dirty="0" err="1" smtClean="0"/>
              <a:t>week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Could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do </a:t>
            </a:r>
            <a:r>
              <a:rPr lang="cs-CZ" dirty="0" err="1" smtClean="0"/>
              <a:t>something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9774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115616" y="188640"/>
            <a:ext cx="712879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Phrases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a </a:t>
            </a:r>
            <a:r>
              <a:rPr lang="cs-CZ" dirty="0" err="1" smtClean="0"/>
              <a:t>formal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writing</a:t>
            </a:r>
            <a:r>
              <a:rPr lang="cs-CZ" dirty="0" smtClean="0"/>
              <a:t> to   - </a:t>
            </a:r>
            <a:r>
              <a:rPr lang="cs-CZ" dirty="0" err="1" smtClean="0"/>
              <a:t>inform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….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to </a:t>
            </a:r>
            <a:r>
              <a:rPr lang="cs-CZ" dirty="0" err="1" smtClean="0"/>
              <a:t>confirm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</a:t>
            </a:r>
          </a:p>
          <a:p>
            <a:pPr marL="0" indent="0">
              <a:buNone/>
            </a:pPr>
            <a:r>
              <a:rPr lang="cs-CZ" dirty="0" err="1" smtClean="0"/>
              <a:t>Could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possibly</a:t>
            </a:r>
            <a:r>
              <a:rPr lang="cs-CZ" dirty="0" smtClean="0"/>
              <a:t> ….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grateful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could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look</a:t>
            </a:r>
            <a:r>
              <a:rPr lang="cs-CZ" dirty="0" smtClean="0"/>
              <a:t> forward to </a:t>
            </a:r>
            <a:r>
              <a:rPr lang="cs-CZ" dirty="0" err="1" smtClean="0"/>
              <a:t>hearing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090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ending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6048672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chart.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endings</a:t>
            </a:r>
            <a:r>
              <a:rPr lang="cs-CZ" dirty="0" smtClean="0"/>
              <a:t> are </a:t>
            </a:r>
            <a:r>
              <a:rPr lang="cs-CZ" dirty="0" err="1" smtClean="0"/>
              <a:t>suitable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 </a:t>
            </a:r>
            <a:r>
              <a:rPr lang="cs-CZ" dirty="0" err="1" smtClean="0"/>
              <a:t>formal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Love, Peter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Yours</a:t>
            </a:r>
            <a:r>
              <a:rPr lang="cs-CZ" dirty="0" smtClean="0"/>
              <a:t> </a:t>
            </a:r>
            <a:r>
              <a:rPr lang="cs-CZ" dirty="0" err="1" smtClean="0"/>
              <a:t>sincerely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Best </a:t>
            </a:r>
            <a:r>
              <a:rPr lang="cs-CZ" dirty="0" err="1" smtClean="0"/>
              <a:t>wishes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						</a:t>
            </a:r>
            <a:r>
              <a:rPr lang="cs-CZ" dirty="0" err="1" smtClean="0"/>
              <a:t>Kind</a:t>
            </a:r>
            <a:r>
              <a:rPr lang="cs-CZ" dirty="0" smtClean="0"/>
              <a:t> </a:t>
            </a:r>
            <a:r>
              <a:rPr lang="cs-CZ" dirty="0" err="1" smtClean="0"/>
              <a:t>regards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						</a:t>
            </a:r>
            <a:r>
              <a:rPr lang="cs-CZ" dirty="0" err="1" smtClean="0"/>
              <a:t>Yours</a:t>
            </a:r>
            <a:r>
              <a:rPr lang="cs-CZ" dirty="0" smtClean="0"/>
              <a:t> </a:t>
            </a:r>
            <a:r>
              <a:rPr lang="cs-CZ" dirty="0" err="1" smtClean="0"/>
              <a:t>faithfully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						</a:t>
            </a:r>
            <a:r>
              <a:rPr lang="cs-CZ" dirty="0" err="1" smtClean="0"/>
              <a:t>Yours</a:t>
            </a:r>
            <a:r>
              <a:rPr lang="cs-CZ" dirty="0" smtClean="0"/>
              <a:t> Jane,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1105594"/>
              </p:ext>
            </p:extLst>
          </p:nvPr>
        </p:nvGraphicFramePr>
        <p:xfrm>
          <a:off x="251520" y="1844824"/>
          <a:ext cx="4896544" cy="3392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448272"/>
              </a:tblGrid>
              <a:tr h="670945">
                <a:tc>
                  <a:txBody>
                    <a:bodyPr/>
                    <a:lstStyle/>
                    <a:p>
                      <a:r>
                        <a:rPr lang="cs-CZ" dirty="0" smtClean="0"/>
                        <a:t>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8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884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ending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6048672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chart.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endings</a:t>
            </a:r>
            <a:r>
              <a:rPr lang="cs-CZ" dirty="0" smtClean="0"/>
              <a:t> are </a:t>
            </a:r>
            <a:r>
              <a:rPr lang="cs-CZ" dirty="0" err="1" smtClean="0"/>
              <a:t>suitable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 </a:t>
            </a:r>
            <a:r>
              <a:rPr lang="cs-CZ" dirty="0" err="1" smtClean="0"/>
              <a:t>formal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informal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/>
              <a:t>	</a:t>
            </a:r>
            <a:r>
              <a:rPr lang="cs-CZ" dirty="0" smtClean="0"/>
              <a:t>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												,</a:t>
            </a:r>
          </a:p>
          <a:p>
            <a:pPr marL="0" indent="0">
              <a:buNone/>
            </a:pPr>
            <a:r>
              <a:rPr lang="cs-CZ" dirty="0" smtClean="0"/>
              <a:t>						</a:t>
            </a:r>
            <a:r>
              <a:rPr lang="cs-CZ" dirty="0"/>
              <a:t>	</a:t>
            </a:r>
            <a:r>
              <a:rPr lang="cs-CZ" dirty="0" smtClean="0"/>
              <a:t>					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9182652"/>
              </p:ext>
            </p:extLst>
          </p:nvPr>
        </p:nvGraphicFramePr>
        <p:xfrm>
          <a:off x="971600" y="1988842"/>
          <a:ext cx="4896544" cy="3855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448272"/>
              </a:tblGrid>
              <a:tr h="481908">
                <a:tc>
                  <a:txBody>
                    <a:bodyPr/>
                    <a:lstStyle/>
                    <a:p>
                      <a:r>
                        <a:rPr lang="cs-CZ" dirty="0" smtClean="0"/>
                        <a:t>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INFORMAL</a:t>
                      </a:r>
                      <a:r>
                        <a:rPr lang="cs-CZ" baseline="0" dirty="0" smtClean="0"/>
                        <a:t> LETTERS</a:t>
                      </a:r>
                      <a:endParaRPr lang="cs-CZ" dirty="0"/>
                    </a:p>
                  </a:txBody>
                  <a:tcPr/>
                </a:tc>
              </a:tr>
              <a:tr h="85613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Yours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sincerely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Love, Peter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85613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Yours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faithfully</a:t>
                      </a:r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Best </a:t>
                      </a:r>
                      <a:r>
                        <a:rPr lang="cs-CZ" dirty="0" err="1" smtClean="0"/>
                        <a:t>wishes</a:t>
                      </a:r>
                      <a:r>
                        <a:rPr lang="cs-CZ" dirty="0" smtClean="0"/>
                        <a:t>,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85613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Yours</a:t>
                      </a:r>
                      <a:r>
                        <a:rPr lang="cs-CZ" dirty="0" smtClean="0"/>
                        <a:t> Jane,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8055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Kind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regards</a:t>
                      </a:r>
                      <a:r>
                        <a:rPr lang="cs-CZ" dirty="0" smtClean="0"/>
                        <a:t>,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4940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539552" y="548680"/>
            <a:ext cx="590465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23528" y="1484784"/>
            <a:ext cx="3024336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23528" y="3789040"/>
            <a:ext cx="3024336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err="1" smtClean="0"/>
              <a:t>Yours</a:t>
            </a:r>
            <a:r>
              <a:rPr lang="cs-CZ" dirty="0" smtClean="0"/>
              <a:t> </a:t>
            </a:r>
            <a:r>
              <a:rPr lang="cs-CZ" dirty="0" err="1" smtClean="0"/>
              <a:t>sincerely</a:t>
            </a:r>
            <a:r>
              <a:rPr lang="cs-CZ" dirty="0" smtClean="0"/>
              <a:t>   x   </a:t>
            </a:r>
            <a:r>
              <a:rPr lang="cs-CZ" dirty="0" err="1" smtClean="0"/>
              <a:t>Yours</a:t>
            </a:r>
            <a:r>
              <a:rPr lang="cs-CZ" dirty="0" smtClean="0"/>
              <a:t> </a:t>
            </a:r>
            <a:r>
              <a:rPr lang="cs-CZ" dirty="0" err="1" smtClean="0"/>
              <a:t>faithfully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>
                <a:effectLst/>
              </a:rPr>
              <a:t>Yours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faithfully</a:t>
            </a:r>
            <a:r>
              <a:rPr lang="cs-CZ" dirty="0" smtClean="0">
                <a:effectLst/>
              </a:rPr>
              <a:t>,</a:t>
            </a:r>
          </a:p>
          <a:p>
            <a:pPr marL="0" indent="0">
              <a:buNone/>
            </a:pPr>
            <a:r>
              <a:rPr lang="en-US" dirty="0" smtClean="0">
                <a:effectLst/>
              </a:rPr>
              <a:t>If you don't know the name of the person you're writing to</a:t>
            </a:r>
            <a:endParaRPr lang="cs-CZ" dirty="0" smtClean="0">
              <a:effectLst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Yours</a:t>
            </a:r>
            <a:r>
              <a:rPr lang="cs-CZ" dirty="0" smtClean="0"/>
              <a:t> </a:t>
            </a:r>
            <a:r>
              <a:rPr lang="cs-CZ" dirty="0" err="1" smtClean="0"/>
              <a:t>sincerely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en-US" dirty="0" smtClean="0">
                <a:effectLst/>
              </a:rPr>
              <a:t>If you know the name of the person you're writing to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430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52" y="-16622"/>
            <a:ext cx="8229600" cy="78132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Use </a:t>
            </a:r>
            <a:r>
              <a:rPr lang="cs-CZ" sz="2800" dirty="0" err="1" smtClean="0"/>
              <a:t>ideas</a:t>
            </a:r>
            <a:r>
              <a:rPr lang="cs-CZ" sz="2800" dirty="0" smtClean="0"/>
              <a:t>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next</a:t>
            </a:r>
            <a:r>
              <a:rPr lang="cs-CZ" sz="2800" dirty="0" smtClean="0"/>
              <a:t> </a:t>
            </a:r>
            <a:r>
              <a:rPr lang="cs-CZ" sz="2800" dirty="0" err="1" smtClean="0"/>
              <a:t>page</a:t>
            </a:r>
            <a:r>
              <a:rPr lang="cs-CZ" sz="2800" dirty="0" smtClean="0"/>
              <a:t> to </a:t>
            </a:r>
            <a:r>
              <a:rPr lang="cs-CZ" sz="2800" dirty="0" err="1" smtClean="0"/>
              <a:t>complete</a:t>
            </a:r>
            <a:r>
              <a:rPr lang="cs-CZ" sz="2800" dirty="0" smtClean="0"/>
              <a:t> </a:t>
            </a:r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letter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5224830" y="775525"/>
            <a:ext cx="302433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83568" y="1844824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796136" y="2725390"/>
            <a:ext cx="25922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9552" y="3518876"/>
            <a:ext cx="25202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82541" y="4221088"/>
            <a:ext cx="763284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82541" y="5625244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923928" y="6303881"/>
            <a:ext cx="22322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789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0"/>
            <a:ext cx="8229600" cy="66693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Thanks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invitation</a:t>
            </a:r>
            <a:r>
              <a:rPr lang="cs-CZ" dirty="0" smtClean="0"/>
              <a:t> to </a:t>
            </a:r>
            <a:r>
              <a:rPr lang="cs-CZ" dirty="0" err="1" smtClean="0"/>
              <a:t>your</a:t>
            </a:r>
            <a:r>
              <a:rPr lang="cs-CZ" dirty="0" smtClean="0"/>
              <a:t> party on </a:t>
            </a:r>
            <a:r>
              <a:rPr lang="cs-CZ" dirty="0" err="1" smtClean="0"/>
              <a:t>Friday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Love,</a:t>
            </a:r>
          </a:p>
          <a:p>
            <a:pPr marL="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so nice to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last </a:t>
            </a:r>
            <a:r>
              <a:rPr lang="cs-CZ" dirty="0" err="1" smtClean="0"/>
              <a:t>week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I´ll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8 </a:t>
            </a:r>
            <a:r>
              <a:rPr lang="cs-CZ" dirty="0" err="1" smtClean="0"/>
              <a:t>o´clock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Dear</a:t>
            </a:r>
            <a:r>
              <a:rPr lang="cs-CZ" dirty="0" smtClean="0"/>
              <a:t> Petr,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I´ll</a:t>
            </a:r>
            <a:r>
              <a:rPr lang="cs-CZ" dirty="0" smtClean="0"/>
              <a:t> </a:t>
            </a:r>
            <a:r>
              <a:rPr lang="cs-CZ" dirty="0" err="1" smtClean="0"/>
              <a:t>bring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wine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soon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01690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52" y="-16622"/>
            <a:ext cx="8229600" cy="78132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Use </a:t>
            </a:r>
            <a:r>
              <a:rPr lang="cs-CZ" sz="2800" dirty="0" err="1" smtClean="0"/>
              <a:t>ideas</a:t>
            </a:r>
            <a:r>
              <a:rPr lang="cs-CZ" sz="2800" dirty="0" smtClean="0"/>
              <a:t>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next</a:t>
            </a:r>
            <a:r>
              <a:rPr lang="cs-CZ" sz="2800" dirty="0" smtClean="0"/>
              <a:t> </a:t>
            </a:r>
            <a:r>
              <a:rPr lang="cs-CZ" sz="2800" dirty="0" err="1" smtClean="0"/>
              <a:t>page</a:t>
            </a:r>
            <a:r>
              <a:rPr lang="cs-CZ" sz="2800" dirty="0" smtClean="0"/>
              <a:t> to </a:t>
            </a:r>
            <a:r>
              <a:rPr lang="cs-CZ" sz="2800" dirty="0" err="1" smtClean="0"/>
              <a:t>complete</a:t>
            </a:r>
            <a:r>
              <a:rPr lang="cs-CZ" sz="2800" dirty="0" smtClean="0"/>
              <a:t> </a:t>
            </a:r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letter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5257297" y="755603"/>
            <a:ext cx="302433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Your</a:t>
            </a:r>
            <a:r>
              <a:rPr lang="cs-CZ" sz="2800" dirty="0" smtClean="0"/>
              <a:t> </a:t>
            </a:r>
            <a:r>
              <a:rPr lang="cs-CZ" sz="2800" dirty="0" err="1" smtClean="0"/>
              <a:t>address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683568" y="1700808"/>
            <a:ext cx="23762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Name</a:t>
            </a:r>
            <a:r>
              <a:rPr lang="cs-CZ" dirty="0" smtClean="0"/>
              <a:t> and </a:t>
            </a:r>
            <a:r>
              <a:rPr lang="cs-CZ" dirty="0" err="1" smtClean="0"/>
              <a:t>address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someone</a:t>
            </a:r>
            <a:r>
              <a:rPr lang="cs-CZ" dirty="0" smtClean="0"/>
              <a:t> </a:t>
            </a:r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writing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83937" y="2707491"/>
            <a:ext cx="25922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Date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531043" y="3067531"/>
            <a:ext cx="25202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07693" y="4011635"/>
            <a:ext cx="7632848" cy="1404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err="1"/>
              <a:t>Dear</a:t>
            </a:r>
            <a:r>
              <a:rPr lang="cs-CZ" sz="2400" dirty="0"/>
              <a:t> Peter,</a:t>
            </a:r>
          </a:p>
          <a:p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dirty="0"/>
              <a:t>so nice to </a:t>
            </a:r>
            <a:r>
              <a:rPr lang="cs-CZ" sz="2400" dirty="0" err="1"/>
              <a:t>see</a:t>
            </a:r>
            <a:r>
              <a:rPr lang="cs-CZ" sz="2400" dirty="0"/>
              <a:t> </a:t>
            </a:r>
            <a:r>
              <a:rPr lang="cs-CZ" sz="2400" dirty="0" err="1"/>
              <a:t>you</a:t>
            </a:r>
            <a:r>
              <a:rPr lang="cs-CZ" sz="2400" dirty="0"/>
              <a:t> last </a:t>
            </a:r>
            <a:r>
              <a:rPr lang="cs-CZ" sz="2400" dirty="0" err="1"/>
              <a:t>week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Thanks</a:t>
            </a:r>
            <a:r>
              <a:rPr lang="cs-CZ" sz="2400" dirty="0" smtClean="0"/>
              <a:t> </a:t>
            </a:r>
            <a:r>
              <a:rPr lang="cs-CZ" sz="2400" dirty="0" err="1"/>
              <a:t>for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invitation</a:t>
            </a:r>
            <a:r>
              <a:rPr lang="cs-CZ" sz="2400" dirty="0"/>
              <a:t> to </a:t>
            </a:r>
            <a:r>
              <a:rPr lang="cs-CZ" sz="2400" dirty="0" err="1"/>
              <a:t>your</a:t>
            </a:r>
            <a:r>
              <a:rPr lang="cs-CZ" sz="2400" dirty="0"/>
              <a:t> party on </a:t>
            </a:r>
            <a:r>
              <a:rPr lang="cs-CZ" sz="2400" dirty="0" err="1"/>
              <a:t>Friday</a:t>
            </a:r>
            <a:r>
              <a:rPr lang="cs-CZ" sz="2400" dirty="0" smtClean="0"/>
              <a:t>. </a:t>
            </a:r>
            <a:r>
              <a:rPr lang="cs-CZ" sz="2400" dirty="0" err="1"/>
              <a:t>I´ll</a:t>
            </a:r>
            <a:r>
              <a:rPr lang="cs-CZ" sz="2400" dirty="0"/>
              <a:t> </a:t>
            </a:r>
            <a:r>
              <a:rPr lang="cs-CZ" sz="2400" dirty="0" err="1"/>
              <a:t>be</a:t>
            </a:r>
            <a:r>
              <a:rPr lang="cs-CZ" sz="2400" dirty="0"/>
              <a:t> </a:t>
            </a:r>
            <a:r>
              <a:rPr lang="cs-CZ" sz="2400" dirty="0" err="1"/>
              <a:t>there</a:t>
            </a:r>
            <a:r>
              <a:rPr lang="cs-CZ" sz="2400" dirty="0"/>
              <a:t> </a:t>
            </a:r>
            <a:r>
              <a:rPr lang="cs-CZ" sz="2400" dirty="0" err="1"/>
              <a:t>at</a:t>
            </a:r>
            <a:r>
              <a:rPr lang="cs-CZ" sz="2400" dirty="0"/>
              <a:t> 8 </a:t>
            </a:r>
            <a:r>
              <a:rPr lang="cs-CZ" sz="2400" dirty="0" err="1"/>
              <a:t>o´clock</a:t>
            </a:r>
            <a:r>
              <a:rPr lang="cs-CZ" sz="2400" dirty="0"/>
              <a:t>. </a:t>
            </a:r>
            <a:r>
              <a:rPr lang="cs-CZ" sz="2400" dirty="0" err="1"/>
              <a:t>I´ll</a:t>
            </a:r>
            <a:r>
              <a:rPr lang="cs-CZ" sz="2400" dirty="0"/>
              <a:t> </a:t>
            </a:r>
            <a:r>
              <a:rPr lang="cs-CZ" sz="2400" dirty="0" err="1"/>
              <a:t>bring</a:t>
            </a:r>
            <a:r>
              <a:rPr lang="cs-CZ" sz="2400" dirty="0"/>
              <a:t> </a:t>
            </a:r>
            <a:r>
              <a:rPr lang="cs-CZ" sz="2400" dirty="0" err="1"/>
              <a:t>some</a:t>
            </a:r>
            <a:r>
              <a:rPr lang="cs-CZ" sz="2400" dirty="0"/>
              <a:t> </a:t>
            </a:r>
            <a:r>
              <a:rPr lang="cs-CZ" sz="2400" dirty="0" err="1"/>
              <a:t>good</a:t>
            </a:r>
            <a:r>
              <a:rPr lang="cs-CZ" sz="2400" dirty="0"/>
              <a:t> </a:t>
            </a:r>
            <a:r>
              <a:rPr lang="cs-CZ" sz="2400" dirty="0" err="1"/>
              <a:t>red</a:t>
            </a:r>
            <a:r>
              <a:rPr lang="cs-CZ" sz="2400" dirty="0"/>
              <a:t> </a:t>
            </a:r>
            <a:r>
              <a:rPr lang="cs-CZ" sz="2400" dirty="0" err="1"/>
              <a:t>wine</a:t>
            </a:r>
            <a:r>
              <a:rPr lang="cs-CZ" sz="2400" dirty="0" smtClean="0"/>
              <a:t>. </a:t>
            </a:r>
            <a:r>
              <a:rPr lang="cs-CZ" sz="2400" dirty="0" err="1"/>
              <a:t>See</a:t>
            </a:r>
            <a:r>
              <a:rPr lang="cs-CZ" sz="2400" dirty="0"/>
              <a:t> </a:t>
            </a:r>
            <a:r>
              <a:rPr lang="cs-CZ" sz="2400" dirty="0" err="1"/>
              <a:t>you</a:t>
            </a:r>
            <a:r>
              <a:rPr lang="cs-CZ" sz="2400" dirty="0"/>
              <a:t> </a:t>
            </a:r>
            <a:r>
              <a:rPr lang="cs-CZ" sz="2400" dirty="0" err="1"/>
              <a:t>soon</a:t>
            </a:r>
            <a:r>
              <a:rPr lang="cs-CZ" sz="2400" dirty="0"/>
              <a:t>!</a:t>
            </a:r>
          </a:p>
          <a:p>
            <a:endParaRPr lang="cs-CZ" sz="2400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01091" y="5944019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/>
              <a:t>Love,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923928" y="6303881"/>
            <a:ext cx="22322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0836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384</Words>
  <Application>Microsoft Office PowerPoint</Application>
  <PresentationFormat>Předvádění na obrazovce (4:3)</PresentationFormat>
  <Paragraphs>165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Snímek 1</vt:lpstr>
      <vt:lpstr>Snímek 2</vt:lpstr>
      <vt:lpstr>Formal and informal letters</vt:lpstr>
      <vt:lpstr>Snímek 4</vt:lpstr>
      <vt:lpstr>Snímek 5</vt:lpstr>
      <vt:lpstr>Snímek 6</vt:lpstr>
      <vt:lpstr>DO YOU KNOW HOW TO WRITE THE DATE?</vt:lpstr>
      <vt:lpstr>Snímek 8</vt:lpstr>
      <vt:lpstr>The greeting</vt:lpstr>
      <vt:lpstr>The greeting</vt:lpstr>
      <vt:lpstr>Phrases for an informal letter</vt:lpstr>
      <vt:lpstr>Phrases for a formal letter</vt:lpstr>
      <vt:lpstr>The ending</vt:lpstr>
      <vt:lpstr>The ending</vt:lpstr>
      <vt:lpstr>Snímek 15</vt:lpstr>
      <vt:lpstr>Use ideas on the next page to complete this letter.</vt:lpstr>
      <vt:lpstr>Snímek 17</vt:lpstr>
      <vt:lpstr>Use ideas on the next page to complete this letter.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Formal and informal letters</dc:title>
  <dc:creator>Doma</dc:creator>
  <cp:lastModifiedBy>ZFaltusM</cp:lastModifiedBy>
  <cp:revision>20</cp:revision>
  <dcterms:created xsi:type="dcterms:W3CDTF">2013-01-25T19:44:16Z</dcterms:created>
  <dcterms:modified xsi:type="dcterms:W3CDTF">2013-01-29T07:02:12Z</dcterms:modified>
</cp:coreProperties>
</file>