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0" r:id="rId2"/>
    <p:sldId id="271" r:id="rId3"/>
    <p:sldId id="256" r:id="rId4"/>
    <p:sldId id="257" r:id="rId5"/>
    <p:sldId id="258" r:id="rId6"/>
    <p:sldId id="259" r:id="rId7"/>
    <p:sldId id="260" r:id="rId8"/>
    <p:sldId id="264" r:id="rId9"/>
    <p:sldId id="265" r:id="rId10"/>
    <p:sldId id="267" r:id="rId11"/>
    <p:sldId id="268" r:id="rId12"/>
    <p:sldId id="269" r:id="rId13"/>
    <p:sldId id="262" r:id="rId14"/>
    <p:sldId id="273" r:id="rId15"/>
    <p:sldId id="27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18" autoAdjust="0"/>
  </p:normalViewPr>
  <p:slideViewPr>
    <p:cSldViewPr>
      <p:cViewPr varScale="1">
        <p:scale>
          <a:sx n="70" d="100"/>
          <a:sy n="70" d="100"/>
        </p:scale>
        <p:origin x="-138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1138468-AC3D-4945-841A-5654D75A9676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F3F1DCB-D735-47DB-A210-F4B6AE8C6E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1138468-AC3D-4945-841A-5654D75A9676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F1DCB-D735-47DB-A210-F4B6AE8C6E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1138468-AC3D-4945-841A-5654D75A9676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F3F1DCB-D735-47DB-A210-F4B6AE8C6E31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1138468-AC3D-4945-841A-5654D75A9676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F3F1DCB-D735-47DB-A210-F4B6AE8C6E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1138468-AC3D-4945-841A-5654D75A9676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F3F1DCB-D735-47DB-A210-F4B6AE8C6E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38468-AC3D-4945-841A-5654D75A9676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F1DCB-D735-47DB-A210-F4B6AE8C6E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1138468-AC3D-4945-841A-5654D75A9676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F3F1DCB-D735-47DB-A210-F4B6AE8C6E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1138468-AC3D-4945-841A-5654D75A9676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F3F1DCB-D735-47DB-A210-F4B6AE8C6E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1138468-AC3D-4945-841A-5654D75A9676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F3F1DCB-D735-47DB-A210-F4B6AE8C6E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38468-AC3D-4945-841A-5654D75A9676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F1DCB-D735-47DB-A210-F4B6AE8C6E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38468-AC3D-4945-841A-5654D75A9676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F1DCB-D735-47DB-A210-F4B6AE8C6E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1138468-AC3D-4945-841A-5654D75A9676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F3F1DCB-D735-47DB-A210-F4B6AE8C6E3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newsflash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http://www.google.cz/url?sa=i&amp;rct=j&amp;q=&amp;esrc=s&amp;frm=1&amp;source=images&amp;cd=&amp;cad=rja&amp;docid=fP5JQ4NP3-9oHM&amp;tbnid=SiNmvqOapygpLM:&amp;ved=0CAUQjRw&amp;url=http://www.viscojis.cz/teens/index.php/potraviny-rostlinneho-pvodu/lutniny/109-108&amp;ei=h90QUbDpL9DKtAaAv4CoAQ&amp;bvm=bv.41867550,d.bGE&amp;psig=AFQjCNE8iNi5INl95pGrVqzi-bpATPHYhQ&amp;ust=1360146161102880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upload.wikimedia.org/wikipedia/commons/2/20/Mulberry_larger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5/57/Kukly_bource_moru%C5%A1ov%C3%A9ho.JPG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t.vslib.cz/depart/ktm/?q=cs/hedvabi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yden.cz/rubriky/cestovani/exotika/caj-a-jahody-z-malajsijske-vysociny_32751.html?showTab=diskutovane" TargetMode="External"/><Relationship Id="rId3" Type="http://schemas.openxmlformats.org/officeDocument/2006/relationships/hyperlink" Target="http://www.receptyonline.cz/bataty-sladke-brambory--1124.html" TargetMode="External"/><Relationship Id="rId7" Type="http://schemas.openxmlformats.org/officeDocument/2006/relationships/hyperlink" Target="http://indie.svetadily.cz/clanky/Pribeh-indickeho-caje" TargetMode="External"/><Relationship Id="rId12" Type="http://schemas.openxmlformats.org/officeDocument/2006/relationships/hyperlink" Target="http://cs.wikipedia.org/wiki/Soubor:Kukly_bource_moru%C5%A1ov%C3%A9ho.JPG" TargetMode="External"/><Relationship Id="rId2" Type="http://schemas.openxmlformats.org/officeDocument/2006/relationships/hyperlink" Target="http://www.ft.vslib.cz/depart/ktm/?q=cs/hedvab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aj-caj.cz/_c10230_l6_p138166_/vice-o-cajich/cajovnik-a-jeho-pestovani.aspx" TargetMode="External"/><Relationship Id="rId11" Type="http://schemas.openxmlformats.org/officeDocument/2006/relationships/hyperlink" Target="http://cs.wikipedia.org/wiki/Soubor:Mulberry_larger.jpg" TargetMode="External"/><Relationship Id="rId5" Type="http://schemas.openxmlformats.org/officeDocument/2006/relationships/hyperlink" Target="http://hubneme-a-zhubneme.blogspot.cz/2012/09/soja.html" TargetMode="External"/><Relationship Id="rId10" Type="http://schemas.openxmlformats.org/officeDocument/2006/relationships/hyperlink" Target="http://genca.rajce.idnes.cz/ZIVOCICHOVE_-_druha_cast,_konci_blatnici/" TargetMode="External"/><Relationship Id="rId4" Type="http://schemas.openxmlformats.org/officeDocument/2006/relationships/hyperlink" Target="http://www.viscojis.cz/teens/index.php/potraviny-rostlinneho-pvodu/lutniny/109-108" TargetMode="External"/><Relationship Id="rId9" Type="http://schemas.openxmlformats.org/officeDocument/2006/relationships/hyperlink" Target="http://www.biolib.cz/cz/taxonimage/id21882/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 l="3670" t="9828" r="3670" b="7634"/>
          <a:stretch>
            <a:fillRect/>
          </a:stretch>
        </p:blipFill>
        <p:spPr bwMode="auto">
          <a:xfrm>
            <a:off x="611188" y="260350"/>
            <a:ext cx="69135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</p:nvPr>
        </p:nvGraphicFramePr>
        <p:xfrm>
          <a:off x="792163" y="1700213"/>
          <a:ext cx="7560840" cy="4520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5781"/>
                <a:gridCol w="4285059"/>
              </a:tblGrid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Projekt:</a:t>
                      </a:r>
                      <a:endParaRPr lang="cs-CZ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Číslo projektu: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Mgr. Anna </a:t>
                      </a:r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Csanádiová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Číslo DUM: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D6  - 19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Datum ověření ve výuce: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6.4.2011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Ročník: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oblast: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společnost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Dějepis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Tematický okruh: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Starověká Indie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Téma: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Zemědělství v Indii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87" name="Picture 2" descr="logo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115888"/>
            <a:ext cx="9890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u="sng" dirty="0" smtClean="0"/>
              <a:t>ANOTACE</a:t>
            </a:r>
            <a:endParaRPr lang="cs-CZ" sz="60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6792"/>
            <a:ext cx="8363272" cy="5112568"/>
          </a:xfrm>
        </p:spPr>
        <p:txBody>
          <a:bodyPr/>
          <a:lstStyle/>
          <a:p>
            <a:r>
              <a:rPr lang="cs-CZ" dirty="0" smtClean="0"/>
              <a:t>V této výkladové hodině žáci získají informace a znalosti o získávání přírodního hedvábí s názornými obrázky, které jsou možné vyhledat na webu. Prezentace je obohacena o vlastní fotografie pořízené přímo ve výrobně.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957C60E"/>
          <p:cNvPicPr>
            <a:picLocks noChangeAspect="1" noChangeArrowheads="1"/>
          </p:cNvPicPr>
          <p:nvPr/>
        </p:nvPicPr>
        <p:blipFill>
          <a:blip r:embed="rId2" cstate="print"/>
          <a:srcRect l="1828" t="15816" r="6815" b="6887"/>
          <a:stretch>
            <a:fillRect/>
          </a:stretch>
        </p:blipFill>
        <p:spPr bwMode="auto">
          <a:xfrm>
            <a:off x="395536" y="0"/>
            <a:ext cx="8513860" cy="6894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ČÍNA</a:t>
            </a:r>
            <a:endParaRPr lang="cs-CZ" sz="66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>
                <a:solidFill>
                  <a:schemeClr val="tx1"/>
                </a:solidFill>
              </a:rPr>
              <a:t>ČÍNA</a:t>
            </a:r>
            <a:endParaRPr lang="cs-CZ" sz="60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686800" cy="4572000"/>
          </a:xfrm>
        </p:spPr>
        <p:txBody>
          <a:bodyPr>
            <a:normAutofit fontScale="85000" lnSpcReduction="20000"/>
          </a:bodyPr>
          <a:lstStyle/>
          <a:p>
            <a:r>
              <a:rPr lang="cs-CZ" sz="3500" dirty="0" smtClean="0"/>
              <a:t>světadíl Asie</a:t>
            </a:r>
          </a:p>
          <a:p>
            <a:r>
              <a:rPr lang="cs-CZ" sz="3500" dirty="0" smtClean="0"/>
              <a:t>dějiny od 3. tisíciletí př.n.l.</a:t>
            </a:r>
          </a:p>
          <a:p>
            <a:endParaRPr lang="cs-CZ" sz="3500" dirty="0" smtClean="0"/>
          </a:p>
          <a:p>
            <a:r>
              <a:rPr lang="cs-CZ" sz="3500" b="1" dirty="0" smtClean="0">
                <a:solidFill>
                  <a:schemeClr val="accent4">
                    <a:lumMod val="75000"/>
                  </a:schemeClr>
                </a:solidFill>
              </a:rPr>
              <a:t>řeky</a:t>
            </a:r>
            <a:r>
              <a:rPr lang="cs-CZ" sz="3500" dirty="0" smtClean="0"/>
              <a:t> – Jang-c-</a:t>
            </a:r>
            <a:r>
              <a:rPr lang="cs-CZ" sz="3500" dirty="0" err="1" smtClean="0"/>
              <a:t>ťiang</a:t>
            </a:r>
            <a:r>
              <a:rPr lang="cs-CZ" sz="3500" dirty="0" smtClean="0"/>
              <a:t> (Dlouhá řeka)</a:t>
            </a:r>
          </a:p>
          <a:p>
            <a:pPr>
              <a:buNone/>
            </a:pPr>
            <a:r>
              <a:rPr lang="cs-CZ" sz="3500" dirty="0" smtClean="0"/>
              <a:t>	         -  </a:t>
            </a:r>
            <a:r>
              <a:rPr lang="cs-CZ" sz="3500" dirty="0" err="1" smtClean="0"/>
              <a:t>Chuang</a:t>
            </a:r>
            <a:r>
              <a:rPr lang="cs-CZ" sz="3500" dirty="0" smtClean="0"/>
              <a:t>-</a:t>
            </a:r>
            <a:r>
              <a:rPr lang="cs-CZ" sz="3500" dirty="0" err="1" smtClean="0"/>
              <a:t>che</a:t>
            </a:r>
            <a:r>
              <a:rPr lang="cs-CZ" sz="3500" dirty="0" smtClean="0"/>
              <a:t> (Žlutá řeka) </a:t>
            </a:r>
          </a:p>
          <a:p>
            <a:r>
              <a:rPr lang="cs-CZ" sz="3500" b="1" dirty="0" smtClean="0">
                <a:solidFill>
                  <a:schemeClr val="accent4">
                    <a:lumMod val="75000"/>
                  </a:schemeClr>
                </a:solidFill>
              </a:rPr>
              <a:t>zemědělství </a:t>
            </a:r>
          </a:p>
          <a:p>
            <a:pPr>
              <a:buNone/>
            </a:pPr>
            <a:r>
              <a:rPr lang="cs-CZ" sz="3500" dirty="0" smtClean="0"/>
              <a:t>		– obilí, čajovník</a:t>
            </a:r>
          </a:p>
          <a:p>
            <a:pPr>
              <a:buNone/>
            </a:pPr>
            <a:r>
              <a:rPr lang="cs-CZ" sz="3500" dirty="0" smtClean="0"/>
              <a:t>		</a:t>
            </a:r>
            <a:r>
              <a:rPr lang="cs-CZ" sz="3500" b="1" dirty="0" smtClean="0"/>
              <a:t>- batáty </a:t>
            </a:r>
            <a:r>
              <a:rPr lang="cs-CZ" sz="3500" dirty="0" smtClean="0"/>
              <a:t>(rostlina podobná bramborám)</a:t>
            </a:r>
          </a:p>
          <a:p>
            <a:pPr>
              <a:buNone/>
            </a:pPr>
            <a:r>
              <a:rPr lang="cs-CZ" sz="3500" dirty="0" smtClean="0"/>
              <a:t>		- rýže, sója, zelenina, ovoce </a:t>
            </a:r>
          </a:p>
          <a:p>
            <a:pPr>
              <a:buNone/>
            </a:pPr>
            <a:r>
              <a:rPr lang="cs-CZ" sz="3500" dirty="0" smtClean="0"/>
              <a:t>	</a:t>
            </a:r>
            <a:r>
              <a:rPr lang="cs-CZ" sz="3500" b="1" dirty="0" smtClean="0"/>
              <a:t>    - chov bource morušového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/>
              <a:t>ZEMĚDĚLSTVÍ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batáty</a:t>
            </a:r>
          </a:p>
          <a:p>
            <a:r>
              <a:rPr lang="cs-CZ" dirty="0" smtClean="0"/>
              <a:t>sója</a:t>
            </a:r>
            <a:endParaRPr lang="cs-CZ" dirty="0"/>
          </a:p>
        </p:txBody>
      </p:sp>
      <p:pic>
        <p:nvPicPr>
          <p:cNvPr id="2050" name="Picture 2" descr="http://www.receptyonline.cz/data/pics/skola-vareni-coje-bataty/bataty2_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21660" y="1268760"/>
            <a:ext cx="3322340" cy="2877147"/>
          </a:xfrm>
          <a:prstGeom prst="rect">
            <a:avLst/>
          </a:prstGeom>
          <a:noFill/>
        </p:spPr>
      </p:pic>
      <p:pic>
        <p:nvPicPr>
          <p:cNvPr id="2054" name="Picture 6" descr="http://www.moda.cz/e/sites/www.moda.cz/Autori/IrenaVoriskova/20090603_Zaradte_Soju_Do_Sveho_Jidelnicku/images/Soja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40968"/>
            <a:ext cx="3131840" cy="2091724"/>
          </a:xfrm>
          <a:prstGeom prst="rect">
            <a:avLst/>
          </a:prstGeom>
          <a:noFill/>
        </p:spPr>
      </p:pic>
      <p:pic>
        <p:nvPicPr>
          <p:cNvPr id="13314" name="Picture 2" descr="http://www.viscojis.cz/teens/images/stories/pohyb/soj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3140968"/>
            <a:ext cx="3671479" cy="371703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ČAJOVNÍKOVÉ PLANTÁŽE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6386" name="Picture 2" descr="http://caj-caj.cz/Webs/Svet-Darku/Images/ArtImages/cajovnik_planta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0768"/>
            <a:ext cx="4762500" cy="3181350"/>
          </a:xfrm>
          <a:prstGeom prst="rect">
            <a:avLst/>
          </a:prstGeom>
          <a:noFill/>
        </p:spPr>
      </p:pic>
      <p:pic>
        <p:nvPicPr>
          <p:cNvPr id="16388" name="Picture 4" descr="http://www.svetadily.cz/userfiles/image/clanky/indie/indicky-caj-2.jpg"/>
          <p:cNvPicPr>
            <a:picLocks noChangeAspect="1" noChangeArrowheads="1"/>
          </p:cNvPicPr>
          <p:nvPr/>
        </p:nvPicPr>
        <p:blipFill>
          <a:blip r:embed="rId3" cstate="print"/>
          <a:srcRect t="20130"/>
          <a:stretch>
            <a:fillRect/>
          </a:stretch>
        </p:blipFill>
        <p:spPr bwMode="auto">
          <a:xfrm>
            <a:off x="4222743" y="1340768"/>
            <a:ext cx="4921257" cy="2952328"/>
          </a:xfrm>
          <a:prstGeom prst="rect">
            <a:avLst/>
          </a:prstGeom>
          <a:noFill/>
        </p:spPr>
      </p:pic>
      <p:pic>
        <p:nvPicPr>
          <p:cNvPr id="12290" name="Picture 2" descr="http://www.tyden.cz/obrazek/plantaz3-474fe03b0f29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3887633"/>
            <a:ext cx="4464496" cy="297036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PŘÍRODNÍ HEDVÁBÍ</a:t>
            </a:r>
            <a:br>
              <a:rPr lang="cs-CZ" b="1" dirty="0" smtClean="0"/>
            </a:br>
            <a:r>
              <a:rPr lang="cs-CZ" dirty="0" smtClean="0">
                <a:solidFill>
                  <a:schemeClr val="tx1"/>
                </a:solidFill>
              </a:rPr>
              <a:t>(textilní vlákno)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 smtClean="0"/>
              <a:t>získání z bource morušového</a:t>
            </a:r>
          </a:p>
          <a:p>
            <a:pPr lvl="0">
              <a:buNone/>
            </a:pPr>
            <a:r>
              <a:rPr lang="cs-CZ" dirty="0" smtClean="0"/>
              <a:t>	(noční motýl)</a:t>
            </a:r>
          </a:p>
          <a:p>
            <a:pPr lvl="0"/>
            <a:r>
              <a:rPr lang="cs-CZ" dirty="0" smtClean="0"/>
              <a:t>housenka bource se živí listy morušovníku</a:t>
            </a:r>
          </a:p>
          <a:p>
            <a:pPr lvl="0"/>
            <a:r>
              <a:rPr lang="cs-CZ" dirty="0" smtClean="0"/>
              <a:t>housenky si tvoří kukly </a:t>
            </a:r>
          </a:p>
          <a:p>
            <a:pPr lvl="0"/>
            <a:r>
              <a:rPr lang="cs-CZ" dirty="0" smtClean="0"/>
              <a:t>kukly se získají z výměšků žláz motýla</a:t>
            </a:r>
          </a:p>
          <a:p>
            <a:pPr lvl="0"/>
            <a:r>
              <a:rPr lang="cs-CZ" dirty="0" smtClean="0"/>
              <a:t>tenké pevné vlákno se získá rozvinutím </a:t>
            </a:r>
          </a:p>
          <a:p>
            <a:pPr lvl="0">
              <a:buNone/>
            </a:pPr>
            <a:r>
              <a:rPr lang="cs-CZ" dirty="0" smtClean="0"/>
              <a:t>	kukly namočené do teplé vody</a:t>
            </a:r>
          </a:p>
          <a:p>
            <a:pPr lvl="0"/>
            <a:r>
              <a:rPr lang="cs-CZ" dirty="0" smtClean="0"/>
              <a:t>délka vlákna 3 - 4km</a:t>
            </a:r>
          </a:p>
          <a:p>
            <a:pPr lvl="0"/>
            <a:r>
              <a:rPr lang="cs-CZ" dirty="0" smtClean="0"/>
              <a:t>nepoužitá kukla - motýl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BOUREC MORUŠOVÝ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1506" name="Picture 2" descr="C1BAB7F6"/>
          <p:cNvPicPr>
            <a:picLocks noChangeAspect="1" noChangeArrowheads="1"/>
          </p:cNvPicPr>
          <p:nvPr/>
        </p:nvPicPr>
        <p:blipFill>
          <a:blip r:embed="rId2" cstate="print"/>
          <a:srcRect l="28548" t="9103" r="8051" b="74745"/>
          <a:stretch>
            <a:fillRect/>
          </a:stretch>
        </p:blipFill>
        <p:spPr bwMode="auto">
          <a:xfrm>
            <a:off x="791940" y="1988840"/>
            <a:ext cx="3636043" cy="2415948"/>
          </a:xfrm>
          <a:prstGeom prst="rect">
            <a:avLst/>
          </a:prstGeom>
          <a:noFill/>
        </p:spPr>
      </p:pic>
      <p:pic>
        <p:nvPicPr>
          <p:cNvPr id="21508" name="Picture 4" descr="http://t0.gstatic.com/images?q=tbn:ANd9GcRiN00-gcTEFfaHH6HV8mNxQXcyb82njIDg6J88KZu6o_qLvXu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780928"/>
            <a:ext cx="4572000" cy="3424589"/>
          </a:xfrm>
          <a:prstGeom prst="rect">
            <a:avLst/>
          </a:prstGeom>
          <a:noFill/>
        </p:spPr>
      </p:pic>
      <p:pic>
        <p:nvPicPr>
          <p:cNvPr id="21510" name="Picture 6" descr="http://www.biolib.cz/IMG/THN/_218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4293096"/>
            <a:ext cx="3528392" cy="2352261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oubor:Mulberry large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0"/>
            <a:ext cx="7713338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cs-CZ" b="1" dirty="0" smtClean="0"/>
              <a:t>housenka bource se živí listy morušovníku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http://t3.gstatic.com/images?q=tbn:ANd9GcTje9qhlKrWqH3HQhZz3pYbd8nahGpTBeNE39g8wzDcWAb1WG_J"/>
          <p:cNvPicPr>
            <a:picLocks noChangeAspect="1" noChangeArrowheads="1"/>
          </p:cNvPicPr>
          <p:nvPr/>
        </p:nvPicPr>
        <p:blipFill>
          <a:blip r:embed="rId2" cstate="print"/>
          <a:srcRect l="11948" t="6209" r="13593" b="5309"/>
          <a:stretch>
            <a:fillRect/>
          </a:stretch>
        </p:blipFill>
        <p:spPr bwMode="auto">
          <a:xfrm>
            <a:off x="539552" y="1052736"/>
            <a:ext cx="2016224" cy="36004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48680"/>
            <a:ext cx="9144000" cy="1399032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housenky si tvoří kukly</a:t>
            </a:r>
            <a:br>
              <a:rPr lang="cs-CZ" b="1" dirty="0" smtClean="0"/>
            </a:br>
            <a:r>
              <a:rPr lang="cs-CZ" sz="4000" b="1" dirty="0" smtClean="0"/>
              <a:t>kukly se získají z výměšků žláz motýla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Picture 2" descr="Soubor:Kukly bource morušového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07296" y="1556792"/>
            <a:ext cx="6336704" cy="4752528"/>
          </a:xfrm>
          <a:prstGeom prst="rect">
            <a:avLst/>
          </a:prstGeom>
          <a:noFill/>
        </p:spPr>
      </p:pic>
      <p:pic>
        <p:nvPicPr>
          <p:cNvPr id="22530" name="Picture 2" descr="C1BAB7F6"/>
          <p:cNvPicPr>
            <a:picLocks noChangeAspect="1" noChangeArrowheads="1"/>
          </p:cNvPicPr>
          <p:nvPr/>
        </p:nvPicPr>
        <p:blipFill>
          <a:blip r:embed="rId5" cstate="print"/>
          <a:srcRect l="30725" t="26975" r="13984" b="60323"/>
          <a:stretch>
            <a:fillRect/>
          </a:stretch>
        </p:blipFill>
        <p:spPr bwMode="auto">
          <a:xfrm>
            <a:off x="-1" y="4653136"/>
            <a:ext cx="3674773" cy="220486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157592" cy="1296144"/>
          </a:xfrm>
        </p:spPr>
        <p:txBody>
          <a:bodyPr>
            <a:normAutofit fontScale="90000"/>
          </a:bodyPr>
          <a:lstStyle/>
          <a:p>
            <a:pPr lvl="0" algn="ctr"/>
            <a:r>
              <a:rPr lang="cs-CZ" sz="3600" b="1" dirty="0" smtClean="0"/>
              <a:t>tenké pevné vlákno se získá rozvinutím kukly namočené do teplé vody</a:t>
            </a:r>
            <a:br>
              <a:rPr lang="cs-CZ" sz="3600" b="1" dirty="0" smtClean="0"/>
            </a:br>
            <a:r>
              <a:rPr lang="cs-CZ" sz="3600" b="1" dirty="0" smtClean="0"/>
              <a:t>délka vlákna 3 - 4km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5602" name="Picture 2" descr="C1BAB7F6"/>
          <p:cNvPicPr>
            <a:picLocks noChangeAspect="1" noChangeArrowheads="1"/>
          </p:cNvPicPr>
          <p:nvPr/>
        </p:nvPicPr>
        <p:blipFill>
          <a:blip r:embed="rId2" cstate="print"/>
          <a:srcRect l="26462" t="41699" r="12222" b="41943"/>
          <a:stretch>
            <a:fillRect/>
          </a:stretch>
        </p:blipFill>
        <p:spPr bwMode="auto">
          <a:xfrm>
            <a:off x="179512" y="3356992"/>
            <a:ext cx="2739869" cy="1908460"/>
          </a:xfrm>
          <a:prstGeom prst="rect">
            <a:avLst/>
          </a:prstGeom>
          <a:noFill/>
        </p:spPr>
      </p:pic>
      <p:pic>
        <p:nvPicPr>
          <p:cNvPr id="25603" name="Picture 3" descr="C:\Fotky\2010\SVATEBNÍ DOVOLENÁ TURECKO 25.9.-2.10.2010\Turecko - všechno\P1550647.JPG"/>
          <p:cNvPicPr>
            <a:picLocks noChangeAspect="1" noChangeArrowheads="1"/>
          </p:cNvPicPr>
          <p:nvPr/>
        </p:nvPicPr>
        <p:blipFill>
          <a:blip r:embed="rId3" cstate="print"/>
          <a:srcRect l="24685" t="9874" r="14426" b="2359"/>
          <a:stretch>
            <a:fillRect/>
          </a:stretch>
        </p:blipFill>
        <p:spPr bwMode="auto">
          <a:xfrm>
            <a:off x="5292080" y="2708920"/>
            <a:ext cx="3456384" cy="3736631"/>
          </a:xfrm>
          <a:prstGeom prst="rect">
            <a:avLst/>
          </a:prstGeom>
          <a:noFill/>
        </p:spPr>
      </p:pic>
      <p:pic>
        <p:nvPicPr>
          <p:cNvPr id="25604" name="Picture 4" descr="C:\Fotky\2010\SVATEBNÍ DOVOLENÁ TURECKO 25.9.-2.10.2010\Turecko - všechno\P1550651.JPG"/>
          <p:cNvPicPr>
            <a:picLocks noChangeAspect="1" noChangeArrowheads="1"/>
          </p:cNvPicPr>
          <p:nvPr/>
        </p:nvPicPr>
        <p:blipFill>
          <a:blip r:embed="rId4" cstate="print"/>
          <a:srcRect l="26862" t="-1550" r="13214" b="-733"/>
          <a:stretch>
            <a:fillRect/>
          </a:stretch>
        </p:blipFill>
        <p:spPr bwMode="auto">
          <a:xfrm>
            <a:off x="2987824" y="2105472"/>
            <a:ext cx="2088232" cy="475252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/>
              <a:t>POUŽITÍ HEDVÁBÍ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6626" name="Picture 2" descr="http://www.luxurymag.cz/assets/clanky/2009-02/clanek00240/upload/photo/pas1.jpg"/>
          <p:cNvPicPr>
            <a:picLocks noChangeAspect="1" noChangeArrowheads="1"/>
          </p:cNvPicPr>
          <p:nvPr/>
        </p:nvPicPr>
        <p:blipFill>
          <a:blip r:embed="rId2" cstate="print"/>
          <a:srcRect r="1721" b="11801"/>
          <a:stretch>
            <a:fillRect/>
          </a:stretch>
        </p:blipFill>
        <p:spPr bwMode="auto">
          <a:xfrm>
            <a:off x="235061" y="2492896"/>
            <a:ext cx="3049024" cy="2736304"/>
          </a:xfrm>
          <a:prstGeom prst="rect">
            <a:avLst/>
          </a:prstGeom>
          <a:noFill/>
        </p:spPr>
      </p:pic>
      <p:pic>
        <p:nvPicPr>
          <p:cNvPr id="26628" name="Picture 4" descr="http://media.novinky.cz/974/149742-original-mfajq.jpg"/>
          <p:cNvPicPr>
            <a:picLocks noChangeAspect="1" noChangeArrowheads="1"/>
          </p:cNvPicPr>
          <p:nvPr/>
        </p:nvPicPr>
        <p:blipFill>
          <a:blip r:embed="rId3" cstate="print"/>
          <a:srcRect l="3718" t="1486" r="31226"/>
          <a:stretch>
            <a:fillRect/>
          </a:stretch>
        </p:blipFill>
        <p:spPr bwMode="auto">
          <a:xfrm>
            <a:off x="3275856" y="1916832"/>
            <a:ext cx="2520280" cy="3816424"/>
          </a:xfrm>
          <a:prstGeom prst="rect">
            <a:avLst/>
          </a:prstGeom>
          <a:noFill/>
        </p:spPr>
      </p:pic>
      <p:pic>
        <p:nvPicPr>
          <p:cNvPr id="26630" name="Picture 6" descr="http://www.rukodelky.cz/wp-content/uploads/2009/06/1929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1844824"/>
            <a:ext cx="3009900" cy="426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PŘÍRODNÍ HEDVÁBÍ POD MIKROSKOPEM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ft.vslib.cz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depart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ktm</a:t>
            </a:r>
            <a:r>
              <a:rPr lang="cs-CZ" dirty="0" smtClean="0">
                <a:hlinkClick r:id="rId2"/>
              </a:rPr>
              <a:t>/?q=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hedvabi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u="sng" dirty="0" smtClean="0"/>
              <a:t>POUŽITÉ ZDROJE</a:t>
            </a:r>
            <a:endParaRPr lang="cs-CZ" sz="60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6792"/>
            <a:ext cx="8363272" cy="5112568"/>
          </a:xfrm>
        </p:spPr>
        <p:txBody>
          <a:bodyPr>
            <a:normAutofit fontScale="92500" lnSpcReduction="10000"/>
          </a:bodyPr>
          <a:lstStyle/>
          <a:p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ft.vslib.cz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depart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ktm</a:t>
            </a:r>
            <a:r>
              <a:rPr lang="cs-CZ" sz="2000" dirty="0" smtClean="0">
                <a:hlinkClick r:id="rId2"/>
              </a:rPr>
              <a:t>/?q=</a:t>
            </a:r>
            <a:r>
              <a:rPr lang="cs-CZ" sz="2000" dirty="0" err="1" smtClean="0">
                <a:hlinkClick r:id="rId2"/>
              </a:rPr>
              <a:t>cs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hedvabi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http://www.</a:t>
            </a:r>
            <a:r>
              <a:rPr lang="cs-CZ" sz="2000" dirty="0" err="1" smtClean="0">
                <a:hlinkClick r:id="rId3"/>
              </a:rPr>
              <a:t>receptyonline.cz</a:t>
            </a:r>
            <a:r>
              <a:rPr lang="cs-CZ" sz="2000" dirty="0" smtClean="0">
                <a:hlinkClick r:id="rId3"/>
              </a:rPr>
              <a:t>/bataty-</a:t>
            </a:r>
            <a:r>
              <a:rPr lang="cs-CZ" sz="2000" dirty="0" err="1" smtClean="0">
                <a:hlinkClick r:id="rId3"/>
              </a:rPr>
              <a:t>sladke</a:t>
            </a:r>
            <a:r>
              <a:rPr lang="cs-CZ" sz="2000" dirty="0" smtClean="0">
                <a:hlinkClick r:id="rId3"/>
              </a:rPr>
              <a:t>-brambory--1124.html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http://www.</a:t>
            </a:r>
            <a:r>
              <a:rPr lang="cs-CZ" sz="2000" dirty="0" err="1" smtClean="0">
                <a:hlinkClick r:id="rId4"/>
              </a:rPr>
              <a:t>viscojis.cz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teens</a:t>
            </a:r>
            <a:r>
              <a:rPr lang="cs-CZ" sz="2000" dirty="0" smtClean="0">
                <a:hlinkClick r:id="rId4"/>
              </a:rPr>
              <a:t>/index.</a:t>
            </a:r>
            <a:r>
              <a:rPr lang="cs-CZ" sz="2000" dirty="0" err="1" smtClean="0">
                <a:hlinkClick r:id="rId4"/>
              </a:rPr>
              <a:t>php</a:t>
            </a:r>
            <a:r>
              <a:rPr lang="cs-CZ" sz="2000" dirty="0" smtClean="0">
                <a:hlinkClick r:id="rId4"/>
              </a:rPr>
              <a:t>/potraviny-</a:t>
            </a:r>
            <a:r>
              <a:rPr lang="cs-CZ" sz="2000" dirty="0" err="1" smtClean="0">
                <a:hlinkClick r:id="rId4"/>
              </a:rPr>
              <a:t>rostlinneho</a:t>
            </a:r>
            <a:r>
              <a:rPr lang="cs-CZ" sz="2000" dirty="0" smtClean="0">
                <a:hlinkClick r:id="rId4"/>
              </a:rPr>
              <a:t>-</a:t>
            </a:r>
            <a:r>
              <a:rPr lang="cs-CZ" sz="2000" dirty="0" err="1" smtClean="0">
                <a:hlinkClick r:id="rId4"/>
              </a:rPr>
              <a:t>pvodu</a:t>
            </a:r>
            <a:r>
              <a:rPr lang="cs-CZ" sz="2000" dirty="0" smtClean="0">
                <a:hlinkClick r:id="rId4"/>
              </a:rPr>
              <a:t>/</a:t>
            </a:r>
            <a:r>
              <a:rPr lang="cs-CZ" sz="2000" dirty="0" err="1" smtClean="0">
                <a:hlinkClick r:id="rId4"/>
              </a:rPr>
              <a:t>lutniny</a:t>
            </a:r>
            <a:r>
              <a:rPr lang="cs-CZ" sz="2000" dirty="0" smtClean="0">
                <a:hlinkClick r:id="rId4"/>
              </a:rPr>
              <a:t>/109-108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http://hubneme-a-zhubneme.</a:t>
            </a:r>
            <a:r>
              <a:rPr lang="cs-CZ" sz="2000" dirty="0" err="1" smtClean="0">
                <a:hlinkClick r:id="rId5"/>
              </a:rPr>
              <a:t>blogspot.cz</a:t>
            </a:r>
            <a:r>
              <a:rPr lang="cs-CZ" sz="2000" dirty="0" smtClean="0">
                <a:hlinkClick r:id="rId5"/>
              </a:rPr>
              <a:t>/2012/09/</a:t>
            </a:r>
            <a:r>
              <a:rPr lang="cs-CZ" sz="2000" dirty="0" err="1" smtClean="0">
                <a:hlinkClick r:id="rId5"/>
              </a:rPr>
              <a:t>soja.html</a:t>
            </a:r>
            <a:endParaRPr lang="cs-CZ" sz="2000" dirty="0" smtClean="0"/>
          </a:p>
          <a:p>
            <a:r>
              <a:rPr lang="cs-CZ" sz="2000" dirty="0" smtClean="0">
                <a:hlinkClick r:id="rId6"/>
              </a:rPr>
              <a:t>http://www.</a:t>
            </a:r>
            <a:r>
              <a:rPr lang="cs-CZ" sz="2000" dirty="0" err="1" smtClean="0">
                <a:hlinkClick r:id="rId6"/>
              </a:rPr>
              <a:t>caj</a:t>
            </a:r>
            <a:r>
              <a:rPr lang="cs-CZ" sz="2000" dirty="0" smtClean="0">
                <a:hlinkClick r:id="rId6"/>
              </a:rPr>
              <a:t>-</a:t>
            </a:r>
            <a:r>
              <a:rPr lang="cs-CZ" sz="2000" dirty="0" err="1" smtClean="0">
                <a:hlinkClick r:id="rId6"/>
              </a:rPr>
              <a:t>caj.cz</a:t>
            </a:r>
            <a:r>
              <a:rPr lang="cs-CZ" sz="2000" dirty="0" smtClean="0">
                <a:hlinkClick r:id="rId6"/>
              </a:rPr>
              <a:t>/_c10230_l6_p138166_/vice-o-</a:t>
            </a:r>
            <a:r>
              <a:rPr lang="cs-CZ" sz="2000" dirty="0" err="1" smtClean="0">
                <a:hlinkClick r:id="rId6"/>
              </a:rPr>
              <a:t>cajich</a:t>
            </a:r>
            <a:r>
              <a:rPr lang="cs-CZ" sz="2000" dirty="0" smtClean="0">
                <a:hlinkClick r:id="rId6"/>
              </a:rPr>
              <a:t>/</a:t>
            </a:r>
            <a:r>
              <a:rPr lang="cs-CZ" sz="2000" dirty="0" err="1" smtClean="0">
                <a:hlinkClick r:id="rId6"/>
              </a:rPr>
              <a:t>cajovnik</a:t>
            </a:r>
            <a:r>
              <a:rPr lang="cs-CZ" sz="2000" dirty="0" smtClean="0">
                <a:hlinkClick r:id="rId6"/>
              </a:rPr>
              <a:t>-a-jeho-</a:t>
            </a:r>
            <a:r>
              <a:rPr lang="cs-CZ" sz="2000" dirty="0" err="1" smtClean="0">
                <a:hlinkClick r:id="rId6"/>
              </a:rPr>
              <a:t>pestovani.aspx</a:t>
            </a:r>
            <a:endParaRPr lang="cs-CZ" sz="2000" dirty="0" smtClean="0"/>
          </a:p>
          <a:p>
            <a:r>
              <a:rPr lang="cs-CZ" sz="2000" dirty="0" smtClean="0">
                <a:hlinkClick r:id="rId7"/>
              </a:rPr>
              <a:t>http://indie.svetadily.cz/clanky/Pribeh-indickeho-caje</a:t>
            </a:r>
            <a:endParaRPr lang="cs-CZ" sz="2000" dirty="0" smtClean="0"/>
          </a:p>
          <a:p>
            <a:r>
              <a:rPr lang="cs-CZ" sz="2000" dirty="0" smtClean="0">
                <a:hlinkClick r:id="rId8"/>
              </a:rPr>
              <a:t>http://www.</a:t>
            </a:r>
            <a:r>
              <a:rPr lang="cs-CZ" sz="2000" dirty="0" err="1" smtClean="0">
                <a:hlinkClick r:id="rId8"/>
              </a:rPr>
              <a:t>tyden.cz</a:t>
            </a:r>
            <a:r>
              <a:rPr lang="cs-CZ" sz="2000" dirty="0" smtClean="0">
                <a:hlinkClick r:id="rId8"/>
              </a:rPr>
              <a:t>/rubriky/</a:t>
            </a:r>
            <a:r>
              <a:rPr lang="cs-CZ" sz="2000" dirty="0" err="1" smtClean="0">
                <a:hlinkClick r:id="rId8"/>
              </a:rPr>
              <a:t>cestovani</a:t>
            </a:r>
            <a:r>
              <a:rPr lang="cs-CZ" sz="2000" dirty="0" smtClean="0">
                <a:hlinkClick r:id="rId8"/>
              </a:rPr>
              <a:t>/exotika/</a:t>
            </a:r>
            <a:r>
              <a:rPr lang="cs-CZ" sz="2000" dirty="0" err="1" smtClean="0">
                <a:hlinkClick r:id="rId8"/>
              </a:rPr>
              <a:t>caj</a:t>
            </a:r>
            <a:r>
              <a:rPr lang="cs-CZ" sz="2000" dirty="0" smtClean="0">
                <a:hlinkClick r:id="rId8"/>
              </a:rPr>
              <a:t>-a-jahody-z-</a:t>
            </a:r>
            <a:r>
              <a:rPr lang="cs-CZ" sz="2000" dirty="0" err="1" smtClean="0">
                <a:hlinkClick r:id="rId8"/>
              </a:rPr>
              <a:t>malajsijske</a:t>
            </a:r>
            <a:r>
              <a:rPr lang="cs-CZ" sz="2000" dirty="0" smtClean="0">
                <a:hlinkClick r:id="rId8"/>
              </a:rPr>
              <a:t>-</a:t>
            </a:r>
            <a:r>
              <a:rPr lang="cs-CZ" sz="2000" dirty="0" err="1" smtClean="0">
                <a:hlinkClick r:id="rId8"/>
              </a:rPr>
              <a:t>vysociny</a:t>
            </a:r>
            <a:r>
              <a:rPr lang="cs-CZ" sz="2000" dirty="0" smtClean="0">
                <a:hlinkClick r:id="rId8"/>
              </a:rPr>
              <a:t>_32751.html?</a:t>
            </a:r>
            <a:r>
              <a:rPr lang="cs-CZ" sz="2000" dirty="0" err="1" smtClean="0">
                <a:hlinkClick r:id="rId8"/>
              </a:rPr>
              <a:t>showTab</a:t>
            </a:r>
            <a:r>
              <a:rPr lang="cs-CZ" sz="2000" dirty="0" smtClean="0">
                <a:hlinkClick r:id="rId8"/>
              </a:rPr>
              <a:t>=</a:t>
            </a:r>
            <a:r>
              <a:rPr lang="cs-CZ" sz="2000" dirty="0" err="1" smtClean="0">
                <a:hlinkClick r:id="rId8"/>
              </a:rPr>
              <a:t>diskutovane</a:t>
            </a:r>
            <a:endParaRPr lang="cs-CZ" sz="2000" dirty="0" smtClean="0"/>
          </a:p>
          <a:p>
            <a:r>
              <a:rPr lang="cs-CZ" sz="2000" dirty="0" smtClean="0">
                <a:hlinkClick r:id="rId9"/>
              </a:rPr>
              <a:t>http://www.</a:t>
            </a:r>
            <a:r>
              <a:rPr lang="cs-CZ" sz="2000" dirty="0" err="1" smtClean="0">
                <a:hlinkClick r:id="rId9"/>
              </a:rPr>
              <a:t>biolib.cz</a:t>
            </a:r>
            <a:r>
              <a:rPr lang="cs-CZ" sz="2000" dirty="0" smtClean="0">
                <a:hlinkClick r:id="rId9"/>
              </a:rPr>
              <a:t>/</a:t>
            </a:r>
            <a:r>
              <a:rPr lang="cs-CZ" sz="2000" dirty="0" err="1" smtClean="0">
                <a:hlinkClick r:id="rId9"/>
              </a:rPr>
              <a:t>cz</a:t>
            </a:r>
            <a:r>
              <a:rPr lang="cs-CZ" sz="2000" dirty="0" smtClean="0">
                <a:hlinkClick r:id="rId9"/>
              </a:rPr>
              <a:t>/</a:t>
            </a:r>
            <a:r>
              <a:rPr lang="cs-CZ" sz="2000" dirty="0" err="1" smtClean="0">
                <a:hlinkClick r:id="rId9"/>
              </a:rPr>
              <a:t>taxonimage</a:t>
            </a:r>
            <a:r>
              <a:rPr lang="cs-CZ" sz="2000" dirty="0" smtClean="0">
                <a:hlinkClick r:id="rId9"/>
              </a:rPr>
              <a:t>/id21882/</a:t>
            </a:r>
            <a:endParaRPr lang="cs-CZ" sz="2000" dirty="0" smtClean="0"/>
          </a:p>
          <a:p>
            <a:r>
              <a:rPr lang="cs-CZ" sz="2000" dirty="0" smtClean="0">
                <a:hlinkClick r:id="rId10"/>
              </a:rPr>
              <a:t>http://genca.rajce.idnes.cz/ZIVOCICHOVE_-_druha_cast,_konci_blatnici/#bourec_morusovy.jpg</a:t>
            </a:r>
            <a:endParaRPr lang="cs-CZ" sz="2000" dirty="0" smtClean="0"/>
          </a:p>
          <a:p>
            <a:r>
              <a:rPr lang="cs-CZ" sz="2000" dirty="0" smtClean="0">
                <a:hlinkClick r:id="rId11"/>
              </a:rPr>
              <a:t>http://cs.wikipedia.org/wiki/Soubor:Mulberry_larger.jpg</a:t>
            </a:r>
            <a:endParaRPr lang="cs-CZ" sz="2000" dirty="0" smtClean="0"/>
          </a:p>
          <a:p>
            <a:r>
              <a:rPr lang="cs-CZ" sz="2000" dirty="0" smtClean="0">
                <a:hlinkClick r:id="rId12"/>
              </a:rPr>
              <a:t>http://cs.wikipedia.org/wiki/Soubor:Kukly_bource_moru%C5%A1ov%C3%A9ho.JPG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med">
    <p:newsfla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u="sng" dirty="0" smtClean="0"/>
              <a:t>POUŽITÉ ZDROJE</a:t>
            </a:r>
            <a:endParaRPr lang="cs-CZ" sz="60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6792"/>
            <a:ext cx="8568952" cy="5112568"/>
          </a:xfrm>
        </p:spPr>
        <p:txBody>
          <a:bodyPr>
            <a:normAutofit/>
          </a:bodyPr>
          <a:lstStyle/>
          <a:p>
            <a:pPr marL="514350" indent="-514350">
              <a:buNone/>
              <a:defRPr/>
            </a:pPr>
            <a:r>
              <a:rPr lang="cs-CZ" sz="2200" dirty="0" smtClean="0"/>
              <a:t>1. Autor kolektivů, Dějepis 6 – učebnice; </a:t>
            </a:r>
            <a:r>
              <a:rPr lang="cs-CZ" sz="2200" dirty="0" err="1" smtClean="0"/>
              <a:t>Fraus</a:t>
            </a:r>
            <a:r>
              <a:rPr lang="cs-CZ" sz="2200" dirty="0" smtClean="0"/>
              <a:t> Plzeň 2007</a:t>
            </a:r>
          </a:p>
          <a:p>
            <a:pPr marL="514350" indent="-514350">
              <a:buNone/>
              <a:defRPr/>
            </a:pPr>
            <a:r>
              <a:rPr lang="cs-CZ" sz="2200" dirty="0" smtClean="0"/>
              <a:t>2. Válková Veronika; Dějepis 6 – učebnice; SPN Praha 2006</a:t>
            </a:r>
          </a:p>
          <a:p>
            <a:pPr marL="514350" indent="-514350">
              <a:buNone/>
              <a:defRPr/>
            </a:pPr>
            <a:r>
              <a:rPr lang="cs-CZ" sz="2200" dirty="0" smtClean="0"/>
              <a:t>	naskenovaná mapa </a:t>
            </a:r>
            <a:r>
              <a:rPr lang="cs-CZ" sz="2200" dirty="0" err="1" smtClean="0"/>
              <a:t>str</a:t>
            </a:r>
            <a:r>
              <a:rPr lang="cs-CZ" sz="2200" dirty="0" smtClean="0"/>
              <a:t> 141</a:t>
            </a:r>
          </a:p>
          <a:p>
            <a:pPr marL="514350" indent="-514350">
              <a:buNone/>
              <a:defRPr/>
            </a:pPr>
            <a:r>
              <a:rPr lang="cs-CZ" sz="2200" dirty="0" smtClean="0"/>
              <a:t>	naskenované obrázky bourec morušový </a:t>
            </a:r>
            <a:r>
              <a:rPr lang="cs-CZ" sz="2200" dirty="0" err="1" smtClean="0"/>
              <a:t>str</a:t>
            </a:r>
            <a:r>
              <a:rPr lang="cs-CZ" sz="2200" dirty="0" smtClean="0"/>
              <a:t> 141</a:t>
            </a:r>
          </a:p>
          <a:p>
            <a:pPr>
              <a:buNone/>
              <a:defRPr/>
            </a:pPr>
            <a:r>
              <a:rPr lang="cs-CZ" sz="2200" dirty="0" smtClean="0"/>
              <a:t>3. Bednaříková J.; </a:t>
            </a:r>
            <a:r>
              <a:rPr lang="cs-CZ" sz="2200" dirty="0" err="1" smtClean="0"/>
              <a:t>Kysačan</a:t>
            </a:r>
            <a:r>
              <a:rPr lang="cs-CZ" sz="2200" dirty="0" smtClean="0"/>
              <a:t> L.; </a:t>
            </a:r>
            <a:r>
              <a:rPr lang="cs-CZ" sz="2200" dirty="0" err="1" smtClean="0"/>
              <a:t>Fejfušová</a:t>
            </a:r>
            <a:r>
              <a:rPr lang="cs-CZ" sz="2200" dirty="0" smtClean="0"/>
              <a:t> M. – Dějepis – Pravěk a starověk (učebnice), nakladatelství Nová škola 2007</a:t>
            </a:r>
          </a:p>
          <a:p>
            <a:pPr>
              <a:buNone/>
              <a:defRPr/>
            </a:pPr>
            <a:endParaRPr lang="cs-CZ" sz="2200" dirty="0" smtClean="0"/>
          </a:p>
          <a:p>
            <a:pPr>
              <a:buNone/>
              <a:defRPr/>
            </a:pPr>
            <a:r>
              <a:rPr lang="cs-CZ" sz="2200" dirty="0" smtClean="0"/>
              <a:t>Vlastní upravené fotografie přírodních vláken  – Turecko 2010.</a:t>
            </a:r>
          </a:p>
          <a:p>
            <a:pPr>
              <a:buNone/>
              <a:defRPr/>
            </a:pPr>
            <a:r>
              <a:rPr lang="cs-CZ" sz="2200" dirty="0" smtClean="0"/>
              <a:t>Použití obrázky z hedvábí jsou naskenované a použité z </a:t>
            </a:r>
          </a:p>
          <a:p>
            <a:pPr>
              <a:buNone/>
              <a:defRPr/>
            </a:pPr>
            <a:r>
              <a:rPr lang="cs-CZ" sz="2200" dirty="0" smtClean="0"/>
              <a:t>módních časopisů.</a:t>
            </a:r>
          </a:p>
          <a:p>
            <a:pPr>
              <a:buNone/>
              <a:defRPr/>
            </a:pPr>
            <a:r>
              <a:rPr lang="cs-CZ" sz="3200" dirty="0" smtClean="0"/>
              <a:t>	</a:t>
            </a:r>
          </a:p>
        </p:txBody>
      </p:sp>
    </p:spTree>
  </p:cSld>
  <p:clrMapOvr>
    <a:masterClrMapping/>
  </p:clrMapOvr>
  <p:transition spd="med">
    <p:newsflash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151</TotalTime>
  <Words>227</Words>
  <Application>Microsoft Office PowerPoint</Application>
  <PresentationFormat>Předvádění na obrazovce (4:3)</PresentationFormat>
  <Paragraphs>86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Talent</vt:lpstr>
      <vt:lpstr>Snímek 1</vt:lpstr>
      <vt:lpstr>ANOTACE</vt:lpstr>
      <vt:lpstr>ČÍNA</vt:lpstr>
      <vt:lpstr>ČÍNA</vt:lpstr>
      <vt:lpstr>ZEMĚDĚLSTVÍ</vt:lpstr>
      <vt:lpstr>ČAJOVNÍKOVÉ PLANTÁŽE</vt:lpstr>
      <vt:lpstr>PŘÍRODNÍ HEDVÁBÍ (textilní vlákno)</vt:lpstr>
      <vt:lpstr>BOUREC MORUŠOVÝ</vt:lpstr>
      <vt:lpstr>housenka bource se živí listy morušovníku</vt:lpstr>
      <vt:lpstr>housenky si tvoří kukly kukly se získají z výměšků žláz motýla </vt:lpstr>
      <vt:lpstr>tenké pevné vlákno se získá rozvinutím kukly namočené do teplé vody délka vlákna 3 - 4km </vt:lpstr>
      <vt:lpstr>POUŽITÍ HEDVÁBÍ</vt:lpstr>
      <vt:lpstr>PŘÍRODNÍ HEDVÁBÍ POD MIKROSKOPEM</vt:lpstr>
      <vt:lpstr>POUŽITÉ ZDROJE</vt:lpstr>
      <vt:lpstr>POUŽITÉ ZDROJE</vt:lpstr>
    </vt:vector>
  </TitlesOfParts>
  <Company>Tasovice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ČÍNA</dc:title>
  <dc:creator>Anna Majorová</dc:creator>
  <cp:lastModifiedBy>Anička Csanadiová</cp:lastModifiedBy>
  <cp:revision>28</cp:revision>
  <dcterms:created xsi:type="dcterms:W3CDTF">2011-03-31T16:10:25Z</dcterms:created>
  <dcterms:modified xsi:type="dcterms:W3CDTF">2013-02-05T11:13:24Z</dcterms:modified>
</cp:coreProperties>
</file>