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9"/>
  </p:notesMasterIdLst>
  <p:sldIdLst>
    <p:sldId id="261" r:id="rId2"/>
    <p:sldId id="262" r:id="rId3"/>
    <p:sldId id="256" r:id="rId4"/>
    <p:sldId id="257" r:id="rId5"/>
    <p:sldId id="258" r:id="rId6"/>
    <p:sldId id="260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7A37"/>
    <a:srgbClr val="99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00280C-7979-42BA-82B1-95C61FEAB180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CCFBE4-159E-450E-AFB6-44A69FC3D5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95208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A2D05D-955C-48E5-AE32-E94EE64F37A2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916E1EE-4B79-4062-97C1-6619B6EB8A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A2D05D-955C-48E5-AE32-E94EE64F37A2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916E1EE-4B79-4062-97C1-6619B6EB8A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A2D05D-955C-48E5-AE32-E94EE64F37A2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6E1EE-4B79-4062-97C1-6619B6EB8A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A2D05D-955C-48E5-AE32-E94EE64F37A2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6E1EE-4B79-4062-97C1-6619B6EB8A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A2D05D-955C-48E5-AE32-E94EE64F37A2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916E1EE-4B79-4062-97C1-6619B6EB8A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med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A2D05D-955C-48E5-AE32-E94EE64F37A2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6E1EE-4B79-4062-97C1-6619B6EB8A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A2D05D-955C-48E5-AE32-E94EE64F37A2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6E1EE-4B79-4062-97C1-6619B6EB8A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A2D05D-955C-48E5-AE32-E94EE64F37A2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6E1EE-4B79-4062-97C1-6619B6EB8A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A2D05D-955C-48E5-AE32-E94EE64F37A2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6E1EE-4B79-4062-97C1-6619B6EB8A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A2D05D-955C-48E5-AE32-E94EE64F37A2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6E1EE-4B79-4062-97C1-6619B6EB8A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A2D05D-955C-48E5-AE32-E94EE64F37A2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6E1EE-4B79-4062-97C1-6619B6EB8A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9A2D05D-955C-48E5-AE32-E94EE64F37A2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916E1EE-4B79-4062-97C1-6619B6EB8A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med">
    <p:wipe dir="r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apojemarket.cz/data/product/1431_1789.jpg" TargetMode="External"/><Relationship Id="rId3" Type="http://schemas.openxmlformats.org/officeDocument/2006/relationships/hyperlink" Target="http://www.crystalinks.com/newton.jpg" TargetMode="External"/><Relationship Id="rId7" Type="http://schemas.openxmlformats.org/officeDocument/2006/relationships/hyperlink" Target="http://rozvoz.broukpytlik.cz/foto/JihlavankaStandardExtra.png" TargetMode="External"/><Relationship Id="rId2" Type="http://schemas.openxmlformats.org/officeDocument/2006/relationships/hyperlink" Target="http://1.bp.blogspot.com/--BkVhvtwfHU/Tz0rN7pu8VI/AAAAAAAAHHs/pZPOrRC9Oy4/s1600/Newto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nakupnam.cz/fotky9907/fotos/_vyr_189635-maslo-250g-0330email.jpg" TargetMode="External"/><Relationship Id="rId5" Type="http://schemas.openxmlformats.org/officeDocument/2006/relationships/hyperlink" Target="http://static.akcniceny.cz/foto/vyrobky/389250/389215.jpg" TargetMode="External"/><Relationship Id="rId4" Type="http://schemas.openxmlformats.org/officeDocument/2006/relationships/hyperlink" Target="http://www.la-vin.cz/image/eshop/images/items/12672_2967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7832461"/>
              </p:ext>
            </p:extLst>
          </p:nvPr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Autor: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Mgr. Jitka Hříbková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F7 </a:t>
                      </a:r>
                      <a:r>
                        <a:rPr lang="cs-CZ" sz="1300" dirty="0">
                          <a:latin typeface="Calibri"/>
                        </a:rPr>
                        <a:t>- </a:t>
                      </a:r>
                      <a:r>
                        <a:rPr lang="cs-CZ" sz="1300" dirty="0" smtClean="0">
                          <a:latin typeface="Calibri"/>
                        </a:rPr>
                        <a:t>10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16. 11. 2010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>
                <a:latin typeface="Calibri" pitchFamily="34" charset="0"/>
              </a:rPr>
              <a:t>Téma:</a:t>
            </a:r>
            <a:r>
              <a:rPr lang="cs-CZ" dirty="0">
                <a:latin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</a:rPr>
              <a:t>Gravitační síla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21609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>
                <a:latin typeface="Calibri" pitchFamily="34" charset="0"/>
              </a:rPr>
              <a:t>Tématický</a:t>
            </a:r>
            <a:r>
              <a:rPr lang="cs-CZ" u="sng" dirty="0">
                <a:latin typeface="Calibri" pitchFamily="34" charset="0"/>
              </a:rPr>
              <a:t> okruh</a:t>
            </a:r>
            <a:r>
              <a:rPr lang="cs-CZ" dirty="0">
                <a:latin typeface="Calibri" pitchFamily="34" charset="0"/>
              </a:rPr>
              <a:t>: </a:t>
            </a:r>
            <a:r>
              <a:rPr lang="cs-CZ" dirty="0" smtClean="0">
                <a:latin typeface="Calibri" pitchFamily="34" charset="0"/>
              </a:rPr>
              <a:t>Síla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23291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>
                <a:latin typeface="Calibri" pitchFamily="34" charset="0"/>
              </a:rPr>
              <a:t>Vzdělávací obor</a:t>
            </a:r>
            <a:r>
              <a:rPr lang="cs-CZ" dirty="0">
                <a:latin typeface="Calibri" pitchFamily="34" charset="0"/>
              </a:rPr>
              <a:t>: Fyzika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4123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>
                <a:latin typeface="Calibri" pitchFamily="34" charset="0"/>
              </a:rPr>
              <a:t>Vzdělávací oblast</a:t>
            </a:r>
            <a:r>
              <a:rPr lang="cs-CZ" dirty="0">
                <a:latin typeface="Calibri" pitchFamily="34" charset="0"/>
              </a:rPr>
              <a:t>: Člověk a příroda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5301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>
                <a:latin typeface="Calibri" pitchFamily="34" charset="0"/>
              </a:rPr>
              <a:t>Ročník</a:t>
            </a:r>
            <a:r>
              <a:rPr lang="cs-CZ" dirty="0">
                <a:latin typeface="Calibri" pitchFamily="34" charset="0"/>
              </a:rPr>
              <a:t>: </a:t>
            </a:r>
            <a:r>
              <a:rPr lang="cs-CZ" dirty="0" smtClean="0">
                <a:latin typeface="Calibri" pitchFamily="34" charset="0"/>
              </a:rPr>
              <a:t>sedmý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>
                <a:latin typeface="Calibri" pitchFamily="34" charset="0"/>
              </a:rPr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Calibri" pitchFamily="34" charset="0"/>
              </a:rPr>
              <a:t> Číslo </a:t>
            </a:r>
            <a:r>
              <a:rPr lang="cs-CZ" dirty="0">
                <a:latin typeface="Calibri" pitchFamily="34" charset="0"/>
              </a:rPr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ipe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>
                <a:latin typeface="Calibri" pitchFamily="34" charset="0"/>
              </a:rPr>
              <a:t>ANOTACE</a:t>
            </a:r>
          </a:p>
          <a:p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Digitální výukový materiál </a:t>
            </a:r>
            <a:r>
              <a:rPr lang="cs-CZ" b="1" dirty="0" smtClean="0">
                <a:latin typeface="Calibri" pitchFamily="34" charset="0"/>
              </a:rPr>
              <a:t>GRAVITAČNÍ SÍLA je </a:t>
            </a:r>
            <a:r>
              <a:rPr lang="cs-CZ" b="1" dirty="0">
                <a:latin typeface="Calibri" pitchFamily="34" charset="0"/>
              </a:rPr>
              <a:t>kombinací výkladové hodiny a </a:t>
            </a:r>
            <a:r>
              <a:rPr lang="cs-CZ" b="1" dirty="0" smtClean="0">
                <a:latin typeface="Calibri" pitchFamily="34" charset="0"/>
              </a:rPr>
              <a:t>opakování.</a:t>
            </a:r>
          </a:p>
          <a:p>
            <a:endParaRPr lang="cs-CZ" b="1" dirty="0">
              <a:latin typeface="Calibri" pitchFamily="34" charset="0"/>
            </a:endParaRPr>
          </a:p>
          <a:p>
            <a:r>
              <a:rPr lang="cs-CZ" dirty="0" smtClean="0">
                <a:latin typeface="Calibri" pitchFamily="34" charset="0"/>
              </a:rPr>
              <a:t>Výklad </a:t>
            </a:r>
            <a:r>
              <a:rPr lang="cs-CZ" dirty="0">
                <a:latin typeface="Calibri" pitchFamily="34" charset="0"/>
              </a:rPr>
              <a:t>je doplněn obrázky </a:t>
            </a:r>
            <a:r>
              <a:rPr lang="cs-CZ" dirty="0" smtClean="0">
                <a:latin typeface="Calibri" pitchFamily="34" charset="0"/>
              </a:rPr>
              <a:t>z internetu.</a:t>
            </a:r>
          </a:p>
          <a:p>
            <a:endParaRPr lang="cs-CZ" dirty="0">
              <a:latin typeface="Calibri" pitchFamily="34" charset="0"/>
            </a:endParaRPr>
          </a:p>
          <a:p>
            <a:endParaRPr lang="en-US" dirty="0">
              <a:latin typeface="Calibri" pitchFamily="34" charset="0"/>
            </a:endParaRPr>
          </a:p>
          <a:p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Výukový materiál je určen pro žáky </a:t>
            </a:r>
            <a:r>
              <a:rPr lang="cs-CZ" b="1" dirty="0" smtClean="0">
                <a:latin typeface="Calibri" pitchFamily="34" charset="0"/>
              </a:rPr>
              <a:t>7. ročníku.</a:t>
            </a:r>
          </a:p>
          <a:p>
            <a:endParaRPr lang="cs-CZ" b="1" dirty="0">
              <a:latin typeface="Calibri" pitchFamily="34" charset="0"/>
            </a:endParaRPr>
          </a:p>
          <a:p>
            <a:r>
              <a:rPr lang="cs-CZ" dirty="0">
                <a:latin typeface="Calibri" pitchFamily="34" charset="0"/>
              </a:rPr>
              <a:t>Práce je určena na interaktivní tabuli SMART Notebook</a:t>
            </a:r>
            <a:r>
              <a:rPr lang="cs-CZ" dirty="0" smtClean="0">
                <a:latin typeface="Calibri" pitchFamily="34" charset="0"/>
              </a:rPr>
              <a:t>.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wipe dir="r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514697" y="3453855"/>
            <a:ext cx="1417861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8" name="Přímá spojovací čára 7"/>
          <p:cNvCxnSpPr/>
          <p:nvPr/>
        </p:nvCxnSpPr>
        <p:spPr>
          <a:xfrm>
            <a:off x="428596" y="785794"/>
            <a:ext cx="821537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1000100" y="785794"/>
            <a:ext cx="500066" cy="1428760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071802" y="785794"/>
            <a:ext cx="500066" cy="1428760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286380" y="785794"/>
            <a:ext cx="500066" cy="1428760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429520" y="785794"/>
            <a:ext cx="500066" cy="1428760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071538" y="2214554"/>
            <a:ext cx="357190" cy="428628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143240" y="2428868"/>
            <a:ext cx="357190" cy="42862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143240" y="2857496"/>
            <a:ext cx="357190" cy="428628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143240" y="2214554"/>
            <a:ext cx="357190" cy="20479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357818" y="2214554"/>
            <a:ext cx="357190" cy="428628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7500958" y="2214554"/>
            <a:ext cx="357190" cy="428628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7500958" y="3929066"/>
            <a:ext cx="357190" cy="428628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7500958" y="3071810"/>
            <a:ext cx="357190" cy="428628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357818" y="2643182"/>
            <a:ext cx="357190" cy="42862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7500958" y="3500438"/>
            <a:ext cx="357190" cy="42862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7500958" y="2643182"/>
            <a:ext cx="357190" cy="42862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5357818" y="3071810"/>
            <a:ext cx="357190" cy="428628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86380" y="3714752"/>
            <a:ext cx="507177" cy="9778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57818" y="4714884"/>
            <a:ext cx="507177" cy="9778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43240" y="3643314"/>
            <a:ext cx="428628" cy="6778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29520" y="4572008"/>
            <a:ext cx="642942" cy="10207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38" name="Přímá spojovací čára 37"/>
          <p:cNvCxnSpPr/>
          <p:nvPr/>
        </p:nvCxnSpPr>
        <p:spPr>
          <a:xfrm rot="5400000">
            <a:off x="1035819" y="2821777"/>
            <a:ext cx="35719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>
            <a:stCxn id="21" idx="2"/>
          </p:cNvCxnSpPr>
          <p:nvPr/>
        </p:nvCxnSpPr>
        <p:spPr>
          <a:xfrm rot="5400000">
            <a:off x="3143240" y="3464719"/>
            <a:ext cx="357191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>
            <a:stCxn id="30" idx="2"/>
            <a:endCxn id="1026" idx="0"/>
          </p:cNvCxnSpPr>
          <p:nvPr/>
        </p:nvCxnSpPr>
        <p:spPr>
          <a:xfrm rot="16200000" flipH="1">
            <a:off x="5431034" y="3605817"/>
            <a:ext cx="214314" cy="355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 rot="16200000" flipH="1">
            <a:off x="5520332" y="4623808"/>
            <a:ext cx="142876" cy="3927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>
            <a:stCxn id="25" idx="2"/>
            <a:endCxn id="1029" idx="0"/>
          </p:cNvCxnSpPr>
          <p:nvPr/>
        </p:nvCxnSpPr>
        <p:spPr>
          <a:xfrm rot="16200000" flipH="1">
            <a:off x="7608115" y="4429132"/>
            <a:ext cx="214314" cy="7143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Nadpis 59"/>
          <p:cNvSpPr>
            <a:spLocks noGrp="1"/>
          </p:cNvSpPr>
          <p:nvPr>
            <p:ph type="title"/>
          </p:nvPr>
        </p:nvSpPr>
        <p:spPr>
          <a:xfrm>
            <a:off x="971600" y="1643050"/>
            <a:ext cx="720080" cy="369778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Bodoni MT Condensed" pitchFamily="18" charset="0"/>
              </a:rPr>
              <a:t>1 N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  <a:latin typeface="Bodoni MT Condensed" pitchFamily="18" charset="0"/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1000100" y="4500570"/>
            <a:ext cx="73129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Bodoni MT Condensed" pitchFamily="18" charset="0"/>
              </a:rPr>
              <a:t>100 g</a:t>
            </a:r>
            <a:endParaRPr lang="cs-CZ" sz="2400" dirty="0"/>
          </a:p>
        </p:txBody>
      </p:sp>
      <p:sp>
        <p:nvSpPr>
          <p:cNvPr id="62" name="Obdélník 61"/>
          <p:cNvSpPr/>
          <p:nvPr/>
        </p:nvSpPr>
        <p:spPr>
          <a:xfrm>
            <a:off x="2987824" y="1628800"/>
            <a:ext cx="7920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Bodoni MT Condensed" pitchFamily="18" charset="0"/>
              </a:rPr>
              <a:t>2,5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Bodoni MT Condensed" pitchFamily="18" charset="0"/>
              </a:rPr>
              <a:t>N</a:t>
            </a:r>
            <a:endParaRPr lang="cs-CZ" sz="2400" dirty="0"/>
          </a:p>
        </p:txBody>
      </p:sp>
      <p:sp>
        <p:nvSpPr>
          <p:cNvPr id="64" name="Obdélník 63"/>
          <p:cNvSpPr/>
          <p:nvPr/>
        </p:nvSpPr>
        <p:spPr>
          <a:xfrm>
            <a:off x="5292080" y="1628800"/>
            <a:ext cx="50045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Bodoni MT Condensed" pitchFamily="18" charset="0"/>
              </a:rPr>
              <a:t>3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Bodoni MT Condensed" pitchFamily="18" charset="0"/>
              </a:rPr>
              <a:t>N</a:t>
            </a:r>
            <a:endParaRPr lang="cs-CZ" sz="2400" dirty="0"/>
          </a:p>
        </p:txBody>
      </p:sp>
      <p:sp>
        <p:nvSpPr>
          <p:cNvPr id="65" name="Obdélník 64"/>
          <p:cNvSpPr/>
          <p:nvPr/>
        </p:nvSpPr>
        <p:spPr>
          <a:xfrm>
            <a:off x="7380312" y="1700808"/>
            <a:ext cx="64294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Bodoni MT Condensed" pitchFamily="18" charset="0"/>
              </a:rPr>
              <a:t>10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Bodoni MT Condensed" pitchFamily="18" charset="0"/>
              </a:rPr>
              <a:t>N</a:t>
            </a:r>
            <a:endParaRPr lang="cs-CZ" sz="2400" dirty="0"/>
          </a:p>
        </p:txBody>
      </p:sp>
      <p:sp>
        <p:nvSpPr>
          <p:cNvPr id="66" name="Obdélník 65"/>
          <p:cNvSpPr/>
          <p:nvPr/>
        </p:nvSpPr>
        <p:spPr>
          <a:xfrm>
            <a:off x="7500958" y="5715016"/>
            <a:ext cx="62549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Bodoni MT Condensed" pitchFamily="18" charset="0"/>
              </a:rPr>
              <a:t>1 kg</a:t>
            </a:r>
            <a:endParaRPr lang="cs-CZ" sz="2400" dirty="0"/>
          </a:p>
        </p:txBody>
      </p:sp>
      <p:sp>
        <p:nvSpPr>
          <p:cNvPr id="67" name="Obdélník 66"/>
          <p:cNvSpPr/>
          <p:nvPr/>
        </p:nvSpPr>
        <p:spPr>
          <a:xfrm>
            <a:off x="5357818" y="5786454"/>
            <a:ext cx="79060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Bodoni MT Condensed" pitchFamily="18" charset="0"/>
              </a:rPr>
              <a:t>300 g </a:t>
            </a:r>
            <a:endParaRPr lang="cs-CZ" sz="2400" dirty="0"/>
          </a:p>
        </p:txBody>
      </p:sp>
      <p:sp>
        <p:nvSpPr>
          <p:cNvPr id="68" name="Obdélník 67"/>
          <p:cNvSpPr/>
          <p:nvPr/>
        </p:nvSpPr>
        <p:spPr>
          <a:xfrm>
            <a:off x="3071802" y="4500570"/>
            <a:ext cx="73129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Bodoni MT Condensed" pitchFamily="18" charset="0"/>
              </a:rPr>
              <a:t>250g </a:t>
            </a:r>
            <a:endParaRPr lang="cs-CZ" sz="2400" dirty="0"/>
          </a:p>
        </p:txBody>
      </p:sp>
      <p:sp>
        <p:nvSpPr>
          <p:cNvPr id="69" name="Obdélník 68"/>
          <p:cNvSpPr/>
          <p:nvPr/>
        </p:nvSpPr>
        <p:spPr>
          <a:xfrm>
            <a:off x="428596" y="142852"/>
            <a:ext cx="821537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Bodoni MT Condensed" pitchFamily="18" charset="0"/>
              </a:rPr>
              <a:t>GRAVITAČNÍ SÍLA ZEMĚ </a:t>
            </a:r>
            <a:endParaRPr lang="cs-CZ" sz="3200" dirty="0"/>
          </a:p>
        </p:txBody>
      </p:sp>
      <p:sp>
        <p:nvSpPr>
          <p:cNvPr id="39" name="Nadpis 1"/>
          <p:cNvSpPr txBox="1">
            <a:spLocks/>
          </p:cNvSpPr>
          <p:nvPr/>
        </p:nvSpPr>
        <p:spPr>
          <a:xfrm>
            <a:off x="4716016" y="6311801"/>
            <a:ext cx="373603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Zpracovala: Mgr.</a:t>
            </a:r>
            <a:r>
              <a:rPr kumimoji="0" lang="cs-CZ" sz="1200" b="1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Jitka Hříbková, ZŠ </a:t>
            </a:r>
            <a:r>
              <a:rPr kumimoji="0" lang="cs-CZ" sz="1200" b="1" i="0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Dyjákovice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8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3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9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2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7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8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1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6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8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60" grpId="0"/>
      <p:bldP spid="61" grpId="0"/>
      <p:bldP spid="62" grpId="0"/>
      <p:bldP spid="64" grpId="0"/>
      <p:bldP spid="65" grpId="0"/>
      <p:bldP spid="66" grpId="0"/>
      <p:bldP spid="67" grpId="0"/>
      <p:bldP spid="68" grpId="0"/>
      <p:bldP spid="6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24"/>
          <p:cNvSpPr txBox="1">
            <a:spLocks noChangeArrowheads="1"/>
          </p:cNvSpPr>
          <p:nvPr/>
        </p:nvSpPr>
        <p:spPr bwMode="auto">
          <a:xfrm>
            <a:off x="428596" y="1268413"/>
            <a:ext cx="8429684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Condensed" pitchFamily="18" charset="0"/>
              </a:rPr>
              <a:t>Kolikrát je větší hmotnost </a:t>
            </a:r>
            <a:r>
              <a:rPr lang="cs-CZ" sz="4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Condensed" pitchFamily="18" charset="0"/>
              </a:rPr>
              <a:t>tělesa</a:t>
            </a:r>
            <a:r>
              <a:rPr lang="cs-CZ" sz="4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Condensed" pitchFamily="18" charset="0"/>
              </a:rPr>
              <a:t>, tolikrát je větší i síla, </a:t>
            </a:r>
            <a:r>
              <a:rPr lang="cs-CZ" sz="4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Condensed" pitchFamily="18" charset="0"/>
              </a:rPr>
              <a:t>kterou </a:t>
            </a:r>
            <a:r>
              <a:rPr lang="cs-CZ" sz="4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Condensed" pitchFamily="18" charset="0"/>
              </a:rPr>
              <a:t>je přitahována k Zemi. </a:t>
            </a:r>
          </a:p>
        </p:txBody>
      </p:sp>
      <p:sp>
        <p:nvSpPr>
          <p:cNvPr id="4" name="Text Box 25"/>
          <p:cNvSpPr txBox="1">
            <a:spLocks noChangeArrowheads="1"/>
          </p:cNvSpPr>
          <p:nvPr/>
        </p:nvSpPr>
        <p:spPr bwMode="auto">
          <a:xfrm>
            <a:off x="357158" y="3714752"/>
            <a:ext cx="8175654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4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Condensed" pitchFamily="18" charset="0"/>
              </a:rPr>
              <a:t>Těleso o hmotnosti 100 g je </a:t>
            </a:r>
            <a:r>
              <a:rPr lang="cs-CZ" sz="4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Condensed" pitchFamily="18" charset="0"/>
              </a:rPr>
              <a:t>k</a:t>
            </a:r>
            <a:r>
              <a:rPr lang="cs-CZ" sz="44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Condensed" pitchFamily="18" charset="0"/>
              </a:rPr>
              <a:t> Zemi přitahováno silou 1 N. 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utoUpdateAnimBg="0"/>
      <p:bldP spid="4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rgbClr val="007A3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ISAAC NEWTON</a:t>
            </a:r>
            <a:endParaRPr lang="cs-CZ" sz="6000" b="1" dirty="0">
              <a:solidFill>
                <a:srgbClr val="007A3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pic>
        <p:nvPicPr>
          <p:cNvPr id="2050" name="Picture 2" descr="http://secretsofthelostsymbol.files.wordpress.com/2010/01/newto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1714488"/>
            <a:ext cx="3000396" cy="315311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5" name="Picture 4" descr="http://www.sinmiedo.es/wp-content/2007/06/isaac-newto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00430" y="1785926"/>
            <a:ext cx="5303557" cy="3171984"/>
          </a:xfrm>
          <a:prstGeom prst="rect">
            <a:avLst/>
          </a:prstGeom>
          <a:noFill/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457200" y="4929198"/>
            <a:ext cx="8686800" cy="1928802"/>
          </a:xfrm>
          <a:prstGeom prst="rect">
            <a:avLst/>
          </a:prstGeom>
        </p:spPr>
        <p:txBody>
          <a:bodyPr vert="horz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all" spc="0" normalizeH="0" baseline="0" noProof="0" dirty="0" smtClean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4. 1. 1643 – 31. 3. 1727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b="1" cap="all" noProof="0" dirty="0" smtClean="0">
                <a:solidFill>
                  <a:srgbClr val="99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FYZIK, matematik, astronom, filosof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all" spc="0" normalizeH="0" baseline="0" dirty="0" smtClean="0">
                <a:ln>
                  <a:noFill/>
                </a:ln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Zákon</a:t>
            </a:r>
            <a:r>
              <a:rPr kumimoji="0" lang="cs-CZ" sz="2800" b="1" i="0" u="none" strike="noStrike" kern="1200" cap="all" spc="0" normalizeH="0" dirty="0" smtClean="0">
                <a:ln>
                  <a:noFill/>
                </a:ln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 gravitace  a tři pohybové zákony</a:t>
            </a:r>
            <a:endParaRPr kumimoji="0" lang="cs-CZ" sz="2800" b="1" i="0" u="none" strike="noStrike" kern="1200" cap="all" spc="0" normalizeH="0" baseline="0" noProof="0" dirty="0">
              <a:ln>
                <a:noFill/>
              </a:ln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0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0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04800" y="381000"/>
            <a:ext cx="8267728" cy="609600"/>
          </a:xfrm>
        </p:spPr>
        <p:txBody>
          <a:bodyPr>
            <a:normAutofit/>
          </a:bodyPr>
          <a:lstStyle/>
          <a:p>
            <a:pPr algn="ctr" eaLnBrk="1" hangingPunct="1"/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Bodoni MT Condensed" pitchFamily="18" charset="0"/>
              </a:rPr>
              <a:t>Vlastnosti gravitační síly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Bodoni MT Condensed" pitchFamily="18" charset="0"/>
              </a:rPr>
              <a:t> </a:t>
            </a:r>
          </a:p>
        </p:txBody>
      </p:sp>
      <p:sp>
        <p:nvSpPr>
          <p:cNvPr id="5124" name="Text Box 4"/>
          <p:cNvSpPr txBox="1">
            <a:spLocks noChangeArrowheads="1"/>
          </p:cNvSpPr>
          <p:nvPr/>
        </p:nvSpPr>
        <p:spPr bwMode="auto">
          <a:xfrm>
            <a:off x="428596" y="990600"/>
            <a:ext cx="406720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dirty="0"/>
              <a:t>-  </a:t>
            </a: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Condensed" pitchFamily="18" charset="0"/>
              </a:rPr>
              <a:t>působí na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Condensed" pitchFamily="18" charset="0"/>
              </a:rPr>
              <a:t>dálku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doni MT Condensed" pitchFamily="18" charset="0"/>
            </a:endParaRPr>
          </a:p>
        </p:txBody>
      </p:sp>
      <p:sp>
        <p:nvSpPr>
          <p:cNvPr id="5125" name="Text Box 5"/>
          <p:cNvSpPr txBox="1">
            <a:spLocks noChangeArrowheads="1"/>
          </p:cNvSpPr>
          <p:nvPr/>
        </p:nvSpPr>
        <p:spPr bwMode="auto">
          <a:xfrm>
            <a:off x="428596" y="1557338"/>
            <a:ext cx="799785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dirty="0"/>
              <a:t>-  </a:t>
            </a: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Condensed" pitchFamily="18" charset="0"/>
              </a:rPr>
              <a:t>čím blíže jsou tělesa u sebe, tím je gravitační síla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Condensed" pitchFamily="18" charset="0"/>
              </a:rPr>
              <a:t>větší 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doni MT Condensed" pitchFamily="18" charset="0"/>
            </a:endParaRPr>
          </a:p>
        </p:txBody>
      </p:sp>
      <p:sp>
        <p:nvSpPr>
          <p:cNvPr id="5126" name="Text Box 6"/>
          <p:cNvSpPr txBox="1">
            <a:spLocks noChangeArrowheads="1"/>
          </p:cNvSpPr>
          <p:nvPr/>
        </p:nvSpPr>
        <p:spPr bwMode="auto">
          <a:xfrm>
            <a:off x="539552" y="3573016"/>
            <a:ext cx="6375652" cy="1169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  <a:buFontTx/>
              <a:buChar char="-"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Condensed" pitchFamily="18" charset="0"/>
              </a:rPr>
              <a:t> čím </a:t>
            </a: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Condensed" pitchFamily="18" charset="0"/>
              </a:rPr>
              <a:t>větší hmotnost tělesa,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Condensed" pitchFamily="18" charset="0"/>
              </a:rPr>
              <a:t> </a:t>
            </a:r>
          </a:p>
          <a:p>
            <a:pPr>
              <a:spcBef>
                <a:spcPct val="50000"/>
              </a:spcBef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Condensed" pitchFamily="18" charset="0"/>
              </a:rPr>
              <a:t>   tím větší gravitační síla 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doni MT Condensed" pitchFamily="18" charset="0"/>
            </a:endParaRPr>
          </a:p>
        </p:txBody>
      </p:sp>
      <p:sp>
        <p:nvSpPr>
          <p:cNvPr id="5127" name="Text Box 7"/>
          <p:cNvSpPr txBox="1">
            <a:spLocks noChangeArrowheads="1"/>
          </p:cNvSpPr>
          <p:nvPr/>
        </p:nvSpPr>
        <p:spPr bwMode="auto">
          <a:xfrm>
            <a:off x="428596" y="2857496"/>
            <a:ext cx="314327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dirty="0"/>
              <a:t>-  </a:t>
            </a: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Condensed" pitchFamily="18" charset="0"/>
              </a:rPr>
              <a:t>je jen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Condensed" pitchFamily="18" charset="0"/>
              </a:rPr>
              <a:t>přitažlivá 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doni MT Condensed" pitchFamily="18" charset="0"/>
            </a:endParaRPr>
          </a:p>
        </p:txBody>
      </p:sp>
      <p:sp>
        <p:nvSpPr>
          <p:cNvPr id="5128" name="Text Box 8"/>
          <p:cNvSpPr txBox="1">
            <a:spLocks noChangeArrowheads="1"/>
          </p:cNvSpPr>
          <p:nvPr/>
        </p:nvSpPr>
        <p:spPr bwMode="auto">
          <a:xfrm>
            <a:off x="467544" y="2204864"/>
            <a:ext cx="35814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dirty="0"/>
              <a:t>-  </a:t>
            </a: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Condensed" pitchFamily="18" charset="0"/>
              </a:rPr>
              <a:t>působí na všechna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Condensed" pitchFamily="18" charset="0"/>
              </a:rPr>
              <a:t>tělesa 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doni MT Condensed" pitchFamily="18" charset="0"/>
            </a:endParaRPr>
          </a:p>
        </p:txBody>
      </p:sp>
      <p:sp>
        <p:nvSpPr>
          <p:cNvPr id="5141" name="Arc 21"/>
          <p:cNvSpPr>
            <a:spLocks/>
          </p:cNvSpPr>
          <p:nvPr/>
        </p:nvSpPr>
        <p:spPr bwMode="auto">
          <a:xfrm rot="-2552136">
            <a:off x="5697538" y="5129213"/>
            <a:ext cx="914400" cy="914400"/>
          </a:xfrm>
          <a:custGeom>
            <a:avLst/>
            <a:gdLst>
              <a:gd name="T0" fmla="*/ 0 w 21600"/>
              <a:gd name="T1" fmla="*/ 0 h 21600"/>
              <a:gd name="T2" fmla="*/ 38709597 w 21600"/>
              <a:gd name="T3" fmla="*/ 38709597 h 21600"/>
              <a:gd name="T4" fmla="*/ 0 w 21600"/>
              <a:gd name="T5" fmla="*/ 38709597 h 21600"/>
              <a:gd name="T6" fmla="*/ 0 60000 65536"/>
              <a:gd name="T7" fmla="*/ 0 60000 65536"/>
              <a:gd name="T8" fmla="*/ 0 60000 65536"/>
              <a:gd name="T9" fmla="*/ 0 w 21600"/>
              <a:gd name="T10" fmla="*/ 0 h 21600"/>
              <a:gd name="T11" fmla="*/ 21600 w 21600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42" name="Arc 22"/>
          <p:cNvSpPr>
            <a:spLocks/>
          </p:cNvSpPr>
          <p:nvPr/>
        </p:nvSpPr>
        <p:spPr bwMode="auto">
          <a:xfrm rot="-2552136">
            <a:off x="7424738" y="5129213"/>
            <a:ext cx="914400" cy="914400"/>
          </a:xfrm>
          <a:custGeom>
            <a:avLst/>
            <a:gdLst>
              <a:gd name="T0" fmla="*/ 0 w 21600"/>
              <a:gd name="T1" fmla="*/ 0 h 21600"/>
              <a:gd name="T2" fmla="*/ 38709597 w 21600"/>
              <a:gd name="T3" fmla="*/ 38709597 h 21600"/>
              <a:gd name="T4" fmla="*/ 0 w 21600"/>
              <a:gd name="T5" fmla="*/ 38709597 h 21600"/>
              <a:gd name="T6" fmla="*/ 0 60000 65536"/>
              <a:gd name="T7" fmla="*/ 0 60000 65536"/>
              <a:gd name="T8" fmla="*/ 0 60000 65536"/>
              <a:gd name="T9" fmla="*/ 0 w 21600"/>
              <a:gd name="T10" fmla="*/ 0 h 21600"/>
              <a:gd name="T11" fmla="*/ 21600 w 21600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43" name="Text Box 23"/>
          <p:cNvSpPr txBox="1">
            <a:spLocks noChangeArrowheads="1"/>
          </p:cNvSpPr>
          <p:nvPr/>
        </p:nvSpPr>
        <p:spPr bwMode="auto">
          <a:xfrm>
            <a:off x="5703888" y="5445125"/>
            <a:ext cx="11430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 dirty="0">
                <a:solidFill>
                  <a:srgbClr val="007A3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Condensed" pitchFamily="18" charset="0"/>
              </a:rPr>
              <a:t>Země</a:t>
            </a:r>
          </a:p>
        </p:txBody>
      </p:sp>
      <p:sp>
        <p:nvSpPr>
          <p:cNvPr id="5144" name="Text Box 24"/>
          <p:cNvSpPr txBox="1">
            <a:spLocks noChangeArrowheads="1"/>
          </p:cNvSpPr>
          <p:nvPr/>
        </p:nvSpPr>
        <p:spPr bwMode="auto">
          <a:xfrm>
            <a:off x="7380288" y="5445125"/>
            <a:ext cx="114300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Condensed" pitchFamily="18" charset="0"/>
              </a:rPr>
              <a:t>Měsíc</a:t>
            </a:r>
          </a:p>
        </p:txBody>
      </p:sp>
      <p:sp>
        <p:nvSpPr>
          <p:cNvPr id="5145" name="Text Box 25"/>
          <p:cNvSpPr txBox="1">
            <a:spLocks noChangeArrowheads="1"/>
          </p:cNvSpPr>
          <p:nvPr/>
        </p:nvSpPr>
        <p:spPr bwMode="auto">
          <a:xfrm>
            <a:off x="5181600" y="3708400"/>
            <a:ext cx="91440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Condensed" pitchFamily="18" charset="0"/>
              </a:rPr>
              <a:t>10 N</a:t>
            </a:r>
          </a:p>
        </p:txBody>
      </p:sp>
      <p:sp>
        <p:nvSpPr>
          <p:cNvPr id="5146" name="Text Box 26"/>
          <p:cNvSpPr txBox="1">
            <a:spLocks noChangeArrowheads="1"/>
          </p:cNvSpPr>
          <p:nvPr/>
        </p:nvSpPr>
        <p:spPr bwMode="auto">
          <a:xfrm>
            <a:off x="6781800" y="3708400"/>
            <a:ext cx="91440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Condensed" pitchFamily="18" charset="0"/>
              </a:rPr>
              <a:t>1,6 N</a:t>
            </a:r>
          </a:p>
        </p:txBody>
      </p:sp>
      <p:sp>
        <p:nvSpPr>
          <p:cNvPr id="5147" name="Text Box 27"/>
          <p:cNvSpPr txBox="1">
            <a:spLocks noChangeArrowheads="1"/>
          </p:cNvSpPr>
          <p:nvPr/>
        </p:nvSpPr>
        <p:spPr bwMode="auto">
          <a:xfrm>
            <a:off x="3275856" y="6143644"/>
            <a:ext cx="5868144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Condensed" pitchFamily="18" charset="0"/>
              </a:rPr>
              <a:t>(Měsíc nás přitahuje 6 - krát menší silou než Země). </a:t>
            </a:r>
          </a:p>
        </p:txBody>
      </p:sp>
      <p:sp>
        <p:nvSpPr>
          <p:cNvPr id="26" name="Text Box 27"/>
          <p:cNvSpPr txBox="1">
            <a:spLocks noChangeArrowheads="1"/>
          </p:cNvSpPr>
          <p:nvPr/>
        </p:nvSpPr>
        <p:spPr bwMode="auto">
          <a:xfrm>
            <a:off x="6588125" y="4508500"/>
            <a:ext cx="1341461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Condensed" pitchFamily="18" charset="0"/>
              </a:rPr>
              <a:t>stejné těleso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doni MT Condensed" pitchFamily="18" charset="0"/>
            </a:endParaRPr>
          </a:p>
        </p:txBody>
      </p:sp>
      <p:cxnSp>
        <p:nvCxnSpPr>
          <p:cNvPr id="33" name="Přímá spojovací čára 32"/>
          <p:cNvCxnSpPr/>
          <p:nvPr/>
        </p:nvCxnSpPr>
        <p:spPr>
          <a:xfrm>
            <a:off x="6300788" y="4292600"/>
            <a:ext cx="431800" cy="288925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 rot="5400000">
            <a:off x="7272337" y="4329113"/>
            <a:ext cx="360363" cy="287338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>
            <a:endCxn id="58" idx="0"/>
          </p:cNvCxnSpPr>
          <p:nvPr/>
        </p:nvCxnSpPr>
        <p:spPr>
          <a:xfrm rot="5400000">
            <a:off x="7740650" y="4005263"/>
            <a:ext cx="14287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Obdélník 43"/>
          <p:cNvSpPr/>
          <p:nvPr/>
        </p:nvSpPr>
        <p:spPr>
          <a:xfrm>
            <a:off x="5940425" y="2852738"/>
            <a:ext cx="287338" cy="2159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795963" y="2205038"/>
            <a:ext cx="576262" cy="647700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5940425" y="3068638"/>
            <a:ext cx="287338" cy="21590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5940425" y="3500438"/>
            <a:ext cx="287338" cy="21590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5940425" y="3284538"/>
            <a:ext cx="287338" cy="2159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5940425" y="3716338"/>
            <a:ext cx="287338" cy="217487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55" name="Přímá spojovací čára 54"/>
          <p:cNvCxnSpPr>
            <a:endCxn id="56" idx="0"/>
          </p:cNvCxnSpPr>
          <p:nvPr/>
        </p:nvCxnSpPr>
        <p:spPr>
          <a:xfrm rot="5400000">
            <a:off x="6013450" y="4005263"/>
            <a:ext cx="14287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Obdélník 55"/>
          <p:cNvSpPr/>
          <p:nvPr/>
        </p:nvSpPr>
        <p:spPr>
          <a:xfrm>
            <a:off x="5940425" y="4076700"/>
            <a:ext cx="287338" cy="215900"/>
          </a:xfrm>
          <a:prstGeom prst="rect">
            <a:avLst/>
          </a:prstGeom>
          <a:solidFill>
            <a:schemeClr val="accent3">
              <a:lumMod val="75000"/>
            </a:schemeClr>
          </a:solidFill>
          <a:ln w="9525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7667625" y="3716338"/>
            <a:ext cx="288925" cy="217487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7667625" y="4076700"/>
            <a:ext cx="288925" cy="215900"/>
          </a:xfrm>
          <a:prstGeom prst="rect">
            <a:avLst/>
          </a:prstGeom>
          <a:solidFill>
            <a:schemeClr val="accent3">
              <a:lumMod val="75000"/>
            </a:schemeClr>
          </a:solidFill>
          <a:ln w="9525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7524750" y="3141663"/>
            <a:ext cx="576263" cy="647700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00"/>
                            </p:stCondLst>
                            <p:childTnLst>
                              <p:par>
                                <p:cTn id="6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00"/>
                            </p:stCondLst>
                            <p:childTnLst>
                              <p:par>
                                <p:cTn id="7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5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5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 autoUpdateAnimBg="0"/>
      <p:bldP spid="5124" grpId="0" autoUpdateAnimBg="0"/>
      <p:bldP spid="5125" grpId="0" autoUpdateAnimBg="0"/>
      <p:bldP spid="5126" grpId="0" autoUpdateAnimBg="0"/>
      <p:bldP spid="5127" grpId="0" autoUpdateAnimBg="0"/>
      <p:bldP spid="5128" grpId="0" autoUpdateAnimBg="0"/>
      <p:bldP spid="5141" grpId="0" animBg="1"/>
      <p:bldP spid="5142" grpId="0" animBg="1"/>
      <p:bldP spid="5143" grpId="0" autoUpdateAnimBg="0"/>
      <p:bldP spid="5144" grpId="0" autoUpdateAnimBg="0"/>
      <p:bldP spid="5145" grpId="0" autoUpdateAnimBg="0"/>
      <p:bldP spid="5146" grpId="0" autoUpdateAnimBg="0"/>
      <p:bldP spid="5147" grpId="0" autoUpdateAnimBg="0"/>
      <p:bldP spid="26" grpId="0" autoUpdateAnimBg="0"/>
      <p:bldP spid="44" grpId="0" animBg="1"/>
      <p:bldP spid="43" grpId="0" animBg="1"/>
      <p:bldP spid="46" grpId="0" animBg="1"/>
      <p:bldP spid="48" grpId="0" animBg="1"/>
      <p:bldP spid="50" grpId="0" animBg="1"/>
      <p:bldP spid="51" grpId="0" animBg="1"/>
      <p:bldP spid="56" grpId="0" animBg="1"/>
      <p:bldP spid="57" grpId="0" animBg="1"/>
      <p:bldP spid="58" grpId="0" animBg="1"/>
      <p:bldP spid="5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ZDROJE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839200" cy="4525963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Bodoni MT Black" pitchFamily="18" charset="0"/>
              </a:rPr>
              <a:t>Kolářová, R. a kol., Fyzika 7, </a:t>
            </a:r>
            <a:r>
              <a:rPr lang="cs-CZ" sz="2400" dirty="0" err="1" smtClean="0">
                <a:latin typeface="Bodoni MT Black" pitchFamily="18" charset="0"/>
              </a:rPr>
              <a:t>Prometheus</a:t>
            </a:r>
            <a:r>
              <a:rPr lang="cs-CZ" sz="2400" dirty="0" smtClean="0">
                <a:latin typeface="Bodoni MT Black" pitchFamily="18" charset="0"/>
              </a:rPr>
              <a:t>, 1998</a:t>
            </a:r>
          </a:p>
          <a:p>
            <a:r>
              <a:rPr lang="cs-CZ" sz="1600" b="1" dirty="0" smtClean="0">
                <a:hlinkClick r:id="rId2"/>
              </a:rPr>
              <a:t>http://1.bp.blogspot.com/--</a:t>
            </a:r>
            <a:r>
              <a:rPr lang="cs-CZ" sz="1600" b="1" dirty="0" err="1" smtClean="0">
                <a:hlinkClick r:id="rId2"/>
              </a:rPr>
              <a:t>BkVhvtwfHU</a:t>
            </a:r>
            <a:r>
              <a:rPr lang="cs-CZ" sz="1600" b="1" dirty="0" smtClean="0">
                <a:hlinkClick r:id="rId2"/>
              </a:rPr>
              <a:t>/Tz0rN7pu8VI/</a:t>
            </a:r>
            <a:r>
              <a:rPr lang="cs-CZ" sz="1600" b="1" dirty="0" err="1" smtClean="0">
                <a:hlinkClick r:id="rId2"/>
              </a:rPr>
              <a:t>AAAAAAAAHHs</a:t>
            </a:r>
            <a:r>
              <a:rPr lang="cs-CZ" sz="1600" b="1" dirty="0" smtClean="0">
                <a:hlinkClick r:id="rId2"/>
              </a:rPr>
              <a:t>/pZPOrRC9Oy4/s1600/Newton.</a:t>
            </a:r>
            <a:r>
              <a:rPr lang="cs-CZ" sz="1600" b="1" dirty="0" err="1" smtClean="0">
                <a:hlinkClick r:id="rId2"/>
              </a:rPr>
              <a:t>jpg</a:t>
            </a:r>
            <a:endParaRPr lang="cs-CZ" sz="1600" b="1" dirty="0" smtClean="0"/>
          </a:p>
          <a:p>
            <a:r>
              <a:rPr lang="cs-CZ" sz="1600" b="1" dirty="0" smtClean="0">
                <a:hlinkClick r:id="rId3"/>
              </a:rPr>
              <a:t>http://www.</a:t>
            </a:r>
            <a:r>
              <a:rPr lang="cs-CZ" sz="1600" b="1" dirty="0" err="1" smtClean="0">
                <a:hlinkClick r:id="rId3"/>
              </a:rPr>
              <a:t>crystalinks.com</a:t>
            </a:r>
            <a:r>
              <a:rPr lang="cs-CZ" sz="1600" b="1" dirty="0" smtClean="0">
                <a:hlinkClick r:id="rId3"/>
              </a:rPr>
              <a:t>/newton.</a:t>
            </a:r>
            <a:r>
              <a:rPr lang="cs-CZ" sz="1600" b="1" dirty="0" err="1" smtClean="0">
                <a:hlinkClick r:id="rId3"/>
              </a:rPr>
              <a:t>jpg</a:t>
            </a:r>
            <a:endParaRPr lang="cs-CZ" sz="1600" b="1" dirty="0" smtClean="0"/>
          </a:p>
          <a:p>
            <a:r>
              <a:rPr lang="cs-CZ" sz="1600" b="1" dirty="0" smtClean="0">
                <a:hlinkClick r:id="rId4"/>
              </a:rPr>
              <a:t>http://www.la-vin.</a:t>
            </a:r>
            <a:r>
              <a:rPr lang="cs-CZ" sz="1600" b="1" dirty="0" err="1" smtClean="0">
                <a:hlinkClick r:id="rId4"/>
              </a:rPr>
              <a:t>cz</a:t>
            </a:r>
            <a:r>
              <a:rPr lang="cs-CZ" sz="1600" b="1" dirty="0" smtClean="0">
                <a:hlinkClick r:id="rId4"/>
              </a:rPr>
              <a:t>/image/</a:t>
            </a:r>
            <a:r>
              <a:rPr lang="cs-CZ" sz="1600" b="1" dirty="0" err="1" smtClean="0">
                <a:hlinkClick r:id="rId4"/>
              </a:rPr>
              <a:t>eshop</a:t>
            </a:r>
            <a:r>
              <a:rPr lang="cs-CZ" sz="1600" b="1" dirty="0" smtClean="0">
                <a:hlinkClick r:id="rId4"/>
              </a:rPr>
              <a:t>/</a:t>
            </a:r>
            <a:r>
              <a:rPr lang="cs-CZ" sz="1600" b="1" dirty="0" err="1" smtClean="0">
                <a:hlinkClick r:id="rId4"/>
              </a:rPr>
              <a:t>images</a:t>
            </a:r>
            <a:r>
              <a:rPr lang="cs-CZ" sz="1600" b="1" dirty="0" smtClean="0">
                <a:hlinkClick r:id="rId4"/>
              </a:rPr>
              <a:t>/</a:t>
            </a:r>
            <a:r>
              <a:rPr lang="cs-CZ" sz="1600" b="1" dirty="0" err="1" smtClean="0">
                <a:hlinkClick r:id="rId4"/>
              </a:rPr>
              <a:t>items</a:t>
            </a:r>
            <a:r>
              <a:rPr lang="cs-CZ" sz="1600" b="1" dirty="0" smtClean="0">
                <a:hlinkClick r:id="rId4"/>
              </a:rPr>
              <a:t>/12672_29670.jpg</a:t>
            </a:r>
            <a:endParaRPr lang="cs-CZ" sz="1600" b="1" dirty="0" smtClean="0"/>
          </a:p>
          <a:p>
            <a:r>
              <a:rPr lang="cs-CZ" sz="1600" b="1" dirty="0" smtClean="0">
                <a:hlinkClick r:id="rId5"/>
              </a:rPr>
              <a:t>http://static.</a:t>
            </a:r>
            <a:r>
              <a:rPr lang="cs-CZ" sz="1600" b="1" dirty="0" err="1" smtClean="0">
                <a:hlinkClick r:id="rId5"/>
              </a:rPr>
              <a:t>akcniceny.cz</a:t>
            </a:r>
            <a:r>
              <a:rPr lang="cs-CZ" sz="1600" b="1" dirty="0" smtClean="0">
                <a:hlinkClick r:id="rId5"/>
              </a:rPr>
              <a:t>/foto/</a:t>
            </a:r>
            <a:r>
              <a:rPr lang="cs-CZ" sz="1600" b="1" dirty="0" err="1" smtClean="0">
                <a:hlinkClick r:id="rId5"/>
              </a:rPr>
              <a:t>vyrobky</a:t>
            </a:r>
            <a:r>
              <a:rPr lang="cs-CZ" sz="1600" b="1" dirty="0" smtClean="0">
                <a:hlinkClick r:id="rId5"/>
              </a:rPr>
              <a:t>/389250/389215.jpg</a:t>
            </a:r>
            <a:endParaRPr lang="cs-CZ" sz="1600" b="1" dirty="0" smtClean="0"/>
          </a:p>
          <a:p>
            <a:r>
              <a:rPr lang="cs-CZ" sz="1600" b="1" dirty="0" smtClean="0">
                <a:hlinkClick r:id="rId6"/>
              </a:rPr>
              <a:t>http://www.</a:t>
            </a:r>
            <a:r>
              <a:rPr lang="cs-CZ" sz="1600" b="1" dirty="0" err="1" smtClean="0">
                <a:hlinkClick r:id="rId6"/>
              </a:rPr>
              <a:t>nakupnam.cz</a:t>
            </a:r>
            <a:r>
              <a:rPr lang="cs-CZ" sz="1600" b="1" dirty="0" smtClean="0">
                <a:hlinkClick r:id="rId6"/>
              </a:rPr>
              <a:t>/fotky9907/</a:t>
            </a:r>
            <a:r>
              <a:rPr lang="cs-CZ" sz="1600" b="1" dirty="0" err="1" smtClean="0">
                <a:hlinkClick r:id="rId6"/>
              </a:rPr>
              <a:t>fotos</a:t>
            </a:r>
            <a:r>
              <a:rPr lang="cs-CZ" sz="1600" b="1" dirty="0" smtClean="0">
                <a:hlinkClick r:id="rId6"/>
              </a:rPr>
              <a:t>/_</a:t>
            </a:r>
            <a:r>
              <a:rPr lang="cs-CZ" sz="1600" b="1" dirty="0" err="1" smtClean="0">
                <a:hlinkClick r:id="rId6"/>
              </a:rPr>
              <a:t>vyr</a:t>
            </a:r>
            <a:r>
              <a:rPr lang="cs-CZ" sz="1600" b="1" dirty="0" smtClean="0">
                <a:hlinkClick r:id="rId6"/>
              </a:rPr>
              <a:t>_189635-</a:t>
            </a:r>
            <a:r>
              <a:rPr lang="cs-CZ" sz="1600" b="1" dirty="0" err="1" smtClean="0">
                <a:hlinkClick r:id="rId6"/>
              </a:rPr>
              <a:t>maslo</a:t>
            </a:r>
            <a:r>
              <a:rPr lang="cs-CZ" sz="1600" b="1" dirty="0" smtClean="0">
                <a:hlinkClick r:id="rId6"/>
              </a:rPr>
              <a:t>-250g-0330email.jpg</a:t>
            </a:r>
            <a:endParaRPr lang="cs-CZ" sz="1600" b="1" dirty="0" smtClean="0"/>
          </a:p>
          <a:p>
            <a:r>
              <a:rPr lang="cs-CZ" sz="1600" b="1" dirty="0" smtClean="0">
                <a:hlinkClick r:id="rId7"/>
              </a:rPr>
              <a:t>http://rozvoz.</a:t>
            </a:r>
            <a:r>
              <a:rPr lang="cs-CZ" sz="1600" b="1" dirty="0" err="1" smtClean="0">
                <a:hlinkClick r:id="rId7"/>
              </a:rPr>
              <a:t>broukpytlik.cz</a:t>
            </a:r>
            <a:r>
              <a:rPr lang="cs-CZ" sz="1600" b="1" dirty="0" smtClean="0">
                <a:hlinkClick r:id="rId7"/>
              </a:rPr>
              <a:t>/foto/</a:t>
            </a:r>
            <a:r>
              <a:rPr lang="cs-CZ" sz="1600" b="1" dirty="0" err="1" smtClean="0">
                <a:hlinkClick r:id="rId7"/>
              </a:rPr>
              <a:t>JihlavankaStandardExtra.png</a:t>
            </a:r>
            <a:endParaRPr lang="cs-CZ" sz="1600" b="1" dirty="0" smtClean="0"/>
          </a:p>
          <a:p>
            <a:r>
              <a:rPr lang="cs-CZ" sz="1600" b="1" dirty="0" smtClean="0">
                <a:hlinkClick r:id="rId8"/>
              </a:rPr>
              <a:t>http://www.</a:t>
            </a:r>
            <a:r>
              <a:rPr lang="cs-CZ" sz="1600" b="1" dirty="0" err="1" smtClean="0">
                <a:hlinkClick r:id="rId8"/>
              </a:rPr>
              <a:t>napojemarket.cz</a:t>
            </a:r>
            <a:r>
              <a:rPr lang="cs-CZ" sz="1600" b="1" dirty="0" smtClean="0">
                <a:hlinkClick r:id="rId8"/>
              </a:rPr>
              <a:t>/data/</a:t>
            </a:r>
            <a:r>
              <a:rPr lang="cs-CZ" sz="1600" b="1" dirty="0" err="1" smtClean="0">
                <a:hlinkClick r:id="rId8"/>
              </a:rPr>
              <a:t>product</a:t>
            </a:r>
            <a:r>
              <a:rPr lang="cs-CZ" sz="1600" b="1" dirty="0" smtClean="0">
                <a:hlinkClick r:id="rId8"/>
              </a:rPr>
              <a:t>/1431_1789.jpg</a:t>
            </a:r>
            <a:endParaRPr lang="cs-CZ" sz="1600" b="1" dirty="0" smtClean="0"/>
          </a:p>
          <a:p>
            <a:endParaRPr lang="cs-CZ" sz="1600" b="1" dirty="0" smtClean="0"/>
          </a:p>
          <a:p>
            <a:endParaRPr lang="cs-CZ" sz="1600" b="1" dirty="0" smtClean="0"/>
          </a:p>
          <a:p>
            <a:endParaRPr lang="cs-CZ" sz="1600" b="1" dirty="0" smtClean="0"/>
          </a:p>
          <a:p>
            <a:endParaRPr lang="cs-CZ" sz="1600" b="1" dirty="0" smtClean="0"/>
          </a:p>
          <a:p>
            <a:endParaRPr lang="cs-CZ" sz="1600" b="1" dirty="0" smtClean="0"/>
          </a:p>
          <a:p>
            <a:endParaRPr lang="cs-CZ" sz="1600" b="1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>
              <a:latin typeface="Bodoni MT Black" pitchFamily="18" charset="0"/>
            </a:endParaRPr>
          </a:p>
          <a:p>
            <a:endParaRPr lang="cs-CZ" sz="2400" dirty="0">
              <a:latin typeface="Bodoni MT Black" pitchFamily="18" charset="0"/>
            </a:endParaRPr>
          </a:p>
        </p:txBody>
      </p:sp>
    </p:spTree>
  </p:cSld>
  <p:clrMapOvr>
    <a:masterClrMapping/>
  </p:clrMapOvr>
  <p:transition spd="med">
    <p:wipe dir="r"/>
  </p:transition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66</TotalTime>
  <Words>269</Words>
  <Application>Microsoft Office PowerPoint</Application>
  <PresentationFormat>Předvádění na obrazovce (4:3)</PresentationFormat>
  <Paragraphs>73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Prezentace aplikace PowerPoint</vt:lpstr>
      <vt:lpstr>1 N</vt:lpstr>
      <vt:lpstr>Prezentace aplikace PowerPoint</vt:lpstr>
      <vt:lpstr>ISAAC NEWTON</vt:lpstr>
      <vt:lpstr>Vlastnosti gravitační síly 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Hribkova Jitka</cp:lastModifiedBy>
  <cp:revision>11</cp:revision>
  <dcterms:created xsi:type="dcterms:W3CDTF">2010-11-21T12:27:49Z</dcterms:created>
  <dcterms:modified xsi:type="dcterms:W3CDTF">2013-02-05T11:43:34Z</dcterms:modified>
</cp:coreProperties>
</file>