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4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76A1-926E-4846-BC09-A69E8FE9043F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C0768AA-1094-4A81-A5AD-84D36BAD1E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76A1-926E-4846-BC09-A69E8FE9043F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768AA-1094-4A81-A5AD-84D36BAD1E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76A1-926E-4846-BC09-A69E8FE9043F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C0768AA-1094-4A81-A5AD-84D36BAD1E8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76A1-926E-4846-BC09-A69E8FE9043F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768AA-1094-4A81-A5AD-84D36BAD1E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76A1-926E-4846-BC09-A69E8FE9043F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768AA-1094-4A81-A5AD-84D36BAD1E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76A1-926E-4846-BC09-A69E8FE9043F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768AA-1094-4A81-A5AD-84D36BAD1E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76A1-926E-4846-BC09-A69E8FE9043F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768AA-1094-4A81-A5AD-84D36BAD1E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76A1-926E-4846-BC09-A69E8FE9043F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768AA-1094-4A81-A5AD-84D36BAD1E8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76A1-926E-4846-BC09-A69E8FE9043F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C0768AA-1094-4A81-A5AD-84D36BAD1E8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76A1-926E-4846-BC09-A69E8FE9043F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768AA-1094-4A81-A5AD-84D36BAD1E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76A1-926E-4846-BC09-A69E8FE9043F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768AA-1094-4A81-A5AD-84D36BAD1E8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E94576A1-926E-4846-BC09-A69E8FE9043F}" type="datetimeFigureOut">
              <a:rPr lang="cs-CZ" smtClean="0"/>
              <a:t>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9C0768AA-1094-4A81-A5AD-84D36BAD1E87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ansimon.cz/chrdilnyznojmo/plneni.php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404530"/>
            <a:ext cx="6058518" cy="380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AUTOR: Mgr. Zdeněk Brabec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 smtClean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únor 2013   </a:t>
            </a:r>
            <a:endParaRPr lang="cs-CZ" sz="1600" dirty="0" smtClean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NÁZEV: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VY_32_INOVACE_13_9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. ročník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 smtClean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VZDĚLÁVACÍ OBLAST: Člověk a společnost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TÉMA: </a:t>
            </a: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Orgány právní ochrany</a:t>
            </a:r>
            <a:endParaRPr lang="cs-CZ" sz="1600" dirty="0" smtClean="0">
              <a:solidFill>
                <a:prstClr val="black"/>
              </a:solidFill>
              <a:latin typeface="Arial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16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 smtClean="0">
                <a:solidFill>
                  <a:prstClr val="black"/>
                </a:solidFill>
                <a:latin typeface="Arial" charset="0"/>
                <a:cs typeface="Times New Roman" pitchFamily="18" charset="0"/>
              </a:rPr>
              <a:t>ČÍSLO PROJEKTU: CZ.1.07/1.4.00/21.1427 </a:t>
            </a:r>
            <a:endParaRPr lang="cs-CZ" sz="9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536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3528" y="588313"/>
            <a:ext cx="8496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solidFill>
                  <a:prstClr val="black"/>
                </a:solidFill>
              </a:rPr>
              <a:t>ANOTACE:</a:t>
            </a:r>
          </a:p>
          <a:p>
            <a:endParaRPr lang="cs-CZ" sz="1600" dirty="0">
              <a:solidFill>
                <a:prstClr val="black"/>
              </a:solidFill>
            </a:endParaRPr>
          </a:p>
          <a:p>
            <a:r>
              <a:rPr lang="cs-CZ" sz="1600" dirty="0">
                <a:solidFill>
                  <a:prstClr val="black"/>
                </a:solidFill>
              </a:rPr>
              <a:t>Soubor je </a:t>
            </a:r>
            <a:r>
              <a:rPr lang="cs-CZ" sz="1600" dirty="0" smtClean="0">
                <a:solidFill>
                  <a:prstClr val="black"/>
                </a:solidFill>
              </a:rPr>
              <a:t>pomůckou </a:t>
            </a:r>
            <a:r>
              <a:rPr lang="cs-CZ" sz="1600" dirty="0">
                <a:solidFill>
                  <a:prstClr val="black"/>
                </a:solidFill>
              </a:rPr>
              <a:t>k výkladu a procvičení </a:t>
            </a:r>
            <a:r>
              <a:rPr lang="cs-CZ" sz="1600" dirty="0" smtClean="0">
                <a:solidFill>
                  <a:prstClr val="black"/>
                </a:solidFill>
              </a:rPr>
              <a:t>tématu </a:t>
            </a:r>
            <a:r>
              <a:rPr lang="cs-CZ" sz="1600" dirty="0" smtClean="0">
                <a:solidFill>
                  <a:prstClr val="black"/>
                </a:solidFill>
              </a:rPr>
              <a:t>Orgány právní ochrany na 2.stupni ZŠ.</a:t>
            </a:r>
            <a:endParaRPr lang="cs-CZ" sz="1600" dirty="0">
              <a:solidFill>
                <a:prstClr val="black"/>
              </a:solidFill>
            </a:endParaRPr>
          </a:p>
          <a:p>
            <a:r>
              <a:rPr lang="cs-CZ" sz="1600" dirty="0" smtClean="0">
                <a:solidFill>
                  <a:prstClr val="black"/>
                </a:solidFill>
              </a:rPr>
              <a:t>Na str. </a:t>
            </a:r>
            <a:r>
              <a:rPr lang="cs-CZ" sz="1600" dirty="0" smtClean="0">
                <a:solidFill>
                  <a:prstClr val="black"/>
                </a:solidFill>
              </a:rPr>
              <a:t>5 - 9 vyberou </a:t>
            </a:r>
            <a:r>
              <a:rPr lang="cs-CZ" sz="1600" dirty="0" smtClean="0">
                <a:solidFill>
                  <a:prstClr val="black"/>
                </a:solidFill>
              </a:rPr>
              <a:t>žáci </a:t>
            </a:r>
            <a:r>
              <a:rPr lang="cs-CZ" sz="1600" dirty="0" smtClean="0">
                <a:solidFill>
                  <a:prstClr val="black"/>
                </a:solidFill>
              </a:rPr>
              <a:t>úkoly, které náleží příslušnému orgánu. Správnost ověří kliknutím na pojem. V případě správné odpovědi se zabarví modře, v případě nepřesné černě.</a:t>
            </a:r>
            <a:endParaRPr lang="cs-CZ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87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25460"/>
            <a:ext cx="5125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ORGÁNY PRÁVNÍ OCHRANY</a:t>
            </a:r>
            <a:endParaRPr lang="cs-CZ" sz="2800" b="1" u="sng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1809">
            <a:off x="194256" y="4727833"/>
            <a:ext cx="2539736" cy="190480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67544" y="869811"/>
            <a:ext cx="816762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4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 nedodržování a porušování právních předpisů</a:t>
            </a:r>
          </a:p>
          <a:p>
            <a:r>
              <a:rPr lang="cs-CZ" sz="24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zasahují ORGÁNY PRÁVNÍ OCHRANY</a:t>
            </a:r>
            <a:endParaRPr lang="cs-CZ" sz="24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7544" y="2164818"/>
            <a:ext cx="6797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mají za úkol zjednat pořádek a spravedlnost</a:t>
            </a:r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74571" y="4005064"/>
            <a:ext cx="45913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ZASTUPITELSTVÍ</a:t>
            </a:r>
            <a:endParaRPr lang="cs-CZ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87408" y="5085184"/>
            <a:ext cx="1460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SOUDY</a:t>
            </a:r>
            <a:endParaRPr lang="cs-CZ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68173" y="2996952"/>
            <a:ext cx="16193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POLICIE</a:t>
            </a:r>
            <a:endParaRPr lang="cs-CZ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025699" y="5877272"/>
            <a:ext cx="2842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notáři, advokáti</a:t>
            </a:r>
            <a:endParaRPr lang="cs-CZ" sz="2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8491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25460"/>
            <a:ext cx="5125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ORGÁNY PRÁVNÍ OCHRANY</a:t>
            </a:r>
            <a:endParaRPr lang="cs-CZ" sz="2800" b="1" u="sng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1809">
            <a:off x="194256" y="4727833"/>
            <a:ext cx="2539736" cy="190480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92420" y="1177588"/>
            <a:ext cx="25138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zajištění pořádku</a:t>
            </a:r>
            <a:endParaRPr lang="cs-CZ" sz="24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02552" y="2617748"/>
            <a:ext cx="45913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STÁTNÍ ZASTUPITELSTVÍ</a:t>
            </a:r>
            <a:endParaRPr lang="cs-CZ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47048" y="4077072"/>
            <a:ext cx="1460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SOUDY</a:t>
            </a:r>
            <a:endParaRPr lang="cs-CZ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1124744"/>
            <a:ext cx="16193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POLICIE</a:t>
            </a:r>
            <a:endParaRPr lang="cs-CZ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148064" y="2636912"/>
            <a:ext cx="32848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podání žaloby u soudu</a:t>
            </a:r>
            <a:endParaRPr lang="cs-CZ" sz="24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14890" y="4110171"/>
            <a:ext cx="53896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rozhodnutí o právech a povinnostech,</a:t>
            </a:r>
          </a:p>
          <a:p>
            <a:r>
              <a:rPr lang="cs-CZ" sz="24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vině a nevině</a:t>
            </a:r>
            <a:endParaRPr lang="cs-CZ" sz="24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678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25460"/>
            <a:ext cx="5125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ORGÁNY PRÁVNÍ OCHRANY</a:t>
            </a:r>
            <a:endParaRPr lang="cs-CZ" sz="2800" b="1" u="sng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1809">
            <a:off x="194256" y="4727833"/>
            <a:ext cx="2539736" cy="190480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250161" y="2693474"/>
            <a:ext cx="211628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rozhodují spory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37947" y="2616587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POLICIE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49402" y="4942329"/>
            <a:ext cx="38571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zkoumají, zda došlo k zločinu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59448" y="2636912"/>
            <a:ext cx="178606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udělují tresty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27106" y="1970256"/>
            <a:ext cx="470513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spolupracují s ozbrojenými složkami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4116" y="1197913"/>
            <a:ext cx="569418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dohlížejí na bezpečnost silničního provozu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19450" y="4365104"/>
            <a:ext cx="495680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odhalují trestné činy a jejich pachatele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987824" y="6022449"/>
            <a:ext cx="29803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dbá o veřejný pořádek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023518" y="3284984"/>
            <a:ext cx="49247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trestním řízení je v pozici obžaloby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043586" y="620688"/>
            <a:ext cx="268054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vypracovává žalobu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487451" y="5446385"/>
            <a:ext cx="192713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zastupuje stát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2123728" y="3862209"/>
            <a:ext cx="464422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rozhodují o právech a povinnostech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1802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25460"/>
            <a:ext cx="5125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ORGÁNY PRÁVNÍ OCHRANY</a:t>
            </a:r>
            <a:endParaRPr lang="cs-CZ" sz="2800" b="1" u="sng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1809">
            <a:off x="194256" y="4727833"/>
            <a:ext cx="2539736" cy="190480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732240" y="2693530"/>
            <a:ext cx="211628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rozhodují spory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83555" y="2616587"/>
            <a:ext cx="43326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ST. ZASTUPITELSTVÍ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443046" y="5014337"/>
            <a:ext cx="38571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zkoumají, zda došlo k zločinu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65654" y="2678044"/>
            <a:ext cx="178606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udělují tresty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27106" y="1970256"/>
            <a:ext cx="470513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spolupracují s ozbrojenými složkami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4116" y="1197913"/>
            <a:ext cx="569418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dohlížejí na bezpečnost silničního provozu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91458" y="4437112"/>
            <a:ext cx="495680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odhalují trestné činy a jejich pachatele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915816" y="6093296"/>
            <a:ext cx="29803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dbá o veřejný pořádek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023518" y="3284984"/>
            <a:ext cx="49247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trestním řízení je v pozici obžaloby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987824" y="625451"/>
            <a:ext cx="268054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vypracovává žalobu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347864" y="5517232"/>
            <a:ext cx="192713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zastupuje stát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123728" y="3862209"/>
            <a:ext cx="464422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rozhodují o právech a povinnostech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0504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25460"/>
            <a:ext cx="5125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ORGÁNY PRÁVNÍ OCHRANY</a:t>
            </a:r>
            <a:endParaRPr lang="cs-CZ" sz="2800" b="1" u="sng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1809">
            <a:off x="194256" y="4727833"/>
            <a:ext cx="2539736" cy="1904802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6250161" y="2693474"/>
            <a:ext cx="211628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rozhodují spory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37947" y="2616587"/>
            <a:ext cx="16450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SOUDY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49402" y="4870321"/>
            <a:ext cx="38571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zkoumají, zda došlo k zločinu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59448" y="2636912"/>
            <a:ext cx="178606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udělují tresty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27106" y="1970256"/>
            <a:ext cx="470513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spolupracují s ozbrojenými složkami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4116" y="1197913"/>
            <a:ext cx="569418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dohlížejí na bezpečnost silničního provozu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919450" y="4366265"/>
            <a:ext cx="495680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odhalují trestné činy a jejich pachatele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987824" y="6022449"/>
            <a:ext cx="29803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dbá o veřejný pořádek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023518" y="3284984"/>
            <a:ext cx="49247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trestním řízení je v pozici obžaloby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043586" y="620688"/>
            <a:ext cx="268054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vypracovává žalobu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419872" y="5446385"/>
            <a:ext cx="192713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zastupuje stát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123728" y="3862209"/>
            <a:ext cx="464422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rozhodují o právech a povinnostech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97160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25460"/>
            <a:ext cx="5125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ORGÁNY PRÁVNÍ OCHRANY</a:t>
            </a:r>
            <a:endParaRPr lang="cs-CZ" sz="2800" b="1" u="sng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1809">
            <a:off x="194256" y="4727833"/>
            <a:ext cx="2539736" cy="1904802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37947" y="2616587"/>
            <a:ext cx="17572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NOTÁŘI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51720" y="5086345"/>
            <a:ext cx="492634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připravují pro soudy řízení o dědictví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81315" y="2132856"/>
            <a:ext cx="37785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musí zachovávat mlčenlivost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687628" y="1628800"/>
            <a:ext cx="338586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sepisují smlouvy a žaloby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79255" y="3284984"/>
            <a:ext cx="451758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obhajují občany v trestních věcech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771800" y="5662409"/>
            <a:ext cx="346441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přijímají do úschovy listiny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910349" y="620688"/>
            <a:ext cx="310373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ověřují listiny a podpisy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195736" y="4510281"/>
            <a:ext cx="483177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zastupují klienty v právních sporech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665767" y="1124744"/>
            <a:ext cx="354456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poskytují úřední osvědčení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19672" y="3862209"/>
            <a:ext cx="575670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sepisují a uchovávají závěti, finanční obnosy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4720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07704" y="25460"/>
            <a:ext cx="5125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ORGÁNY PRÁVNÍ OCHRANY</a:t>
            </a:r>
            <a:endParaRPr lang="cs-CZ" sz="2800" b="1" u="sng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1809">
            <a:off x="194256" y="4727833"/>
            <a:ext cx="2539736" cy="1904802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52231" y="2616587"/>
            <a:ext cx="23278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ADVOKÁTI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51720" y="5086345"/>
            <a:ext cx="492634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připravují pro soudy řízení o dědictví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81315" y="2132856"/>
            <a:ext cx="377859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musí zachovávat mlčenlivost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687628" y="1628800"/>
            <a:ext cx="338586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sepisují smlouvy a žaloby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79255" y="3284984"/>
            <a:ext cx="451758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obhajují občany v trestních věcech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771800" y="5662409"/>
            <a:ext cx="346441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přijímají do úschovy listiny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910349" y="620688"/>
            <a:ext cx="3103735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ověřují listiny a podpisy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195736" y="4510281"/>
            <a:ext cx="483177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zastupují klienty v právních sporech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665767" y="1124744"/>
            <a:ext cx="354456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poskytují úřední osvědčení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19672" y="3862209"/>
            <a:ext cx="575670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sepisují a uchovávají závěti, finanční obnosy</a:t>
            </a:r>
            <a:endParaRPr lang="cs-CZ" sz="22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703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70C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2008" y="620688"/>
            <a:ext cx="89644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>
                <a:solidFill>
                  <a:prstClr val="black"/>
                </a:solidFill>
              </a:rPr>
              <a:t>Zdroje:</a:t>
            </a:r>
            <a:endParaRPr lang="cs-CZ" sz="1600" dirty="0">
              <a:solidFill>
                <a:prstClr val="black"/>
              </a:solidFill>
            </a:endParaRPr>
          </a:p>
          <a:p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/>
              <a:t>Kolektiv </a:t>
            </a:r>
            <a:r>
              <a:rPr lang="cs-CZ" sz="1600" dirty="0"/>
              <a:t>autorů, </a:t>
            </a:r>
            <a:r>
              <a:rPr lang="cs-CZ" sz="1600" i="1" dirty="0"/>
              <a:t>Občanská výchova </a:t>
            </a:r>
            <a:r>
              <a:rPr lang="cs-CZ" sz="1600" i="1" dirty="0" smtClean="0"/>
              <a:t>9.</a:t>
            </a:r>
            <a:r>
              <a:rPr lang="cs-CZ" sz="1600" dirty="0" smtClean="0"/>
              <a:t>, </a:t>
            </a:r>
            <a:r>
              <a:rPr lang="cs-CZ" sz="1600" dirty="0"/>
              <a:t>Nakladatelství Fraus, Plzeň </a:t>
            </a:r>
            <a:r>
              <a:rPr lang="cs-CZ" sz="1600" dirty="0" smtClean="0"/>
              <a:t>2006 </a:t>
            </a:r>
            <a:r>
              <a:rPr lang="cs-CZ" sz="1600" dirty="0"/>
              <a:t>ISBN </a:t>
            </a:r>
            <a:r>
              <a:rPr lang="cs-CZ" sz="1600" dirty="0" smtClean="0"/>
              <a:t>80-7238-528-3</a:t>
            </a:r>
            <a:r>
              <a:rPr lang="cs-CZ" sz="16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/>
              <a:t>Kolektiv autorů, </a:t>
            </a:r>
            <a:r>
              <a:rPr lang="cs-CZ" sz="1600" i="1" dirty="0" smtClean="0"/>
              <a:t>Občanská výchova 8.</a:t>
            </a:r>
            <a:r>
              <a:rPr lang="cs-CZ" sz="1600" dirty="0" smtClean="0"/>
              <a:t>, Nakladatelství Fraus, Plzeň 2005 ISBN 80-7238-393-0.</a:t>
            </a:r>
            <a:endParaRPr lang="cs-CZ" sz="16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i="1" dirty="0"/>
              <a:t>http://www.sansimon.cz</a:t>
            </a:r>
            <a:r>
              <a:rPr lang="cs-CZ" sz="1600" dirty="0"/>
              <a:t> [online]. [cit. 5.2.2013]. Dostupný na WWW: </a:t>
            </a:r>
            <a:r>
              <a:rPr lang="cs-CZ" sz="1600" u="sng" dirty="0">
                <a:hlinkClick r:id="rId2"/>
              </a:rPr>
              <a:t>http://www.sansimon.cz/chrdilnyznojmo/plneni.php</a:t>
            </a:r>
            <a:endParaRPr lang="cs-CZ" sz="1600" dirty="0"/>
          </a:p>
          <a:p>
            <a:endParaRPr lang="cs-CZ" sz="1600" i="1" dirty="0"/>
          </a:p>
          <a:p>
            <a:endParaRPr lang="cs-CZ" sz="1600" dirty="0">
              <a:solidFill>
                <a:prstClr val="black"/>
              </a:solidFill>
            </a:endParaRPr>
          </a:p>
          <a:p>
            <a:r>
              <a:rPr lang="cs-CZ" sz="1600" dirty="0">
                <a:solidFill>
                  <a:prstClr val="black"/>
                </a:solidFill>
              </a:rPr>
              <a:t>Software:</a:t>
            </a:r>
          </a:p>
          <a:p>
            <a:r>
              <a:rPr lang="cs-CZ" sz="1600" dirty="0">
                <a:solidFill>
                  <a:prstClr val="black"/>
                </a:solidFill>
              </a:rPr>
              <a:t>Microsoft PowerPoint 2010</a:t>
            </a:r>
          </a:p>
          <a:p>
            <a:r>
              <a:rPr lang="cs-CZ" sz="1600" dirty="0">
                <a:solidFill>
                  <a:prstClr val="black"/>
                </a:solidFill>
              </a:rPr>
              <a:t>držitel licence 2. základní škola, Rakovník, Husovo náměstí 3</a:t>
            </a:r>
          </a:p>
        </p:txBody>
      </p:sp>
    </p:spTree>
    <p:extLst>
      <p:ext uri="{BB962C8B-B14F-4D97-AF65-F5344CB8AC3E}">
        <p14:creationId xmlns:p14="http://schemas.microsoft.com/office/powerpoint/2010/main" val="330657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221</TotalTime>
  <Words>453</Words>
  <Application>Microsoft Office PowerPoint</Application>
  <PresentationFormat>Předvádění na obrazovce (4:3)</PresentationFormat>
  <Paragraphs>108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Základní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brab</dc:creator>
  <cp:lastModifiedBy>brab</cp:lastModifiedBy>
  <cp:revision>22</cp:revision>
  <dcterms:created xsi:type="dcterms:W3CDTF">2013-02-05T07:18:32Z</dcterms:created>
  <dcterms:modified xsi:type="dcterms:W3CDTF">2013-02-05T10:59:49Z</dcterms:modified>
</cp:coreProperties>
</file>