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9" r:id="rId2"/>
    <p:sldId id="278" r:id="rId3"/>
    <p:sldId id="262" r:id="rId4"/>
    <p:sldId id="257" r:id="rId5"/>
    <p:sldId id="265" r:id="rId6"/>
    <p:sldId id="272" r:id="rId7"/>
    <p:sldId id="274" r:id="rId8"/>
    <p:sldId id="266" r:id="rId9"/>
    <p:sldId id="273" r:id="rId10"/>
    <p:sldId id="275" r:id="rId11"/>
    <p:sldId id="276" r:id="rId12"/>
    <p:sldId id="277" r:id="rId13"/>
    <p:sldId id="268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4FD74-76D9-443B-A589-80CD77BAE54A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4A97D5-7C56-4FC8-8785-902A99A3A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96289B2-529C-42B6-A42B-2D1CD24AFD8D}" type="slidenum">
              <a:rPr lang="en-GB"/>
              <a:pPr/>
              <a:t>4</a:t>
            </a:fld>
            <a:endParaRPr lang="en-GB"/>
          </a:p>
        </p:txBody>
      </p:sp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1003786" y="695134"/>
            <a:ext cx="4846108" cy="3426794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lIns="80165" tIns="40083" rIns="80165" bIns="40083" anchor="ctr"/>
          <a:lstStyle/>
          <a:p>
            <a:endParaRPr lang="cs-CZ"/>
          </a:p>
        </p:txBody>
      </p:sp>
      <p:sp>
        <p:nvSpPr>
          <p:cNvPr id="1843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513" y="4343230"/>
            <a:ext cx="5469694" cy="410020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96289B2-529C-42B6-A42B-2D1CD24AFD8D}" type="slidenum">
              <a:rPr lang="en-GB"/>
              <a:pPr/>
              <a:t>9</a:t>
            </a:fld>
            <a:endParaRPr lang="en-GB"/>
          </a:p>
        </p:txBody>
      </p:sp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1003786" y="695134"/>
            <a:ext cx="4846108" cy="3426794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lIns="80165" tIns="40083" rIns="80165" bIns="40083" anchor="ctr"/>
          <a:lstStyle/>
          <a:p>
            <a:endParaRPr lang="cs-CZ"/>
          </a:p>
        </p:txBody>
      </p:sp>
      <p:sp>
        <p:nvSpPr>
          <p:cNvPr id="1843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513" y="4343230"/>
            <a:ext cx="5469694" cy="410020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6264C-DAB1-4D3C-8217-8F035DC9ED00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CA143-738E-4E4A-9CBD-32390222E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tif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ystalinks.com/galile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4. 1. 2011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Pohybové zákony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819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Účinky síly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POHYBOVÉ ZÁKONY slouží k výkladu učiva.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učebnice a internetové obrázky.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POHYBOVÉ ZÁKONY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5301208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480"/>
          </a:xfrm>
          <a:solidFill>
            <a:schemeClr val="accent1">
              <a:lumMod val="60000"/>
              <a:lumOff val="40000"/>
            </a:schemeClr>
          </a:solidFill>
          <a:ln/>
        </p:spPr>
        <p:txBody>
          <a:bodyPr/>
          <a:lstStyle/>
          <a:p>
            <a:pPr>
              <a:lnSpc>
                <a:spcPct val="81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sz="5400" b="1" dirty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SETRVAČNOSTI</a:t>
            </a:r>
          </a:p>
        </p:txBody>
      </p:sp>
      <p:sp>
        <p:nvSpPr>
          <p:cNvPr id="3" name="Rectangle 1"/>
          <p:cNvSpPr txBox="1">
            <a:spLocks noChangeArrowheads="1"/>
          </p:cNvSpPr>
          <p:nvPr/>
        </p:nvSpPr>
        <p:spPr>
          <a:xfrm>
            <a:off x="0" y="2348880"/>
            <a:ext cx="9144000" cy="201622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TĚLESO SETRVÁVÁ V KLIDU NEBO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 POHYBU ROVNOMĚRNÉM PŘÍMOČARÉM, JESTLIŽE NA NĚ NEPŮSOBÍ JINÁ TĚLESA SILOU NEBO SÍLY NA TĚLESO JSOU V ROVNOVÁZE.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1"/>
          <p:cNvSpPr txBox="1">
            <a:spLocks noChangeArrowheads="1"/>
          </p:cNvSpPr>
          <p:nvPr/>
        </p:nvSpPr>
        <p:spPr>
          <a:xfrm>
            <a:off x="0" y="5013176"/>
            <a:ext cx="9144000" cy="1008112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1. Pohybový</a:t>
            </a:r>
            <a:r>
              <a:rPr kumimoji="0" lang="cs-CZ" sz="60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zákon</a:t>
            </a:r>
            <a:endParaRPr kumimoji="0" lang="en-GB" sz="60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 animBg="1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144000" cy="980728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Projevuje se tím, že: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068960"/>
            <a:ext cx="4501985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2348880"/>
            <a:ext cx="9144000" cy="27404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Koule je v klidu, protože síly F a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2800" b="1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jsou v rovnováze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1268760"/>
            <a:ext cx="9144000" cy="27404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1. Tělesa v klidu zůstávají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nehybná.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691680" y="4941168"/>
            <a:ext cx="165618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 kouli působí gravitační síla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491880" y="4941168"/>
            <a:ext cx="1656184" cy="6424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 kouli působí podložka silou F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64088" y="5013176"/>
            <a:ext cx="1656184" cy="6424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Výslednice sil je nulová- síly jsou v rovnováze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0" y="332656"/>
            <a:ext cx="9144000" cy="10801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2. Pohybující se tělesa zůstávají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pohybu rovnoměrném 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latin typeface="+mj-lt"/>
                <a:ea typeface="+mj-ea"/>
                <a:cs typeface="+mj-cs"/>
              </a:rPr>
              <a:t>    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přímočarém, pokud na ně nepůsobí jiné těleso silou. 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212976"/>
            <a:ext cx="4562221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0" y="2060848"/>
            <a:ext cx="9144000" cy="27404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Pohyb kuličky se zpomaluje působením třecí síly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364088" y="4437112"/>
            <a:ext cx="3024336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Pohyb koule po podložce ze skla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364088" y="3212976"/>
            <a:ext cx="352839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Pohyb</a:t>
            </a:r>
            <a:r>
              <a:rPr kumimoji="0" lang="cs-CZ" sz="1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koule po podložce z plyše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364088" y="3573016"/>
            <a:ext cx="377991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Pohyb</a:t>
            </a:r>
            <a:r>
              <a:rPr kumimoji="0" lang="cs-CZ" sz="1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koule se velmi rychle zpomaluje, dráhy jsou různé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5364088" y="4869160"/>
            <a:ext cx="3779912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</a:t>
            </a: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Dráhy koule při pohybu na skle jsou 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600" b="1" dirty="0" smtClean="0">
                <a:latin typeface="+mj-lt"/>
                <a:ea typeface="+mj-ea"/>
                <a:cs typeface="+mj-cs"/>
              </a:rPr>
              <a:t>  </a:t>
            </a: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téměř stejné – p. přímočarý</a:t>
            </a:r>
            <a:r>
              <a:rPr kumimoji="0" lang="cs-CZ" sz="1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rovnoměrný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2555776" y="5157192"/>
            <a:ext cx="360040" cy="1588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979712" y="5157192"/>
            <a:ext cx="360040" cy="1588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1403648" y="5157192"/>
            <a:ext cx="360040" cy="1588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2483768" y="3861048"/>
            <a:ext cx="504056" cy="1588"/>
          </a:xfrm>
          <a:prstGeom prst="straightConnector1">
            <a:avLst/>
          </a:prstGeom>
          <a:ln w="317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1979712" y="3861048"/>
            <a:ext cx="360040" cy="1588"/>
          </a:xfrm>
          <a:prstGeom prst="straightConnector1">
            <a:avLst/>
          </a:prstGeom>
          <a:ln w="3175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setrvačnosti se setkáváme na každém kroku: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85313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Vyklepávání prachu z šatů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Nasazování držadla sekery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Bruslení na ledě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Neseme-li talíř s polévkou, nemůžeme se rychle dát vpřed ani se rychle zastavit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vstupem na eskalátory se nesmíme zastavit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proběhnutí cílem se nesmíme rychle zastavit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322712" cy="1162050"/>
          </a:xfrm>
          <a:solidFill>
            <a:schemeClr val="accent3">
              <a:lumMod val="75000"/>
            </a:schemeClr>
          </a:solidFill>
        </p:spPr>
        <p:txBody>
          <a:bodyPr anchor="t" anchorCtr="0">
            <a:noAutofit/>
          </a:bodyPr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Galileo Galilei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(1564 – 1642)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 descr="galileo-galile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908720"/>
            <a:ext cx="3721100" cy="45974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322712" cy="4691063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1800" b="1" dirty="0" smtClean="0"/>
              <a:t>Italský fyzik, matematik a astronom</a:t>
            </a:r>
          </a:p>
          <a:p>
            <a:endParaRPr lang="cs-CZ" b="1" dirty="0" smtClean="0"/>
          </a:p>
          <a:p>
            <a:r>
              <a:rPr lang="cs-CZ" sz="1800" b="1" dirty="0" smtClean="0"/>
              <a:t>Zakladatel moderní přírodovědy</a:t>
            </a:r>
          </a:p>
          <a:p>
            <a:endParaRPr lang="cs-CZ" b="1" dirty="0" smtClean="0"/>
          </a:p>
          <a:p>
            <a:r>
              <a:rPr lang="cs-CZ" sz="1800" b="1" dirty="0" smtClean="0"/>
              <a:t>Zkonstruoval dalekohled, kterým objevil pohoří a krátery Měsíce, skvrny na Slunci a čtyři největší  měsíce Jupitera</a:t>
            </a:r>
          </a:p>
          <a:p>
            <a:endParaRPr lang="cs-CZ" b="1" dirty="0" smtClean="0"/>
          </a:p>
          <a:p>
            <a:r>
              <a:rPr lang="cs-CZ" sz="1800" b="1" dirty="0" smtClean="0"/>
              <a:t>Zkoumal těžiště těles a setrvačnost těles</a:t>
            </a:r>
          </a:p>
          <a:p>
            <a:endParaRPr lang="cs-CZ" b="1" dirty="0" smtClean="0"/>
          </a:p>
          <a:p>
            <a:r>
              <a:rPr lang="cs-CZ" sz="1800" b="1" dirty="0" smtClean="0"/>
              <a:t>Na jeho výsledky bádání navázal </a:t>
            </a:r>
            <a:r>
              <a:rPr lang="cs-CZ" sz="1800" b="1" dirty="0" err="1" smtClean="0"/>
              <a:t>Isaac</a:t>
            </a:r>
            <a:r>
              <a:rPr lang="cs-CZ" sz="1800" b="1" dirty="0" smtClean="0"/>
              <a:t>  Newton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40768"/>
          </a:xfrm>
          <a:solidFill>
            <a:schemeClr val="accent1">
              <a:lumMod val="60000"/>
              <a:lumOff val="40000"/>
            </a:schemeClr>
          </a:solidFill>
          <a:ln/>
        </p:spPr>
        <p:txBody>
          <a:bodyPr>
            <a:normAutofit fontScale="90000"/>
          </a:bodyPr>
          <a:lstStyle/>
          <a:p>
            <a:pPr>
              <a:lnSpc>
                <a:spcPct val="81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sz="5400" b="1" dirty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</a:t>
            </a:r>
            <a:r>
              <a:rPr lang="cs-CZ" sz="5400" b="1" dirty="0" smtClean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VZÁJEMNÉHO PŮSOBENÍ DVOU TĚLES</a:t>
            </a:r>
            <a:endParaRPr lang="en-GB" sz="5400" b="1" dirty="0">
              <a:solidFill>
                <a:srgbClr val="DC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1"/>
          <p:cNvSpPr txBox="1">
            <a:spLocks noChangeArrowheads="1"/>
          </p:cNvSpPr>
          <p:nvPr/>
        </p:nvSpPr>
        <p:spPr>
          <a:xfrm>
            <a:off x="0" y="1988840"/>
            <a:ext cx="9144000" cy="23762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PŮSOBÍ-LI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JEDNO TĚLESO NA DRUHÉ SILOU, PŮSOBÍ I DRUHÉ TĚLESO NA PRVNÍ SILOU STEJNĚ VELKOU OPAČNÉHO SMĚRU. SÍLY VZÁJEMNÉHO PŮSOBENÍ SOUČASNĚ VZNIKAJÍ A SOUČASNĚ ZANIKAJÍ. </a:t>
            </a:r>
          </a:p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3200" b="1" baseline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ZÁKON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AKCE A REAKCE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0" y="5013176"/>
            <a:ext cx="9144000" cy="1008112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81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3. Pohybový</a:t>
            </a:r>
            <a:r>
              <a:rPr kumimoji="0" lang="cs-CZ" sz="60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zákon</a:t>
            </a:r>
            <a:endParaRPr kumimoji="0" lang="en-GB" sz="60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 animBg="1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1989487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vzájemného působení dvou sil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204864"/>
            <a:ext cx="1728192" cy="1752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132856"/>
            <a:ext cx="1584176" cy="1788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2"/>
          <p:cNvSpPr txBox="1">
            <a:spLocks/>
          </p:cNvSpPr>
          <p:nvPr/>
        </p:nvSpPr>
        <p:spPr>
          <a:xfrm>
            <a:off x="0" y="4653136"/>
            <a:ext cx="9144000" cy="1143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Některé síly vzájemného přitahování lze změřit.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 a pružina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132856"/>
            <a:ext cx="4824536" cy="2531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5013176"/>
            <a:ext cx="9144000" cy="1143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Pružina i prst mění tvar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odstrčí Petra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700808"/>
            <a:ext cx="32004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0" y="5445224"/>
            <a:ext cx="91440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Pohybovat se začnou oba současně, síly jsou stejně velké, nejsou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 rovnováze, každá má jiný směr.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Kámen přitahuje Zemi stejně velkou silou jako Země přitahuje kámen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76872"/>
            <a:ext cx="501712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 rot="5400000">
            <a:off x="4391980" y="3176972"/>
            <a:ext cx="504056" cy="15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4427984" y="4005064"/>
            <a:ext cx="432048" cy="15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Kolářová, R. a kol., Fyzika 7, </a:t>
            </a:r>
            <a:r>
              <a:rPr lang="cs-CZ" sz="2000" b="1" dirty="0" err="1" smtClean="0"/>
              <a:t>Prometheus</a:t>
            </a:r>
            <a:r>
              <a:rPr lang="cs-CZ" sz="2000" b="1" dirty="0" smtClean="0"/>
              <a:t>, </a:t>
            </a:r>
            <a:r>
              <a:rPr lang="cs-CZ" sz="2000" b="1" dirty="0" smtClean="0"/>
              <a:t>1998</a:t>
            </a:r>
          </a:p>
          <a:p>
            <a:r>
              <a:rPr lang="cs-CZ" sz="2000" b="1" dirty="0" smtClean="0">
                <a:hlinkClick r:id="rId2"/>
              </a:rPr>
              <a:t>http</a:t>
            </a:r>
            <a:r>
              <a:rPr lang="cs-CZ" sz="2000" b="1" dirty="0" smtClean="0">
                <a:hlinkClick r:id="rId2"/>
              </a:rPr>
              <a:t>://</a:t>
            </a:r>
            <a:r>
              <a:rPr lang="cs-CZ" sz="2000" b="1" dirty="0" smtClean="0">
                <a:hlinkClick r:id="rId2"/>
              </a:rPr>
              <a:t>www.</a:t>
            </a:r>
            <a:r>
              <a:rPr lang="cs-CZ" sz="2000" b="1" dirty="0" err="1" smtClean="0">
                <a:hlinkClick r:id="rId2"/>
              </a:rPr>
              <a:t>crystalinks.com</a:t>
            </a:r>
            <a:r>
              <a:rPr lang="cs-CZ" sz="2000" b="1" dirty="0" smtClean="0">
                <a:hlinkClick r:id="rId2"/>
              </a:rPr>
              <a:t>/</a:t>
            </a:r>
            <a:r>
              <a:rPr lang="cs-CZ" sz="2000" b="1" dirty="0" err="1" smtClean="0">
                <a:hlinkClick r:id="rId2"/>
              </a:rPr>
              <a:t>galileo.jpg</a:t>
            </a:r>
            <a:endParaRPr lang="cs-CZ" sz="2000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453</Words>
  <Application>Microsoft Office PowerPoint</Application>
  <PresentationFormat>Předvádění na obrazovce (4:3)</PresentationFormat>
  <Paragraphs>77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POHYBOVÉ ZÁKONY</vt:lpstr>
      <vt:lpstr>ZÁKON SETRVAČNOSTI</vt:lpstr>
      <vt:lpstr>Projevuje se tím, že:</vt:lpstr>
      <vt:lpstr>Snímek 6</vt:lpstr>
      <vt:lpstr>S důsledky setrvačnosti se setkáváme na každém kroku:</vt:lpstr>
      <vt:lpstr>Galileo Galilei (1564 – 1642)</vt:lpstr>
      <vt:lpstr>ZÁKON VZÁJEMNÉHO PŮSOBENÍ DVOU TĚLES</vt:lpstr>
      <vt:lpstr>Příklady vzájemného působení dvou sil</vt:lpstr>
      <vt:lpstr>Prst a pružina</vt:lpstr>
      <vt:lpstr>Pavel odstrčí Petra</vt:lpstr>
      <vt:lpstr>Kámen přitahuje Zemi stejně velkou silou jako Země přitahuje kámen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POHYBOVÉ ZÁKONY</dc:title>
  <dc:creator>Hříbková Jitka</dc:creator>
  <cp:lastModifiedBy>Hříbková Jitka</cp:lastModifiedBy>
  <cp:revision>19</cp:revision>
  <dcterms:created xsi:type="dcterms:W3CDTF">2011-01-03T11:42:11Z</dcterms:created>
  <dcterms:modified xsi:type="dcterms:W3CDTF">2013-01-12T12:24:09Z</dcterms:modified>
</cp:coreProperties>
</file>