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60" r:id="rId6"/>
    <p:sldId id="258" r:id="rId7"/>
    <p:sldId id="261" r:id="rId8"/>
    <p:sldId id="259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96D6D-0715-4A3A-B1CF-C4CAE30D3CE9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40E4A3-3CF6-426D-AB64-65395F1E7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8D67139-9F8D-4827-A274-4FAD8A8EF668}" type="datetimeFigureOut">
              <a:rPr lang="cs-CZ" smtClean="0"/>
              <a:pPr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A547886-0963-4AB7-BAC6-B0A1F3C99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med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6/Polea-simple-movil2.jpg" TargetMode="External"/><Relationship Id="rId2" Type="http://schemas.openxmlformats.org/officeDocument/2006/relationships/hyperlink" Target="http://upload.wikimedia.org/wikipedia/commons/a/a3/Polea-simple-fij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6/62/Polispast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latin typeface="Calibri"/>
                        </a:rPr>
                        <a:t>18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18. 1. 2011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Téma: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Kladka – otáčivé účinky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819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latin typeface="Calibri" pitchFamily="34" charset="0"/>
              </a:rPr>
              <a:t>Tématický</a:t>
            </a:r>
            <a:r>
              <a:rPr lang="cs-CZ" u="sng" dirty="0">
                <a:latin typeface="Calibri" pitchFamily="34" charset="0"/>
              </a:rPr>
              <a:t> okruh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Účinky síly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obor</a:t>
            </a:r>
            <a:r>
              <a:rPr lang="cs-CZ" dirty="0">
                <a:latin typeface="Calibri" pitchFamily="34" charset="0"/>
              </a:rPr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oblast</a:t>
            </a:r>
            <a:r>
              <a:rPr lang="cs-CZ" dirty="0">
                <a:latin typeface="Calibri" pitchFamily="34" charset="0"/>
              </a:rPr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Ročník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sedmý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 Číslo </a:t>
            </a:r>
            <a:r>
              <a:rPr lang="cs-CZ" dirty="0"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Calibri" pitchFamily="34" charset="0"/>
              </a:rPr>
              <a:t>ANOTACE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Digitální výukový materiál </a:t>
            </a:r>
            <a:r>
              <a:rPr lang="cs-CZ" b="1" dirty="0" smtClean="0">
                <a:latin typeface="Calibri" pitchFamily="34" charset="0"/>
              </a:rPr>
              <a:t>KLADKY slouží k výkladu učiva o kladkách.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Výklad </a:t>
            </a:r>
            <a:r>
              <a:rPr lang="cs-CZ" dirty="0">
                <a:latin typeface="Calibri" pitchFamily="34" charset="0"/>
              </a:rPr>
              <a:t>je doplněn </a:t>
            </a:r>
            <a:r>
              <a:rPr lang="cs-CZ" dirty="0" smtClean="0">
                <a:latin typeface="Calibri" pitchFamily="34" charset="0"/>
              </a:rPr>
              <a:t>o internetové obrázky.</a:t>
            </a:r>
          </a:p>
          <a:p>
            <a:endParaRPr lang="en-US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latin typeface="Calibri" pitchFamily="34" charset="0"/>
              </a:rPr>
              <a:t>7. ročníku.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spd="med"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764704"/>
            <a:ext cx="6172200" cy="1368152"/>
          </a:xfrm>
        </p:spPr>
        <p:txBody>
          <a:bodyPr anchor="t" anchorCtr="0">
            <a:normAutofit fontScale="90000"/>
          </a:bodyPr>
          <a:lstStyle/>
          <a:p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KLADKY</a:t>
            </a:r>
            <a:b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Kladka pevná</a:t>
            </a:r>
          </a:p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Kladka volná</a:t>
            </a:r>
          </a:p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Kladkostroj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123728" y="1988840"/>
            <a:ext cx="6172200" cy="1368152"/>
          </a:xfrm>
          <a:prstGeom prst="rect">
            <a:avLst/>
          </a:prstGeom>
        </p:spPr>
        <p:txBody>
          <a:bodyPr vert="horz" anchor="t" anchorCtr="0">
            <a:normAutofit fontScale="7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b="1" cap="sm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Zvedání těžkých břemen</a:t>
            </a:r>
            <a:r>
              <a:rPr kumimoji="0" lang="cs-CZ" sz="4800" b="1" i="0" u="none" strike="noStrike" kern="1200" cap="sm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800" b="1" i="0" u="none" strike="noStrike" kern="1200" cap="sm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800" b="1" i="0" u="none" strike="noStrike" kern="1200" cap="small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16016" y="5661248"/>
            <a:ext cx="4176464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http://b.wz.cz/upload/o/okem_borec_cz/201012/Pevna_klad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124744"/>
            <a:ext cx="5114925" cy="543877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7365504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Kladka pevná</a:t>
            </a:r>
            <a:endParaRPr lang="cs-CZ" sz="5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827584" y="5733256"/>
            <a:ext cx="93610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6012160" y="5373216"/>
            <a:ext cx="93610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 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 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7365504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Kladka pevná</a:t>
            </a:r>
            <a:endParaRPr lang="cs-CZ" sz="5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75856" y="2492896"/>
            <a:ext cx="1512168" cy="158417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923928" y="314096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059832" y="1772816"/>
            <a:ext cx="187220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3334720" y="2506041"/>
            <a:ext cx="1466451" cy="2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4499992" y="4581128"/>
            <a:ext cx="648072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979712" y="5301208"/>
            <a:ext cx="13681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= 100 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4427984" y="5301208"/>
            <a:ext cx="144016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lang="cs-CZ" sz="4400" b="1" baseline="-25000" dirty="0" smtClean="0">
                <a:latin typeface="+mj-lt"/>
                <a:ea typeface="+mj-ea"/>
                <a:cs typeface="+mj-cs"/>
              </a:rPr>
              <a:t>1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 100 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rot="5400000">
            <a:off x="4463194" y="5121188"/>
            <a:ext cx="648866" cy="79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Nadpis 1"/>
          <p:cNvSpPr txBox="1">
            <a:spLocks/>
          </p:cNvSpPr>
          <p:nvPr/>
        </p:nvSpPr>
        <p:spPr>
          <a:xfrm>
            <a:off x="5364088" y="1412776"/>
            <a:ext cx="30963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Výhody: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5436096" y="2060848"/>
            <a:ext cx="338437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Taháme směrem dolů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5436096" y="2708920"/>
            <a:ext cx="30963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Nev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ýhody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: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5436096" y="3284984"/>
            <a:ext cx="352839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Taháme stejně velkou silou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444208" y="4653136"/>
            <a:ext cx="1656184" cy="64807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2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= F</a:t>
            </a:r>
            <a:r>
              <a:rPr kumimoji="0" lang="cs-CZ" sz="28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34" name="Přímá spojovací čára 33"/>
          <p:cNvCxnSpPr/>
          <p:nvPr/>
        </p:nvCxnSpPr>
        <p:spPr>
          <a:xfrm rot="5400000">
            <a:off x="2087724" y="3681028"/>
            <a:ext cx="1728192" cy="6480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5400000">
            <a:off x="2267744" y="4725144"/>
            <a:ext cx="720080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4067944" y="4077072"/>
            <a:ext cx="14401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1" grpId="0" animBg="1"/>
      <p:bldP spid="29" grpId="2" animBg="1"/>
      <p:bldP spid="18" grpId="0"/>
      <p:bldP spid="19" grpId="0"/>
      <p:bldP spid="24" grpId="0"/>
      <p:bldP spid="25" grpId="0"/>
      <p:bldP spid="27" grpId="0"/>
      <p:bldP spid="30" grpId="0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petervaldivia.com/technology/mechanisms/image/slide0016_image0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980728"/>
            <a:ext cx="3219450" cy="56197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Kladka volná</a:t>
            </a:r>
            <a:endParaRPr lang="cs-CZ" sz="5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83768" y="1700808"/>
            <a:ext cx="93610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220072" y="5661248"/>
            <a:ext cx="93610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+mj-lt"/>
                <a:ea typeface="+mj-ea"/>
                <a:cs typeface="+mj-cs"/>
              </a:rPr>
              <a:t>= 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7365504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Kladka volná</a:t>
            </a:r>
            <a:endParaRPr lang="cs-CZ" sz="5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2195736" y="2276872"/>
            <a:ext cx="1512168" cy="158417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843808" y="2996952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1628800"/>
            <a:ext cx="187220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>
            <a:stCxn id="41" idx="2"/>
          </p:cNvCxnSpPr>
          <p:nvPr/>
        </p:nvCxnSpPr>
        <p:spPr>
          <a:xfrm rot="16200000" flipH="1">
            <a:off x="3046688" y="2434031"/>
            <a:ext cx="1322435" cy="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2627784" y="4077072"/>
            <a:ext cx="648072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755576" y="1268760"/>
            <a:ext cx="13681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= 50 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419872" y="4077072"/>
            <a:ext cx="144016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lang="cs-CZ" sz="4400" b="1" baseline="-25000" dirty="0" smtClean="0">
                <a:latin typeface="+mj-lt"/>
                <a:ea typeface="+mj-ea"/>
                <a:cs typeface="+mj-cs"/>
              </a:rPr>
              <a:t>1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 100 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5364088" y="1412776"/>
            <a:ext cx="30963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Výhody: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5436096" y="2060848"/>
            <a:ext cx="338437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Taháme poloviční silou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5436096" y="2708920"/>
            <a:ext cx="30963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Nev</a:t>
            </a:r>
            <a:r>
              <a:rPr kumimoji="0" lang="cs-CZ" sz="28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ýhody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: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5436096" y="3284984"/>
            <a:ext cx="352839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Taháme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směrem nahoru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372200" y="4653136"/>
            <a:ext cx="2016224" cy="79208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59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= 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: 2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 rot="5400000" flipH="1" flipV="1">
            <a:off x="1402854" y="2420888"/>
            <a:ext cx="1584970" cy="7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 flipH="1" flipV="1">
            <a:off x="1872494" y="1952042"/>
            <a:ext cx="648072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2915816" y="3140968"/>
            <a:ext cx="72008" cy="122413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šipka 39"/>
          <p:cNvCxnSpPr/>
          <p:nvPr/>
        </p:nvCxnSpPr>
        <p:spPr>
          <a:xfrm rot="5400000">
            <a:off x="2556570" y="4724350"/>
            <a:ext cx="720080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3635896" y="1700808"/>
            <a:ext cx="144016" cy="7200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1" grpId="0" animBg="1"/>
      <p:bldP spid="29" grpId="0" animBg="1"/>
      <p:bldP spid="18" grpId="0"/>
      <p:bldP spid="19" grpId="0"/>
      <p:bldP spid="24" grpId="0"/>
      <p:bldP spid="25" grpId="0"/>
      <p:bldP spid="27" grpId="0"/>
      <p:bldP spid="30" grpId="0"/>
      <p:bldP spid="31" grpId="0" animBg="1"/>
      <p:bldP spid="38" grpId="0" animBg="1"/>
      <p:bldP spid="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Kladkostroj</a:t>
            </a:r>
            <a:endParaRPr lang="cs-CZ" sz="5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92" name="Picture 8" descr="http://upload.wikimedia.org/wikipedia/commons/thumb/6/62/Polispasto2.jpg/180px-Polispast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124744"/>
            <a:ext cx="3312368" cy="5299791"/>
          </a:xfrm>
          <a:prstGeom prst="rect">
            <a:avLst/>
          </a:prstGeom>
          <a:noFill/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148064" y="5661248"/>
            <a:ext cx="93610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+mj-lt"/>
                <a:ea typeface="+mj-ea"/>
                <a:cs typeface="+mj-cs"/>
              </a:rPr>
              <a:t>= 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331640" y="4365104"/>
            <a:ext cx="93610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=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Kladkostroj</a:t>
            </a:r>
            <a:endParaRPr lang="cs-CZ" sz="5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2987824" y="3501008"/>
            <a:ext cx="1512168" cy="158417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475656" y="1916832"/>
            <a:ext cx="1512168" cy="158417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1484784"/>
            <a:ext cx="3456384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635896" y="4221088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123728" y="2636912"/>
            <a:ext cx="216024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2123728" y="3429000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3239852" y="3176972"/>
            <a:ext cx="25202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6" idx="2"/>
          </p:cNvCxnSpPr>
          <p:nvPr/>
        </p:nvCxnSpPr>
        <p:spPr>
          <a:xfrm rot="10800000" flipV="1">
            <a:off x="1043608" y="2708920"/>
            <a:ext cx="432048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16200000" flipH="1">
            <a:off x="1547665" y="2132855"/>
            <a:ext cx="1296145" cy="3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3491880" y="5301208"/>
            <a:ext cx="648072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ovací šipka 36"/>
          <p:cNvCxnSpPr/>
          <p:nvPr/>
        </p:nvCxnSpPr>
        <p:spPr>
          <a:xfrm rot="5400000">
            <a:off x="647564" y="4185084"/>
            <a:ext cx="720080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Elipsa 40"/>
          <p:cNvSpPr/>
          <p:nvPr/>
        </p:nvSpPr>
        <p:spPr>
          <a:xfrm>
            <a:off x="4427984" y="19168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427984" y="1556792"/>
            <a:ext cx="1440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Nadpis 1"/>
          <p:cNvSpPr txBox="1">
            <a:spLocks/>
          </p:cNvSpPr>
          <p:nvPr/>
        </p:nvSpPr>
        <p:spPr>
          <a:xfrm>
            <a:off x="4355976" y="5301208"/>
            <a:ext cx="144016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lang="cs-CZ" sz="4400" b="1" baseline="-25000" dirty="0" smtClean="0">
                <a:latin typeface="+mj-lt"/>
                <a:ea typeface="+mj-ea"/>
                <a:cs typeface="+mj-cs"/>
              </a:rPr>
              <a:t>1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 100 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5" name="Nadpis 1"/>
          <p:cNvSpPr txBox="1">
            <a:spLocks/>
          </p:cNvSpPr>
          <p:nvPr/>
        </p:nvSpPr>
        <p:spPr>
          <a:xfrm>
            <a:off x="467544" y="4797152"/>
            <a:ext cx="136815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= 50 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6" name="Nadpis 1"/>
          <p:cNvSpPr txBox="1">
            <a:spLocks/>
          </p:cNvSpPr>
          <p:nvPr/>
        </p:nvSpPr>
        <p:spPr>
          <a:xfrm>
            <a:off x="4355976" y="2492896"/>
            <a:ext cx="1080120" cy="4320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50 N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7" name="Nadpis 1"/>
          <p:cNvSpPr txBox="1">
            <a:spLocks/>
          </p:cNvSpPr>
          <p:nvPr/>
        </p:nvSpPr>
        <p:spPr>
          <a:xfrm>
            <a:off x="2843808" y="2924944"/>
            <a:ext cx="1008112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50 N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8" name="Nadpis 1"/>
          <p:cNvSpPr txBox="1">
            <a:spLocks/>
          </p:cNvSpPr>
          <p:nvPr/>
        </p:nvSpPr>
        <p:spPr>
          <a:xfrm>
            <a:off x="5364088" y="1412776"/>
            <a:ext cx="3096344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Výhody:</a:t>
            </a:r>
            <a:endParaRPr kumimoji="0" lang="cs-CZ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9" name="Nadpis 1"/>
          <p:cNvSpPr txBox="1">
            <a:spLocks/>
          </p:cNvSpPr>
          <p:nvPr/>
        </p:nvSpPr>
        <p:spPr>
          <a:xfrm>
            <a:off x="5436096" y="2060848"/>
            <a:ext cx="338437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Taháme poloviční silou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0" name="Nadpis 1"/>
          <p:cNvSpPr txBox="1">
            <a:spLocks/>
          </p:cNvSpPr>
          <p:nvPr/>
        </p:nvSpPr>
        <p:spPr>
          <a:xfrm>
            <a:off x="5436096" y="2708920"/>
            <a:ext cx="3384376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Taháme směrem dolů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1" name="Nadpis 1"/>
          <p:cNvSpPr txBox="1">
            <a:spLocks/>
          </p:cNvSpPr>
          <p:nvPr/>
        </p:nvSpPr>
        <p:spPr>
          <a:xfrm>
            <a:off x="6372200" y="4653136"/>
            <a:ext cx="2016224" cy="79208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</a:t>
            </a:r>
            <a:r>
              <a:rPr kumimoji="0" lang="cs-CZ" sz="59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= F</a:t>
            </a:r>
            <a:r>
              <a:rPr kumimoji="0" lang="cs-CZ" sz="4400" b="1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: 2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52" name="Přímá spojovací šipka 51"/>
          <p:cNvCxnSpPr/>
          <p:nvPr/>
        </p:nvCxnSpPr>
        <p:spPr>
          <a:xfrm rot="5400000">
            <a:off x="3420666" y="5876478"/>
            <a:ext cx="720080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3167844" y="4977172"/>
            <a:ext cx="122413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28" grpId="0" animBg="1"/>
      <p:bldP spid="41" grpId="0" animBg="1"/>
      <p:bldP spid="42" grpId="0" animBg="1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Kolářová, R. a kol., Fyzika 7, </a:t>
            </a:r>
            <a:r>
              <a:rPr lang="cs-CZ" dirty="0" err="1" smtClean="0"/>
              <a:t>Prometheus</a:t>
            </a:r>
            <a:r>
              <a:rPr lang="cs-CZ" dirty="0" smtClean="0"/>
              <a:t>, </a:t>
            </a:r>
            <a:r>
              <a:rPr lang="cs-CZ" dirty="0" smtClean="0"/>
              <a:t>1998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upload.wikimedia.org/wikipedia/commons/a/a3/Polea-simple-fija.jpg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upload.wikimedia.org/wikipedia/commons/c/c6/Polea-simple-movil2.jpg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upload.wikimedia.org/wikipedia/commons/6/62/Polispasto2.jpg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87</TotalTime>
  <Words>231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KLADKY </vt:lpstr>
      <vt:lpstr>Kladka pevná</vt:lpstr>
      <vt:lpstr>Kladka pevná</vt:lpstr>
      <vt:lpstr>       Kladka volná</vt:lpstr>
      <vt:lpstr>Kladka volná</vt:lpstr>
      <vt:lpstr>Kladkostroj</vt:lpstr>
      <vt:lpstr>Kladkostroj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KLADKY</dc:title>
  <dc:creator>Hříbková Jitka</dc:creator>
  <cp:lastModifiedBy>Hříbková Jitka</cp:lastModifiedBy>
  <cp:revision>13</cp:revision>
  <dcterms:created xsi:type="dcterms:W3CDTF">2011-01-17T11:13:35Z</dcterms:created>
  <dcterms:modified xsi:type="dcterms:W3CDTF">2013-01-12T13:10:39Z</dcterms:modified>
</cp:coreProperties>
</file>