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56" r:id="rId4"/>
    <p:sldId id="259" r:id="rId5"/>
    <p:sldId id="262" r:id="rId6"/>
    <p:sldId id="261" r:id="rId7"/>
    <p:sldId id="258" r:id="rId8"/>
    <p:sldId id="264" r:id="rId9"/>
    <p:sldId id="263" r:id="rId10"/>
    <p:sldId id="26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4D882D-FF8E-4DA0-B3EC-6299E20A9F58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C0E14B-2EE6-4D18-9212-550159750B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721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651B229D-A50B-4361-B16C-4F564C3624F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AFBC2BA-8F69-48B8-8DDA-5AE81FA16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ipe dir="d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Blaise_Pasca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grafiasyvida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Mgr. Jitka Hříbková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solidFill>
                            <a:schemeClr val="bg1"/>
                          </a:solidFill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3. 2.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</a:rPr>
                        <a:t> 2011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Tlaková síla, tlak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819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chemeClr val="bg1"/>
                </a:solidFill>
                <a:latin typeface="Calibri" pitchFamily="34" charset="0"/>
              </a:rPr>
              <a:t>Tématický</a:t>
            </a:r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 okruh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Účinky síly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obor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oblast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Ročník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sedmý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solidFill>
                  <a:schemeClr val="bg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 Číslo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  <a:latin typeface="Calibri" pitchFamily="34" charset="0"/>
              </a:rPr>
              <a:t>ANOTACE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Digitální výukový materiál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TLAKOVÁ SÍLA, TLAK je </a:t>
            </a:r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kombinací výkladové hodiny a procvičování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Výklad je doplněn o internetový odkaz, který se </a:t>
            </a:r>
            <a:r>
              <a:rPr lang="cs-CZ" smtClean="0">
                <a:solidFill>
                  <a:srgbClr val="000000"/>
                </a:solidFill>
                <a:latin typeface="Calibri" pitchFamily="34" charset="0"/>
              </a:rPr>
              <a:t>týká zajímavostí 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o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Blaise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Pascalovi.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en-US" dirty="0" smtClean="0">
                <a:solidFill>
                  <a:schemeClr val="bg1"/>
                </a:solidFill>
                <a:latin typeface="Calibri" pitchFamily="34" charset="0"/>
              </a:rPr>
              <a:t>Do </a:t>
            </a:r>
            <a:r>
              <a:rPr lang="en-US" dirty="0" err="1">
                <a:solidFill>
                  <a:schemeClr val="bg1"/>
                </a:solidFill>
                <a:latin typeface="Calibri" pitchFamily="34" charset="0"/>
              </a:rPr>
              <a:t>textu</a:t>
            </a:r>
            <a:r>
              <a:rPr lang="en-US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alibri" pitchFamily="34" charset="0"/>
              </a:rPr>
              <a:t>jsou</a:t>
            </a:r>
            <a:r>
              <a:rPr lang="en-US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alibri" pitchFamily="34" charset="0"/>
              </a:rPr>
              <a:t>vloženy</a:t>
            </a:r>
            <a:r>
              <a:rPr lang="en-US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příklady a samostatná práce</a:t>
            </a:r>
            <a:r>
              <a:rPr lang="en-US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en-US" dirty="0">
                <a:solidFill>
                  <a:schemeClr val="bg1"/>
                </a:solidFill>
                <a:latin typeface="Calibri" pitchFamily="34" charset="0"/>
              </a:rPr>
              <a:t>pro </a:t>
            </a:r>
            <a:r>
              <a:rPr lang="en-US" dirty="0" err="1">
                <a:solidFill>
                  <a:schemeClr val="bg1"/>
                </a:solidFill>
                <a:latin typeface="Calibri" pitchFamily="34" charset="0"/>
              </a:rPr>
              <a:t>žáky</a:t>
            </a:r>
            <a:r>
              <a:rPr lang="en-US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bg1"/>
              </a:solidFill>
              <a:latin typeface="Calibri" pitchFamily="34" charset="0"/>
            </a:endParaRPr>
          </a:p>
          <a:p>
            <a:endParaRPr lang="en-US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Interaktivní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cvičení v závěru opakuje probrané učivo.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7. ročníku.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Tlaková síla, tlak</a:t>
            </a:r>
            <a:endParaRPr lang="cs-CZ" sz="80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491880" y="5085184"/>
            <a:ext cx="43924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děrná páska 2"/>
          <p:cNvSpPr/>
          <p:nvPr/>
        </p:nvSpPr>
        <p:spPr>
          <a:xfrm>
            <a:off x="755576" y="2204864"/>
            <a:ext cx="7416824" cy="181278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ZÁVISLOST DEFORMAČNÍCH ÚČINKŮ</a:t>
            </a:r>
            <a:endParaRPr lang="cs-CZ" sz="3600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Vývojový diagram: postup 2"/>
          <p:cNvSpPr/>
          <p:nvPr/>
        </p:nvSpPr>
        <p:spPr>
          <a:xfrm flipH="1">
            <a:off x="539552" y="2060848"/>
            <a:ext cx="8064896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 v hlubokém sněhu na lyžích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postup 3"/>
          <p:cNvSpPr/>
          <p:nvPr/>
        </p:nvSpPr>
        <p:spPr>
          <a:xfrm flipH="1">
            <a:off x="539552" y="2924944"/>
            <a:ext cx="8064896" cy="93610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 v hlubokém sněhu na lyžích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s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batohem na zádech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611560" y="4077072"/>
            <a:ext cx="7992888" cy="144016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Sportovci mají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RŮZNOU HMOTNOST</a:t>
            </a: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různě velké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TLAKOVÉ SÍLY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pokaždé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na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stejnou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Vývojový diagram: postup 2"/>
          <p:cNvSpPr/>
          <p:nvPr/>
        </p:nvSpPr>
        <p:spPr>
          <a:xfrm flipH="1">
            <a:off x="539552" y="2060848"/>
            <a:ext cx="8064896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 v hlubokém sněhu na lyžích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postup 3"/>
          <p:cNvSpPr/>
          <p:nvPr/>
        </p:nvSpPr>
        <p:spPr>
          <a:xfrm flipH="1">
            <a:off x="539552" y="2924944"/>
            <a:ext cx="8064896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 v hlubokém sněhu v botách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611560" y="4077072"/>
            <a:ext cx="7992888" cy="144016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 sportovci mají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STEJNOU HMOTNOST</a:t>
            </a: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stejně velké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TLAKOVÉ SÍLY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pokaždé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na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jinou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postup 2"/>
          <p:cNvSpPr/>
          <p:nvPr/>
        </p:nvSpPr>
        <p:spPr>
          <a:xfrm>
            <a:off x="827584" y="764704"/>
            <a:ext cx="7344816" cy="612648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a/ na hmotnosti tělesa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899592" y="3717032"/>
            <a:ext cx="7344816" cy="612648"/>
          </a:xfrm>
          <a:prstGeom prst="flowChartProcess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b/ na obsahu styčné plochy tělesa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Vývojový diagram: postup 5"/>
          <p:cNvSpPr/>
          <p:nvPr/>
        </p:nvSpPr>
        <p:spPr>
          <a:xfrm>
            <a:off x="2627784" y="2132856"/>
            <a:ext cx="1152128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5148064" y="2132856"/>
            <a:ext cx="1152128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5148064" y="1772816"/>
            <a:ext cx="1152128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627784" y="5229200"/>
            <a:ext cx="1152128" cy="360040"/>
          </a:xfrm>
          <a:prstGeom prst="flowChartProcess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6156176" y="5229200"/>
            <a:ext cx="1152128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5004048" y="5229200"/>
            <a:ext cx="1152128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rot="5400000">
            <a:off x="2988618" y="2708126"/>
            <a:ext cx="432048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5328878" y="2888146"/>
            <a:ext cx="792088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5940946" y="5804470"/>
            <a:ext cx="432048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2808598" y="5984490"/>
            <a:ext cx="792088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4788024" y="2132856"/>
            <a:ext cx="72008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5940152" y="2132856"/>
            <a:ext cx="72008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148064" y="1772816"/>
            <a:ext cx="115212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004048" y="5229200"/>
            <a:ext cx="2304256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824028" y="5409220"/>
            <a:ext cx="36004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7128284" y="5409220"/>
            <a:ext cx="36004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Vývojový diagram: postup 4"/>
          <p:cNvSpPr/>
          <p:nvPr/>
        </p:nvSpPr>
        <p:spPr>
          <a:xfrm>
            <a:off x="1115616" y="2492896"/>
            <a:ext cx="7272808" cy="72008"/>
          </a:xfrm>
          <a:prstGeom prst="flowChartProcess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971600" y="5589240"/>
            <a:ext cx="7272808" cy="72008"/>
          </a:xfrm>
          <a:prstGeom prst="flowChartProces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5148064" y="2492896"/>
            <a:ext cx="115212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5004048" y="5589240"/>
            <a:ext cx="2304256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ývojový diagram: postup 23"/>
          <p:cNvSpPr/>
          <p:nvPr/>
        </p:nvSpPr>
        <p:spPr>
          <a:xfrm>
            <a:off x="2643174" y="4857760"/>
            <a:ext cx="1152128" cy="360040"/>
          </a:xfrm>
          <a:prstGeom prst="flowChartProcess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5" grpId="0" animBg="1"/>
      <p:bldP spid="10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urel.feec.vutbr.cz/web_pages/projekty/clanky/Hlavni_mezniky_pc/Blaise_Pasc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628800"/>
            <a:ext cx="3905250" cy="4762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TLAK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4231035"/>
          </a:xfrm>
        </p:spPr>
        <p:txBody>
          <a:bodyPr/>
          <a:lstStyle/>
          <a:p>
            <a:r>
              <a:rPr lang="cs-CZ" dirty="0" smtClean="0"/>
              <a:t>Fyzikální veličina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Značí se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jednotka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 pascal – 1Pa</a:t>
            </a:r>
          </a:p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95536" y="404667"/>
          <a:ext cx="8229600" cy="5606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972108">
                <a:tc gridSpan="2">
                  <a:txBody>
                    <a:bodyPr/>
                    <a:lstStyle/>
                    <a:p>
                      <a:pPr algn="ctr"/>
                      <a:r>
                        <a:rPr lang="cs-CZ" sz="4800" u="sng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Správně roztřiď:</a:t>
                      </a:r>
                      <a:endParaRPr lang="cs-CZ" sz="4800" u="sng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0476">
                <a:tc>
                  <a:txBody>
                    <a:bodyPr/>
                    <a:lstStyle/>
                    <a:p>
                      <a:pPr algn="ctr"/>
                      <a:r>
                        <a:rPr lang="cs-CZ" sz="2400" b="1" u="sng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největší tlak:</a:t>
                      </a:r>
                      <a:endParaRPr lang="cs-CZ" sz="2400" b="1" u="sng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u="sng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nejmenší tlak:</a:t>
                      </a:r>
                      <a:endParaRPr lang="cs-CZ" sz="2400" b="1" u="sng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2845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Návštěvníkům zámku se dávají měkké papuče.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Při šití jehlou si bereš náprstek.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2845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Aby se ti kůl dobře zarážel do země, tak ho napřed osekáš.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Buldozer má místo kol pásy.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10155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Tirák nemá jen 4 kola, ale má jich více.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Hřebíky, špendlíky, jehly apod. mají ostré hroty.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9554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Při broušení kosy je dobré vzít si rukavice.</a:t>
                      </a:r>
                    </a:p>
                    <a:p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Nože, kosy, srpy, sekery, nůžky, dláta apod. musejí být pořádně nabroušené.</a:t>
                      </a:r>
                    </a:p>
                    <a:p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2845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Aby ses při pohybu sněhem nebořil, vezmeš si lyže.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 nohy skříní se dávají podložky.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67544" y="260648"/>
          <a:ext cx="8229600" cy="62838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7653536"/>
              </a:tblGrid>
              <a:tr h="11579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u="sng" dirty="0" smtClean="0"/>
                        <a:t>Řeš další úkoly:</a:t>
                      </a:r>
                      <a:endParaRPr lang="cs-CZ" sz="4000" u="sng" dirty="0"/>
                    </a:p>
                  </a:txBody>
                  <a:tcPr anchor="ctr"/>
                </a:tc>
              </a:tr>
              <a:tr h="1157988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1.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Po kom zůstanou na hliněné  cestě hlubší stopy: po klukovi </a:t>
                      </a:r>
                      <a:r>
                        <a:rPr lang="cs-CZ" b="1" dirty="0" smtClean="0"/>
                        <a:t>                                v </a:t>
                      </a:r>
                      <a:r>
                        <a:rPr lang="cs-CZ" b="1" dirty="0" smtClean="0"/>
                        <a:t>teniskách nebo po jeho mámě v lodičkách s podpatky? Proč si to myslíš?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157988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</a:t>
                      </a:r>
                      <a:r>
                        <a:rPr lang="cs-CZ" b="1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Petr bruslil na rybníce. A protože led byl tenký, tak se probořil. Pavel ho teď jde zachránit. Poraď Pavlovi, jak to má udělat, aby se neprobořil taky.</a:t>
                      </a:r>
                      <a:endParaRPr lang="cs-CZ" dirty="0"/>
                    </a:p>
                  </a:txBody>
                  <a:tcPr/>
                </a:tc>
              </a:tr>
              <a:tr h="81059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Zkoušel jsi někdy lézt bosý po žebříku? A nebo chodit bosý </a:t>
                      </a:r>
                      <a:r>
                        <a:rPr lang="cs-CZ" b="1" dirty="0" smtClean="0"/>
                        <a:t>                                po </a:t>
                      </a:r>
                      <a:r>
                        <a:rPr lang="cs-CZ" b="1" dirty="0" smtClean="0"/>
                        <a:t>štěrku? Strašně to bolí. Proč? Jak si pomůžeš?</a:t>
                      </a:r>
                      <a:endParaRPr lang="cs-CZ" dirty="0"/>
                    </a:p>
                  </a:txBody>
                  <a:tcPr/>
                </a:tc>
              </a:tr>
              <a:tr h="810592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Sedět na zábradlí není příliš pohodlné. Proč? Jak si pomůžeš, aby to bylo pohodlnější? Zkus sepsat co nejvíc nápadů.</a:t>
                      </a:r>
                      <a:endParaRPr lang="cs-CZ" b="1" dirty="0"/>
                    </a:p>
                  </a:txBody>
                  <a:tcPr/>
                </a:tc>
              </a:tr>
              <a:tr h="1157988"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Teta krájí knedlíky. Nožem jí to moc nejde, a tak si na to vezme nit. Omotá nit kolem knedlíku, škubne a knedlíkové kolečko je odříznuté. Jakou znalost z fyziky při tom teta využívá?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Kolářová, R. a kol., Fyzika 7, Prometheus, 1998</a:t>
            </a:r>
          </a:p>
          <a:p>
            <a:r>
              <a:rPr lang="cs-CZ" dirty="0" err="1" smtClean="0"/>
              <a:t>Rauner</a:t>
            </a:r>
            <a:r>
              <a:rPr lang="cs-CZ" dirty="0" smtClean="0"/>
              <a:t>, K. a kol. Fyzika 7 pro ZŠ a VG, PS</a:t>
            </a:r>
            <a:r>
              <a:rPr lang="cs-CZ" smtClean="0"/>
              <a:t>, Fraus, 2004</a:t>
            </a:r>
            <a:endParaRPr lang="cs-CZ" dirty="0" smtClean="0"/>
          </a:p>
          <a:p>
            <a:r>
              <a:rPr lang="cs-CZ" sz="2400" dirty="0" smtClean="0">
                <a:hlinkClick r:id="rId2"/>
              </a:rPr>
              <a:t>http://ebooks.adelaide.edu.au/p/pascal/blaise/portrait.jpg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 spd="med"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119</TotalTime>
  <Words>554</Words>
  <Application>Microsoft Office PowerPoint</Application>
  <PresentationFormat>Předvádění na obrazovce (4:3)</PresentationFormat>
  <Paragraphs>84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Snímek 2</vt:lpstr>
      <vt:lpstr>Tlaková síla, tlak</vt:lpstr>
      <vt:lpstr>Snímek 4</vt:lpstr>
      <vt:lpstr>PŘÍKLADY</vt:lpstr>
      <vt:lpstr>PŘÍKLADY</vt:lpstr>
      <vt:lpstr>Snímek 7</vt:lpstr>
      <vt:lpstr>TLAK</vt:lpstr>
      <vt:lpstr>Snímek 9</vt:lpstr>
      <vt:lpstr>Snímek 10</vt:lpstr>
      <vt:lpstr>Snímek 11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Tlaková síla, tlak</dc:title>
  <dc:creator>Hříbková Jitka</dc:creator>
  <cp:lastModifiedBy>Dum</cp:lastModifiedBy>
  <cp:revision>18</cp:revision>
  <dcterms:created xsi:type="dcterms:W3CDTF">2011-02-02T12:56:21Z</dcterms:created>
  <dcterms:modified xsi:type="dcterms:W3CDTF">2013-02-05T12:09:39Z</dcterms:modified>
</cp:coreProperties>
</file>