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66" r:id="rId4"/>
    <p:sldId id="257" r:id="rId5"/>
    <p:sldId id="265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76" autoAdjust="0"/>
  </p:normalViewPr>
  <p:slideViewPr>
    <p:cSldViewPr>
      <p:cViewPr>
        <p:scale>
          <a:sx n="100" d="100"/>
          <a:sy n="100" d="100"/>
        </p:scale>
        <p:origin x="-516" y="6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CBD26D-5E2F-4C28-B39E-397D52648A26}" type="doc">
      <dgm:prSet loTypeId="urn:microsoft.com/office/officeart/2005/8/layout/hList1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0729A8FC-75DD-4466-854B-7F9CB96EBCCA}">
      <dgm:prSet phldrT="[Text]"/>
      <dgm:spPr/>
      <dgm:t>
        <a:bodyPr/>
        <a:lstStyle/>
        <a:p>
          <a:r>
            <a:rPr lang="cs-CZ" smtClean="0"/>
            <a:t>DUSÍKATÁ ORGANICKÁ BÁZE</a:t>
          </a:r>
          <a:endParaRPr lang="cs-CZ" dirty="0"/>
        </a:p>
      </dgm:t>
    </dgm:pt>
    <dgm:pt modelId="{2DAE1A0B-58D5-4384-A198-A6569EA18A75}" type="parTrans" cxnId="{E9676766-668E-4DCE-B92C-EAD4E018D14D}">
      <dgm:prSet/>
      <dgm:spPr/>
      <dgm:t>
        <a:bodyPr/>
        <a:lstStyle/>
        <a:p>
          <a:endParaRPr lang="cs-CZ"/>
        </a:p>
      </dgm:t>
    </dgm:pt>
    <dgm:pt modelId="{38DE4812-51AD-427F-95F8-2D393675D77D}" type="sibTrans" cxnId="{E9676766-668E-4DCE-B92C-EAD4E018D14D}">
      <dgm:prSet/>
      <dgm:spPr/>
      <dgm:t>
        <a:bodyPr/>
        <a:lstStyle/>
        <a:p>
          <a:endParaRPr lang="cs-CZ"/>
        </a:p>
      </dgm:t>
    </dgm:pt>
    <dgm:pt modelId="{D15E083D-4BD1-41F4-AE74-D23F59793437}">
      <dgm:prSet phldrT="[Text]"/>
      <dgm:spPr/>
      <dgm:t>
        <a:bodyPr/>
        <a:lstStyle/>
        <a:p>
          <a:r>
            <a:rPr lang="cs-CZ" dirty="0" smtClean="0"/>
            <a:t>A, G, C, T (DNA)</a:t>
          </a:r>
          <a:endParaRPr lang="cs-CZ" dirty="0"/>
        </a:p>
      </dgm:t>
    </dgm:pt>
    <dgm:pt modelId="{4AB6DE1F-78FE-470E-982B-73A66C0DC5A8}" type="parTrans" cxnId="{0E31AFD6-D2B9-4DE7-9EAE-36C6FEF62F7F}">
      <dgm:prSet/>
      <dgm:spPr/>
      <dgm:t>
        <a:bodyPr/>
        <a:lstStyle/>
        <a:p>
          <a:endParaRPr lang="cs-CZ"/>
        </a:p>
      </dgm:t>
    </dgm:pt>
    <dgm:pt modelId="{4A3F8358-DF77-481D-88AF-662F9ECF47E3}" type="sibTrans" cxnId="{0E31AFD6-D2B9-4DE7-9EAE-36C6FEF62F7F}">
      <dgm:prSet/>
      <dgm:spPr/>
      <dgm:t>
        <a:bodyPr/>
        <a:lstStyle/>
        <a:p>
          <a:endParaRPr lang="cs-CZ"/>
        </a:p>
      </dgm:t>
    </dgm:pt>
    <dgm:pt modelId="{B60764A8-26E0-48A3-8D6A-61BC438C5D57}">
      <dgm:prSet phldrT="[Text]"/>
      <dgm:spPr/>
      <dgm:t>
        <a:bodyPr/>
        <a:lstStyle/>
        <a:p>
          <a:r>
            <a:rPr lang="cs-CZ" dirty="0" smtClean="0"/>
            <a:t>A, G, C, U (RNA)</a:t>
          </a:r>
          <a:endParaRPr lang="cs-CZ" dirty="0"/>
        </a:p>
      </dgm:t>
    </dgm:pt>
    <dgm:pt modelId="{2EE5DB4C-5639-484C-A82D-0828010A65CE}" type="parTrans" cxnId="{B88EE21C-0F7E-4439-BE64-F194FA60BB18}">
      <dgm:prSet/>
      <dgm:spPr/>
      <dgm:t>
        <a:bodyPr/>
        <a:lstStyle/>
        <a:p>
          <a:endParaRPr lang="cs-CZ"/>
        </a:p>
      </dgm:t>
    </dgm:pt>
    <dgm:pt modelId="{2C7DEB3D-5681-4B5C-AF2C-5F34405E6A9F}" type="sibTrans" cxnId="{B88EE21C-0F7E-4439-BE64-F194FA60BB18}">
      <dgm:prSet/>
      <dgm:spPr/>
      <dgm:t>
        <a:bodyPr/>
        <a:lstStyle/>
        <a:p>
          <a:endParaRPr lang="cs-CZ"/>
        </a:p>
      </dgm:t>
    </dgm:pt>
    <dgm:pt modelId="{FCF6C4A4-215D-4FEE-9142-64B82A685A14}">
      <dgm:prSet phldrT="[Text]"/>
      <dgm:spPr/>
      <dgm:t>
        <a:bodyPr/>
        <a:lstStyle/>
        <a:p>
          <a:r>
            <a:rPr lang="cs-CZ" smtClean="0"/>
            <a:t>MONOSACHARID</a:t>
          </a:r>
          <a:endParaRPr lang="cs-CZ" dirty="0"/>
        </a:p>
      </dgm:t>
    </dgm:pt>
    <dgm:pt modelId="{C54C21CD-2590-4DC0-9463-EE238A726416}" type="parTrans" cxnId="{FAE691EB-9C06-4C27-9D02-480F7D5A0AF4}">
      <dgm:prSet/>
      <dgm:spPr/>
      <dgm:t>
        <a:bodyPr/>
        <a:lstStyle/>
        <a:p>
          <a:endParaRPr lang="cs-CZ"/>
        </a:p>
      </dgm:t>
    </dgm:pt>
    <dgm:pt modelId="{32746237-50B7-47D6-888F-314A89EE9272}" type="sibTrans" cxnId="{FAE691EB-9C06-4C27-9D02-480F7D5A0AF4}">
      <dgm:prSet/>
      <dgm:spPr/>
      <dgm:t>
        <a:bodyPr/>
        <a:lstStyle/>
        <a:p>
          <a:endParaRPr lang="cs-CZ"/>
        </a:p>
      </dgm:t>
    </dgm:pt>
    <dgm:pt modelId="{3DE5770C-57C4-406A-BD44-7FDD7B60827D}">
      <dgm:prSet phldrT="[Text]"/>
      <dgm:spPr/>
      <dgm:t>
        <a:bodyPr/>
        <a:lstStyle/>
        <a:p>
          <a:r>
            <a:rPr lang="cs-CZ" b="1" dirty="0" smtClean="0"/>
            <a:t>2-</a:t>
          </a:r>
          <a:r>
            <a:rPr lang="cs-CZ" b="1" dirty="0" err="1" smtClean="0"/>
            <a:t>deoxy</a:t>
          </a:r>
          <a:r>
            <a:rPr lang="cs-CZ" b="1" dirty="0" smtClean="0"/>
            <a:t>-D-</a:t>
          </a:r>
          <a:r>
            <a:rPr lang="cs-CZ" b="1" dirty="0" err="1" smtClean="0"/>
            <a:t>ribosa</a:t>
          </a:r>
          <a:r>
            <a:rPr lang="cs-CZ" b="1" dirty="0" smtClean="0"/>
            <a:t> (DNA)</a:t>
          </a:r>
          <a:endParaRPr lang="cs-CZ" b="1" dirty="0"/>
        </a:p>
      </dgm:t>
    </dgm:pt>
    <dgm:pt modelId="{968D4C43-2AA0-4A15-BF80-E154296F520D}" type="parTrans" cxnId="{F315387F-E7AA-4481-B97E-F78792A0F98E}">
      <dgm:prSet/>
      <dgm:spPr/>
      <dgm:t>
        <a:bodyPr/>
        <a:lstStyle/>
        <a:p>
          <a:endParaRPr lang="cs-CZ"/>
        </a:p>
      </dgm:t>
    </dgm:pt>
    <dgm:pt modelId="{3BAA38F8-BBC6-4EEF-8EDC-310D76DAEA7D}" type="sibTrans" cxnId="{F315387F-E7AA-4481-B97E-F78792A0F98E}">
      <dgm:prSet/>
      <dgm:spPr/>
      <dgm:t>
        <a:bodyPr/>
        <a:lstStyle/>
        <a:p>
          <a:endParaRPr lang="cs-CZ"/>
        </a:p>
      </dgm:t>
    </dgm:pt>
    <dgm:pt modelId="{7D1BA813-0138-491C-ADD9-CB0319B9B055}">
      <dgm:prSet phldrT="[Text]"/>
      <dgm:spPr/>
      <dgm:t>
        <a:bodyPr/>
        <a:lstStyle/>
        <a:p>
          <a:r>
            <a:rPr lang="cs-CZ" b="1" smtClean="0"/>
            <a:t>D-ribosa </a:t>
          </a:r>
          <a:r>
            <a:rPr lang="cs-CZ" b="1" dirty="0" smtClean="0"/>
            <a:t>(RNA)</a:t>
          </a:r>
          <a:endParaRPr lang="cs-CZ" b="1" dirty="0"/>
        </a:p>
      </dgm:t>
    </dgm:pt>
    <dgm:pt modelId="{B055226D-9B55-4C58-BA0A-CB59A755671E}" type="parTrans" cxnId="{A23D5347-309D-4FB6-ACD6-C986D3C432F2}">
      <dgm:prSet/>
      <dgm:spPr/>
      <dgm:t>
        <a:bodyPr/>
        <a:lstStyle/>
        <a:p>
          <a:endParaRPr lang="cs-CZ"/>
        </a:p>
      </dgm:t>
    </dgm:pt>
    <dgm:pt modelId="{E0301177-BA75-487A-87F3-99F31FAAB12B}" type="sibTrans" cxnId="{A23D5347-309D-4FB6-ACD6-C986D3C432F2}">
      <dgm:prSet/>
      <dgm:spPr/>
      <dgm:t>
        <a:bodyPr/>
        <a:lstStyle/>
        <a:p>
          <a:endParaRPr lang="cs-CZ"/>
        </a:p>
      </dgm:t>
    </dgm:pt>
    <dgm:pt modelId="{C1302657-243F-42D3-9DC6-3F98899AE6CF}">
      <dgm:prSet phldrT="[Text]"/>
      <dgm:spPr/>
      <dgm:t>
        <a:bodyPr/>
        <a:lstStyle/>
        <a:p>
          <a:r>
            <a:rPr lang="cs-CZ" smtClean="0"/>
            <a:t>ZBYTEK H</a:t>
          </a:r>
          <a:r>
            <a:rPr lang="cs-CZ" baseline="-25000" smtClean="0"/>
            <a:t>3</a:t>
          </a:r>
          <a:r>
            <a:rPr lang="cs-CZ" smtClean="0"/>
            <a:t>PO</a:t>
          </a:r>
          <a:r>
            <a:rPr lang="cs-CZ" baseline="-25000" smtClean="0"/>
            <a:t>4</a:t>
          </a:r>
          <a:endParaRPr lang="cs-CZ" baseline="-25000" dirty="0"/>
        </a:p>
      </dgm:t>
    </dgm:pt>
    <dgm:pt modelId="{1C0E559E-40C6-495A-8027-C1E8E348EDAF}" type="parTrans" cxnId="{A0953DBB-9723-451E-8314-1A46DDDCFECF}">
      <dgm:prSet/>
      <dgm:spPr/>
      <dgm:t>
        <a:bodyPr/>
        <a:lstStyle/>
        <a:p>
          <a:endParaRPr lang="cs-CZ"/>
        </a:p>
      </dgm:t>
    </dgm:pt>
    <dgm:pt modelId="{9498CF9D-31E8-4D05-BCFF-2573D62773D6}" type="sibTrans" cxnId="{A0953DBB-9723-451E-8314-1A46DDDCFECF}">
      <dgm:prSet/>
      <dgm:spPr/>
      <dgm:t>
        <a:bodyPr/>
        <a:lstStyle/>
        <a:p>
          <a:endParaRPr lang="cs-CZ"/>
        </a:p>
      </dgm:t>
    </dgm:pt>
    <dgm:pt modelId="{3A4A817B-827C-421C-B6E4-7A7D328EB6B3}">
      <dgm:prSet phldrT="[Text]"/>
      <dgm:spPr/>
      <dgm:t>
        <a:bodyPr/>
        <a:lstStyle/>
        <a:p>
          <a:r>
            <a:rPr lang="cs-CZ" dirty="0" smtClean="0"/>
            <a:t>FOSFÁT</a:t>
          </a:r>
          <a:endParaRPr lang="cs-CZ" dirty="0"/>
        </a:p>
      </dgm:t>
    </dgm:pt>
    <dgm:pt modelId="{43FC6FD2-2D06-4EFB-B693-D988FA8D34C7}" type="parTrans" cxnId="{4A78D7EB-A7DF-4A0E-AC9C-78567A026F08}">
      <dgm:prSet/>
      <dgm:spPr/>
      <dgm:t>
        <a:bodyPr/>
        <a:lstStyle/>
        <a:p>
          <a:endParaRPr lang="cs-CZ"/>
        </a:p>
      </dgm:t>
    </dgm:pt>
    <dgm:pt modelId="{1B2DEB13-3E81-47BE-8142-DB12BD49E748}" type="sibTrans" cxnId="{4A78D7EB-A7DF-4A0E-AC9C-78567A026F08}">
      <dgm:prSet/>
      <dgm:spPr/>
      <dgm:t>
        <a:bodyPr/>
        <a:lstStyle/>
        <a:p>
          <a:endParaRPr lang="cs-CZ"/>
        </a:p>
      </dgm:t>
    </dgm:pt>
    <dgm:pt modelId="{C6E4C0E1-921C-41BC-BF34-CA2C5C5BFB84}" type="pres">
      <dgm:prSet presAssocID="{BECBD26D-5E2F-4C28-B39E-397D52648A2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2D300E1-1A55-46B4-9275-D1E6D26194B5}" type="pres">
      <dgm:prSet presAssocID="{0729A8FC-75DD-4466-854B-7F9CB96EBCCA}" presName="composite" presStyleCnt="0"/>
      <dgm:spPr/>
    </dgm:pt>
    <dgm:pt modelId="{A07B6A91-3028-43D7-A13A-E22D861F4F21}" type="pres">
      <dgm:prSet presAssocID="{0729A8FC-75DD-4466-854B-7F9CB96EBCCA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A3F65A-74F6-4D59-9CBF-76883EF2FD14}" type="pres">
      <dgm:prSet presAssocID="{0729A8FC-75DD-4466-854B-7F9CB96EBCCA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2DBCBE-DC72-435D-8F21-3DAFEBA9298C}" type="pres">
      <dgm:prSet presAssocID="{38DE4812-51AD-427F-95F8-2D393675D77D}" presName="space" presStyleCnt="0"/>
      <dgm:spPr/>
    </dgm:pt>
    <dgm:pt modelId="{2645AE4F-22E4-4498-B474-E7A82D7C5CAF}" type="pres">
      <dgm:prSet presAssocID="{FCF6C4A4-215D-4FEE-9142-64B82A685A14}" presName="composite" presStyleCnt="0"/>
      <dgm:spPr/>
    </dgm:pt>
    <dgm:pt modelId="{A5510207-B4DE-431D-8DED-92D5175F74DA}" type="pres">
      <dgm:prSet presAssocID="{FCF6C4A4-215D-4FEE-9142-64B82A685A14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5B9ADE-A667-4927-91B6-1B74451E97FF}" type="pres">
      <dgm:prSet presAssocID="{FCF6C4A4-215D-4FEE-9142-64B82A685A14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2FBAF1-334C-48CD-A606-1627EFC74518}" type="pres">
      <dgm:prSet presAssocID="{32746237-50B7-47D6-888F-314A89EE9272}" presName="space" presStyleCnt="0"/>
      <dgm:spPr/>
    </dgm:pt>
    <dgm:pt modelId="{2F5B8BC2-803C-44A5-B030-C74B67C3B7AA}" type="pres">
      <dgm:prSet presAssocID="{C1302657-243F-42D3-9DC6-3F98899AE6CF}" presName="composite" presStyleCnt="0"/>
      <dgm:spPr/>
    </dgm:pt>
    <dgm:pt modelId="{A0A66A5B-A454-46B8-B44D-224E01199263}" type="pres">
      <dgm:prSet presAssocID="{C1302657-243F-42D3-9DC6-3F98899AE6CF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F38C61-A23B-44CF-A669-8D0F40A41C96}" type="pres">
      <dgm:prSet presAssocID="{C1302657-243F-42D3-9DC6-3F98899AE6CF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3EF6B32-9EBF-4535-A89B-A1549DC1C2C1}" type="presOf" srcId="{7D1BA813-0138-491C-ADD9-CB0319B9B055}" destId="{175B9ADE-A667-4927-91B6-1B74451E97FF}" srcOrd="0" destOrd="1" presId="urn:microsoft.com/office/officeart/2005/8/layout/hList1"/>
    <dgm:cxn modelId="{F315387F-E7AA-4481-B97E-F78792A0F98E}" srcId="{FCF6C4A4-215D-4FEE-9142-64B82A685A14}" destId="{3DE5770C-57C4-406A-BD44-7FDD7B60827D}" srcOrd="0" destOrd="0" parTransId="{968D4C43-2AA0-4A15-BF80-E154296F520D}" sibTransId="{3BAA38F8-BBC6-4EEF-8EDC-310D76DAEA7D}"/>
    <dgm:cxn modelId="{B88EE21C-0F7E-4439-BE64-F194FA60BB18}" srcId="{0729A8FC-75DD-4466-854B-7F9CB96EBCCA}" destId="{B60764A8-26E0-48A3-8D6A-61BC438C5D57}" srcOrd="1" destOrd="0" parTransId="{2EE5DB4C-5639-484C-A82D-0828010A65CE}" sibTransId="{2C7DEB3D-5681-4B5C-AF2C-5F34405E6A9F}"/>
    <dgm:cxn modelId="{BEA9BBF2-423F-4388-A59A-279F7E6A4360}" type="presOf" srcId="{3A4A817B-827C-421C-B6E4-7A7D328EB6B3}" destId="{3DF38C61-A23B-44CF-A669-8D0F40A41C96}" srcOrd="0" destOrd="0" presId="urn:microsoft.com/office/officeart/2005/8/layout/hList1"/>
    <dgm:cxn modelId="{A23D5347-309D-4FB6-ACD6-C986D3C432F2}" srcId="{FCF6C4A4-215D-4FEE-9142-64B82A685A14}" destId="{7D1BA813-0138-491C-ADD9-CB0319B9B055}" srcOrd="1" destOrd="0" parTransId="{B055226D-9B55-4C58-BA0A-CB59A755671E}" sibTransId="{E0301177-BA75-487A-87F3-99F31FAAB12B}"/>
    <dgm:cxn modelId="{C55F41E2-9D46-4098-8D35-1979B3C0C0F9}" type="presOf" srcId="{BECBD26D-5E2F-4C28-B39E-397D52648A26}" destId="{C6E4C0E1-921C-41BC-BF34-CA2C5C5BFB84}" srcOrd="0" destOrd="0" presId="urn:microsoft.com/office/officeart/2005/8/layout/hList1"/>
    <dgm:cxn modelId="{3A6DD52A-647C-4E3E-9D9B-DFBCC9B93657}" type="presOf" srcId="{0729A8FC-75DD-4466-854B-7F9CB96EBCCA}" destId="{A07B6A91-3028-43D7-A13A-E22D861F4F21}" srcOrd="0" destOrd="0" presId="urn:microsoft.com/office/officeart/2005/8/layout/hList1"/>
    <dgm:cxn modelId="{3AC0505B-9EFF-46DE-84FF-F2B1586CF31A}" type="presOf" srcId="{B60764A8-26E0-48A3-8D6A-61BC438C5D57}" destId="{64A3F65A-74F6-4D59-9CBF-76883EF2FD14}" srcOrd="0" destOrd="1" presId="urn:microsoft.com/office/officeart/2005/8/layout/hList1"/>
    <dgm:cxn modelId="{A0953DBB-9723-451E-8314-1A46DDDCFECF}" srcId="{BECBD26D-5E2F-4C28-B39E-397D52648A26}" destId="{C1302657-243F-42D3-9DC6-3F98899AE6CF}" srcOrd="2" destOrd="0" parTransId="{1C0E559E-40C6-495A-8027-C1E8E348EDAF}" sibTransId="{9498CF9D-31E8-4D05-BCFF-2573D62773D6}"/>
    <dgm:cxn modelId="{FAE691EB-9C06-4C27-9D02-480F7D5A0AF4}" srcId="{BECBD26D-5E2F-4C28-B39E-397D52648A26}" destId="{FCF6C4A4-215D-4FEE-9142-64B82A685A14}" srcOrd="1" destOrd="0" parTransId="{C54C21CD-2590-4DC0-9463-EE238A726416}" sibTransId="{32746237-50B7-47D6-888F-314A89EE9272}"/>
    <dgm:cxn modelId="{F6D271E0-518D-4680-B2A3-C97C2E8B9667}" type="presOf" srcId="{FCF6C4A4-215D-4FEE-9142-64B82A685A14}" destId="{A5510207-B4DE-431D-8DED-92D5175F74DA}" srcOrd="0" destOrd="0" presId="urn:microsoft.com/office/officeart/2005/8/layout/hList1"/>
    <dgm:cxn modelId="{4F232B33-6BC6-458D-A468-F227A80E1597}" type="presOf" srcId="{3DE5770C-57C4-406A-BD44-7FDD7B60827D}" destId="{175B9ADE-A667-4927-91B6-1B74451E97FF}" srcOrd="0" destOrd="0" presId="urn:microsoft.com/office/officeart/2005/8/layout/hList1"/>
    <dgm:cxn modelId="{0E31AFD6-D2B9-4DE7-9EAE-36C6FEF62F7F}" srcId="{0729A8FC-75DD-4466-854B-7F9CB96EBCCA}" destId="{D15E083D-4BD1-41F4-AE74-D23F59793437}" srcOrd="0" destOrd="0" parTransId="{4AB6DE1F-78FE-470E-982B-73A66C0DC5A8}" sibTransId="{4A3F8358-DF77-481D-88AF-662F9ECF47E3}"/>
    <dgm:cxn modelId="{E9676766-668E-4DCE-B92C-EAD4E018D14D}" srcId="{BECBD26D-5E2F-4C28-B39E-397D52648A26}" destId="{0729A8FC-75DD-4466-854B-7F9CB96EBCCA}" srcOrd="0" destOrd="0" parTransId="{2DAE1A0B-58D5-4384-A198-A6569EA18A75}" sibTransId="{38DE4812-51AD-427F-95F8-2D393675D77D}"/>
    <dgm:cxn modelId="{72DB7AE7-0912-4D99-AB6A-E9BE1ABDC0A1}" type="presOf" srcId="{C1302657-243F-42D3-9DC6-3F98899AE6CF}" destId="{A0A66A5B-A454-46B8-B44D-224E01199263}" srcOrd="0" destOrd="0" presId="urn:microsoft.com/office/officeart/2005/8/layout/hList1"/>
    <dgm:cxn modelId="{4A78D7EB-A7DF-4A0E-AC9C-78567A026F08}" srcId="{C1302657-243F-42D3-9DC6-3F98899AE6CF}" destId="{3A4A817B-827C-421C-B6E4-7A7D328EB6B3}" srcOrd="0" destOrd="0" parTransId="{43FC6FD2-2D06-4EFB-B693-D988FA8D34C7}" sibTransId="{1B2DEB13-3E81-47BE-8142-DB12BD49E748}"/>
    <dgm:cxn modelId="{15FFA7A9-7893-4FCF-BAC4-31DCD36DBB40}" type="presOf" srcId="{D15E083D-4BD1-41F4-AE74-D23F59793437}" destId="{64A3F65A-74F6-4D59-9CBF-76883EF2FD14}" srcOrd="0" destOrd="0" presId="urn:microsoft.com/office/officeart/2005/8/layout/hList1"/>
    <dgm:cxn modelId="{430C0563-8C76-4A8B-8A26-884CD5099399}" type="presParOf" srcId="{C6E4C0E1-921C-41BC-BF34-CA2C5C5BFB84}" destId="{12D300E1-1A55-46B4-9275-D1E6D26194B5}" srcOrd="0" destOrd="0" presId="urn:microsoft.com/office/officeart/2005/8/layout/hList1"/>
    <dgm:cxn modelId="{2D457E71-3BED-4527-8192-B7DDAC1CE75F}" type="presParOf" srcId="{12D300E1-1A55-46B4-9275-D1E6D26194B5}" destId="{A07B6A91-3028-43D7-A13A-E22D861F4F21}" srcOrd="0" destOrd="0" presId="urn:microsoft.com/office/officeart/2005/8/layout/hList1"/>
    <dgm:cxn modelId="{E3C6AA1A-4F36-4FEF-99BD-59B16E4B6162}" type="presParOf" srcId="{12D300E1-1A55-46B4-9275-D1E6D26194B5}" destId="{64A3F65A-74F6-4D59-9CBF-76883EF2FD14}" srcOrd="1" destOrd="0" presId="urn:microsoft.com/office/officeart/2005/8/layout/hList1"/>
    <dgm:cxn modelId="{B910EE42-0516-4B1A-BBFE-85CC43EC0053}" type="presParOf" srcId="{C6E4C0E1-921C-41BC-BF34-CA2C5C5BFB84}" destId="{A62DBCBE-DC72-435D-8F21-3DAFEBA9298C}" srcOrd="1" destOrd="0" presId="urn:microsoft.com/office/officeart/2005/8/layout/hList1"/>
    <dgm:cxn modelId="{31C84D4B-76FA-436A-A8F4-6BEA58BFEC24}" type="presParOf" srcId="{C6E4C0E1-921C-41BC-BF34-CA2C5C5BFB84}" destId="{2645AE4F-22E4-4498-B474-E7A82D7C5CAF}" srcOrd="2" destOrd="0" presId="urn:microsoft.com/office/officeart/2005/8/layout/hList1"/>
    <dgm:cxn modelId="{F42A5A51-7B8A-48B2-89BA-A52B6D4F6970}" type="presParOf" srcId="{2645AE4F-22E4-4498-B474-E7A82D7C5CAF}" destId="{A5510207-B4DE-431D-8DED-92D5175F74DA}" srcOrd="0" destOrd="0" presId="urn:microsoft.com/office/officeart/2005/8/layout/hList1"/>
    <dgm:cxn modelId="{8292CF3D-4324-49B7-9417-2A64F66D6859}" type="presParOf" srcId="{2645AE4F-22E4-4498-B474-E7A82D7C5CAF}" destId="{175B9ADE-A667-4927-91B6-1B74451E97FF}" srcOrd="1" destOrd="0" presId="urn:microsoft.com/office/officeart/2005/8/layout/hList1"/>
    <dgm:cxn modelId="{D74167B6-04ED-4D8B-8068-E9F07F7AD884}" type="presParOf" srcId="{C6E4C0E1-921C-41BC-BF34-CA2C5C5BFB84}" destId="{9C2FBAF1-334C-48CD-A606-1627EFC74518}" srcOrd="3" destOrd="0" presId="urn:microsoft.com/office/officeart/2005/8/layout/hList1"/>
    <dgm:cxn modelId="{AF060F35-CDAB-45A9-93C0-EA1D4FB96C5E}" type="presParOf" srcId="{C6E4C0E1-921C-41BC-BF34-CA2C5C5BFB84}" destId="{2F5B8BC2-803C-44A5-B030-C74B67C3B7AA}" srcOrd="4" destOrd="0" presId="urn:microsoft.com/office/officeart/2005/8/layout/hList1"/>
    <dgm:cxn modelId="{7C3CE372-21B8-48C6-8047-4186498ABB33}" type="presParOf" srcId="{2F5B8BC2-803C-44A5-B030-C74B67C3B7AA}" destId="{A0A66A5B-A454-46B8-B44D-224E01199263}" srcOrd="0" destOrd="0" presId="urn:microsoft.com/office/officeart/2005/8/layout/hList1"/>
    <dgm:cxn modelId="{F94BD16C-1324-4A23-8FB0-13EA4BE36CBF}" type="presParOf" srcId="{2F5B8BC2-803C-44A5-B030-C74B67C3B7AA}" destId="{3DF38C61-A23B-44CF-A669-8D0F40A41C9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7B6A91-3028-43D7-A13A-E22D861F4F21}">
      <dsp:nvSpPr>
        <dsp:cNvPr id="0" name=""/>
        <dsp:cNvSpPr/>
      </dsp:nvSpPr>
      <dsp:spPr>
        <a:xfrm>
          <a:off x="2524" y="1771993"/>
          <a:ext cx="2461021" cy="735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2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2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2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2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smtClean="0"/>
            <a:t>DUSÍKATÁ ORGANICKÁ BÁZE</a:t>
          </a:r>
          <a:endParaRPr lang="cs-CZ" sz="2100" kern="1200" dirty="0"/>
        </a:p>
      </dsp:txBody>
      <dsp:txXfrm>
        <a:off x="2524" y="1771993"/>
        <a:ext cx="2461021" cy="735290"/>
      </dsp:txXfrm>
    </dsp:sp>
    <dsp:sp modelId="{64A3F65A-74F6-4D59-9CBF-76883EF2FD14}">
      <dsp:nvSpPr>
        <dsp:cNvPr id="0" name=""/>
        <dsp:cNvSpPr/>
      </dsp:nvSpPr>
      <dsp:spPr>
        <a:xfrm>
          <a:off x="2524" y="2507284"/>
          <a:ext cx="2461021" cy="1181722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accent2">
              <a:tint val="40000"/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kern="1200" dirty="0" smtClean="0"/>
            <a:t>A, G, C, T (DNA)</a:t>
          </a:r>
          <a:endParaRPr lang="cs-CZ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kern="1200" dirty="0" smtClean="0"/>
            <a:t>A, G, C, U (RNA)</a:t>
          </a:r>
          <a:endParaRPr lang="cs-CZ" sz="2100" kern="1200" dirty="0"/>
        </a:p>
      </dsp:txBody>
      <dsp:txXfrm>
        <a:off x="2524" y="2507284"/>
        <a:ext cx="2461021" cy="1181722"/>
      </dsp:txXfrm>
    </dsp:sp>
    <dsp:sp modelId="{A5510207-B4DE-431D-8DED-92D5175F74DA}">
      <dsp:nvSpPr>
        <dsp:cNvPr id="0" name=""/>
        <dsp:cNvSpPr/>
      </dsp:nvSpPr>
      <dsp:spPr>
        <a:xfrm>
          <a:off x="2808089" y="1771993"/>
          <a:ext cx="2461021" cy="735290"/>
        </a:xfrm>
        <a:prstGeom prst="rect">
          <a:avLst/>
        </a:prstGeom>
        <a:gradFill rotWithShape="0">
          <a:gsLst>
            <a:gs pos="0">
              <a:schemeClr val="accent2">
                <a:hueOff val="-8103780"/>
                <a:satOff val="16667"/>
                <a:lumOff val="-1274"/>
                <a:alphaOff val="0"/>
                <a:tint val="74000"/>
              </a:schemeClr>
            </a:gs>
            <a:gs pos="49000">
              <a:schemeClr val="accent2">
                <a:hueOff val="-8103780"/>
                <a:satOff val="16667"/>
                <a:lumOff val="-1274"/>
                <a:alphaOff val="0"/>
                <a:tint val="96000"/>
                <a:shade val="84000"/>
                <a:satMod val="110000"/>
              </a:schemeClr>
            </a:gs>
            <a:gs pos="49100">
              <a:schemeClr val="accent2">
                <a:hueOff val="-8103780"/>
                <a:satOff val="16667"/>
                <a:lumOff val="-1274"/>
                <a:alphaOff val="0"/>
                <a:shade val="55000"/>
                <a:satMod val="150000"/>
              </a:schemeClr>
            </a:gs>
            <a:gs pos="92000">
              <a:schemeClr val="accent2">
                <a:hueOff val="-8103780"/>
                <a:satOff val="16667"/>
                <a:lumOff val="-1274"/>
                <a:alphaOff val="0"/>
                <a:tint val="98000"/>
                <a:shade val="90000"/>
                <a:satMod val="128000"/>
              </a:schemeClr>
            </a:gs>
            <a:gs pos="100000">
              <a:schemeClr val="accent2">
                <a:hueOff val="-8103780"/>
                <a:satOff val="16667"/>
                <a:lumOff val="-1274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2">
              <a:hueOff val="-8103780"/>
              <a:satOff val="16667"/>
              <a:lumOff val="-1274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smtClean="0"/>
            <a:t>MONOSACHARID</a:t>
          </a:r>
          <a:endParaRPr lang="cs-CZ" sz="2100" kern="1200" dirty="0"/>
        </a:p>
      </dsp:txBody>
      <dsp:txXfrm>
        <a:off x="2808089" y="1771993"/>
        <a:ext cx="2461021" cy="735290"/>
      </dsp:txXfrm>
    </dsp:sp>
    <dsp:sp modelId="{175B9ADE-A667-4927-91B6-1B74451E97FF}">
      <dsp:nvSpPr>
        <dsp:cNvPr id="0" name=""/>
        <dsp:cNvSpPr/>
      </dsp:nvSpPr>
      <dsp:spPr>
        <a:xfrm>
          <a:off x="2808089" y="2507284"/>
          <a:ext cx="2461021" cy="1181722"/>
        </a:xfrm>
        <a:prstGeom prst="rect">
          <a:avLst/>
        </a:prstGeom>
        <a:solidFill>
          <a:schemeClr val="accent2">
            <a:tint val="40000"/>
            <a:alpha val="90000"/>
            <a:hueOff val="-8279243"/>
            <a:satOff val="15273"/>
            <a:lumOff val="582"/>
            <a:alphaOff val="0"/>
          </a:schemeClr>
        </a:solidFill>
        <a:ln w="11430" cap="flat" cmpd="sng" algn="ctr">
          <a:solidFill>
            <a:schemeClr val="accent2">
              <a:tint val="40000"/>
              <a:alpha val="90000"/>
              <a:hueOff val="-8279243"/>
              <a:satOff val="15273"/>
              <a:lumOff val="582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accent2">
              <a:tint val="40000"/>
              <a:alpha val="90000"/>
              <a:hueOff val="-8279243"/>
              <a:satOff val="15273"/>
              <a:lumOff val="582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b="1" kern="1200" dirty="0" smtClean="0"/>
            <a:t>2-</a:t>
          </a:r>
          <a:r>
            <a:rPr lang="cs-CZ" sz="2100" b="1" kern="1200" dirty="0" err="1" smtClean="0"/>
            <a:t>deoxy</a:t>
          </a:r>
          <a:r>
            <a:rPr lang="cs-CZ" sz="2100" b="1" kern="1200" dirty="0" smtClean="0"/>
            <a:t>-D-</a:t>
          </a:r>
          <a:r>
            <a:rPr lang="cs-CZ" sz="2100" b="1" kern="1200" dirty="0" err="1" smtClean="0"/>
            <a:t>ribosa</a:t>
          </a:r>
          <a:r>
            <a:rPr lang="cs-CZ" sz="2100" b="1" kern="1200" dirty="0" smtClean="0"/>
            <a:t> (DNA)</a:t>
          </a:r>
          <a:endParaRPr lang="cs-CZ" sz="21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b="1" kern="1200" smtClean="0"/>
            <a:t>D-ribosa </a:t>
          </a:r>
          <a:r>
            <a:rPr lang="cs-CZ" sz="2100" b="1" kern="1200" dirty="0" smtClean="0"/>
            <a:t>(RNA)</a:t>
          </a:r>
          <a:endParaRPr lang="cs-CZ" sz="2100" b="1" kern="1200" dirty="0"/>
        </a:p>
      </dsp:txBody>
      <dsp:txXfrm>
        <a:off x="2808089" y="2507284"/>
        <a:ext cx="2461021" cy="1181722"/>
      </dsp:txXfrm>
    </dsp:sp>
    <dsp:sp modelId="{A0A66A5B-A454-46B8-B44D-224E01199263}">
      <dsp:nvSpPr>
        <dsp:cNvPr id="0" name=""/>
        <dsp:cNvSpPr/>
      </dsp:nvSpPr>
      <dsp:spPr>
        <a:xfrm>
          <a:off x="5613654" y="1771993"/>
          <a:ext cx="2461021" cy="735290"/>
        </a:xfrm>
        <a:prstGeom prst="rect">
          <a:avLst/>
        </a:prstGeom>
        <a:gradFill rotWithShape="0">
          <a:gsLst>
            <a:gs pos="0">
              <a:schemeClr val="accent2">
                <a:hueOff val="-16207560"/>
                <a:satOff val="33334"/>
                <a:lumOff val="-2549"/>
                <a:alphaOff val="0"/>
                <a:tint val="74000"/>
              </a:schemeClr>
            </a:gs>
            <a:gs pos="49000">
              <a:schemeClr val="accent2">
                <a:hueOff val="-16207560"/>
                <a:satOff val="33334"/>
                <a:lumOff val="-2549"/>
                <a:alphaOff val="0"/>
                <a:tint val="96000"/>
                <a:shade val="84000"/>
                <a:satMod val="110000"/>
              </a:schemeClr>
            </a:gs>
            <a:gs pos="49100">
              <a:schemeClr val="accent2">
                <a:hueOff val="-16207560"/>
                <a:satOff val="33334"/>
                <a:lumOff val="-2549"/>
                <a:alphaOff val="0"/>
                <a:shade val="55000"/>
                <a:satMod val="150000"/>
              </a:schemeClr>
            </a:gs>
            <a:gs pos="92000">
              <a:schemeClr val="accent2">
                <a:hueOff val="-16207560"/>
                <a:satOff val="33334"/>
                <a:lumOff val="-2549"/>
                <a:alphaOff val="0"/>
                <a:tint val="98000"/>
                <a:shade val="90000"/>
                <a:satMod val="128000"/>
              </a:schemeClr>
            </a:gs>
            <a:gs pos="100000">
              <a:schemeClr val="accent2">
                <a:hueOff val="-16207560"/>
                <a:satOff val="33334"/>
                <a:lumOff val="-2549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2">
              <a:hueOff val="-16207560"/>
              <a:satOff val="33334"/>
              <a:lumOff val="-2549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smtClean="0"/>
            <a:t>ZBYTEK H</a:t>
          </a:r>
          <a:r>
            <a:rPr lang="cs-CZ" sz="2100" kern="1200" baseline="-25000" smtClean="0"/>
            <a:t>3</a:t>
          </a:r>
          <a:r>
            <a:rPr lang="cs-CZ" sz="2100" kern="1200" smtClean="0"/>
            <a:t>PO</a:t>
          </a:r>
          <a:r>
            <a:rPr lang="cs-CZ" sz="2100" kern="1200" baseline="-25000" smtClean="0"/>
            <a:t>4</a:t>
          </a:r>
          <a:endParaRPr lang="cs-CZ" sz="2100" kern="1200" baseline="-25000" dirty="0"/>
        </a:p>
      </dsp:txBody>
      <dsp:txXfrm>
        <a:off x="5613654" y="1771993"/>
        <a:ext cx="2461021" cy="735290"/>
      </dsp:txXfrm>
    </dsp:sp>
    <dsp:sp modelId="{3DF38C61-A23B-44CF-A669-8D0F40A41C96}">
      <dsp:nvSpPr>
        <dsp:cNvPr id="0" name=""/>
        <dsp:cNvSpPr/>
      </dsp:nvSpPr>
      <dsp:spPr>
        <a:xfrm>
          <a:off x="5613654" y="2507284"/>
          <a:ext cx="2461021" cy="1181722"/>
        </a:xfrm>
        <a:prstGeom prst="rect">
          <a:avLst/>
        </a:prstGeom>
        <a:solidFill>
          <a:schemeClr val="accent2">
            <a:tint val="40000"/>
            <a:alpha val="90000"/>
            <a:hueOff val="-16558486"/>
            <a:satOff val="30547"/>
            <a:lumOff val="1164"/>
            <a:alphaOff val="0"/>
          </a:schemeClr>
        </a:solidFill>
        <a:ln w="11430" cap="flat" cmpd="sng" algn="ctr">
          <a:solidFill>
            <a:schemeClr val="accent2">
              <a:tint val="40000"/>
              <a:alpha val="90000"/>
              <a:hueOff val="-16558486"/>
              <a:satOff val="30547"/>
              <a:lumOff val="1164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accent2">
              <a:tint val="40000"/>
              <a:alpha val="90000"/>
              <a:hueOff val="-16558486"/>
              <a:satOff val="30547"/>
              <a:lumOff val="1164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kern="1200" dirty="0" smtClean="0"/>
            <a:t>FOSFÁT</a:t>
          </a:r>
          <a:endParaRPr lang="cs-CZ" sz="2100" kern="1200" dirty="0"/>
        </a:p>
      </dsp:txBody>
      <dsp:txXfrm>
        <a:off x="5613654" y="2507284"/>
        <a:ext cx="2461021" cy="11817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Přímá spojovací čára 9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55F2469-384F-4E83-9C7C-0B6CAB54F087}" type="datetimeFigureOut">
              <a:rPr/>
              <a:pPr>
                <a:defRPr/>
              </a:pPr>
              <a:t>2/5/2013</a:t>
            </a:fld>
            <a:endParaRPr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DF35E1F-7DDA-4ED1-B274-49B83B940211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16814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C0603-9867-4DC0-AC8D-F6704F5FC267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E2D3E-E2B8-4F6D-BE05-BDEEFA049854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82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45D92854-55E9-47EA-993A-EF271F2342EE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A4DCF38-78A7-4579-97B2-09FBB8C560F5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567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723B1-CB46-40B3-9FC1-FC97F1A71396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1BF4E-E407-4686-9485-398C2F910A65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88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06BA-9405-42B5-BBB4-A0A351A4A614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E4965-71EB-4A9B-A29D-90B722FF4B92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869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49505-2810-4139-8A13-97E3CC77C2D8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712F6-F7D9-4C0E-B60F-83FCB0421E19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428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CF0D2-2E81-4C6F-B44C-7ABED603434E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3A9CF-9A46-4383-BB24-64646E5E1139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208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53931-AA9F-4890-9733-572F84AE82AC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338BB-B824-4654-BB86-086E9379E40B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835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5561730-C931-49FC-8902-9524016D1635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B14164-A9B4-407F-ABE7-6B651ABF11E7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026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863DA-7867-497F-831E-C5ABAD6B0BC3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7833D-88F3-40C0-915F-547101E8A688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188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45A565C-394C-4277-B50B-FE211D8975C9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1570C0A0-AE3C-45AC-A468-66A83BA75A33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8499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Přímá spojovací čára 9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55F2469-384F-4E83-9C7C-0B6CAB54F087}" type="datetimeFigureOut">
              <a:rPr/>
              <a:pPr>
                <a:defRPr/>
              </a:pPr>
              <a:t>2/5/2013</a:t>
            </a:fld>
            <a:endParaRPr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DF35E1F-7DDA-4ED1-B274-49B83B940211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891092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C0603-9867-4DC0-AC8D-F6704F5FC267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E2D3E-E2B8-4F6D-BE05-BDEEFA049854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9969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45D92854-55E9-47EA-993A-EF271F2342EE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A4DCF38-78A7-4579-97B2-09FBB8C560F5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965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723B1-CB46-40B3-9FC1-FC97F1A71396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1BF4E-E407-4686-9485-398C2F910A65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4669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06BA-9405-42B5-BBB4-A0A351A4A614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E4965-71EB-4A9B-A29D-90B722FF4B92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1002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49505-2810-4139-8A13-97E3CC77C2D8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712F6-F7D9-4C0E-B60F-83FCB0421E19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45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CF0D2-2E81-4C6F-B44C-7ABED603434E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3A9CF-9A46-4383-BB24-64646E5E1139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437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53931-AA9F-4890-9733-572F84AE82AC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338BB-B824-4654-BB86-086E9379E40B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6603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5561730-C931-49FC-8902-9524016D1635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B14164-A9B4-407F-ABE7-6B651ABF11E7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0590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863DA-7867-497F-831E-C5ABAD6B0BC3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7833D-88F3-40C0-915F-547101E8A688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5865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45A565C-394C-4277-B50B-FE211D8975C9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1570C0A0-AE3C-45AC-A468-66A83BA75A33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1191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Přímá spojovací čára 9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55F2469-384F-4E83-9C7C-0B6CAB54F087}" type="datetimeFigureOut">
              <a:rPr/>
              <a:pPr>
                <a:defRPr/>
              </a:pPr>
              <a:t>2/5/2013</a:t>
            </a:fld>
            <a:endParaRPr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DF35E1F-7DDA-4ED1-B274-49B83B940211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866026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C0603-9867-4DC0-AC8D-F6704F5FC267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E2D3E-E2B8-4F6D-BE05-BDEEFA049854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7341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45D92854-55E9-47EA-993A-EF271F2342EE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A4DCF38-78A7-4579-97B2-09FBB8C560F5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4957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723B1-CB46-40B3-9FC1-FC97F1A71396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1BF4E-E407-4686-9485-398C2F910A65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8260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06BA-9405-42B5-BBB4-A0A351A4A614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E4965-71EB-4A9B-A29D-90B722FF4B92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8525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49505-2810-4139-8A13-97E3CC77C2D8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712F6-F7D9-4C0E-B60F-83FCB0421E19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2004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CF0D2-2E81-4C6F-B44C-7ABED603434E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3A9CF-9A46-4383-BB24-64646E5E1139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5290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53931-AA9F-4890-9733-572F84AE82AC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338BB-B824-4654-BB86-086E9379E40B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9976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5561730-C931-49FC-8902-9524016D1635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B14164-A9B4-407F-ABE7-6B651ABF11E7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1955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863DA-7867-497F-831E-C5ABAD6B0BC3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7833D-88F3-40C0-915F-547101E8A688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403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45A565C-394C-4277-B50B-FE211D8975C9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1570C0A0-AE3C-45AC-A468-66A83BA75A33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378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AB9DE99-10A5-461E-B903-7225A3FBA880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56123A1-DA30-498D-834D-6F1EBE075E91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72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AB9DE99-10A5-461E-B903-7225A3FBA880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56123A1-DA30-498D-834D-6F1EBE075E91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445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AB9DE99-10A5-461E-B903-7225A3FBA880}" type="datetimeFigureOut">
              <a:rPr lang="en-US">
                <a:solidFill>
                  <a:srgbClr val="B13F9A"/>
                </a:solidFill>
              </a:rPr>
              <a:pPr>
                <a:defRPr/>
              </a:pPr>
              <a:t>2/5/2013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56123A1-DA30-498D-834D-6F1EBE075E91}" type="slidenum">
              <a:rPr lang="en-US">
                <a:solidFill>
                  <a:srgbClr val="B13F9A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210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Word_97_20031.doc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0" name="Rectangle 272"/>
          <p:cNvSpPr>
            <a:spLocks noChangeArrowheads="1"/>
          </p:cNvSpPr>
          <p:nvPr/>
        </p:nvSpPr>
        <p:spPr bwMode="auto">
          <a:xfrm>
            <a:off x="0" y="-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2319" name="Object 2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4492252"/>
              </p:ext>
            </p:extLst>
          </p:nvPr>
        </p:nvGraphicFramePr>
        <p:xfrm>
          <a:off x="1089025" y="517525"/>
          <a:ext cx="6824663" cy="607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Document" r:id="rId3" imgW="11013087" imgH="9774835" progId="Word.Document.8">
                  <p:embed/>
                </p:oleObj>
              </mc:Choice>
              <mc:Fallback>
                <p:oleObj name="Document" r:id="rId3" imgW="11013087" imgH="9774835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9025" y="517525"/>
                        <a:ext cx="6824663" cy="6072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85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NUKLEOVÉ KYSELINY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03538" y="5486400"/>
            <a:ext cx="6011862" cy="6096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1100" i="1" dirty="0" smtClean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Věra Pavlátová.</a:t>
            </a:r>
            <a:br>
              <a:rPr lang="cs-CZ" sz="1100" i="1" dirty="0" smtClean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i="1" dirty="0" smtClean="0">
                <a:solidFill>
                  <a:schemeClr val="bg1">
                    <a:lumMod val="65000"/>
                  </a:schemeClr>
                </a:solidFill>
              </a:rPr>
              <a:t>Dostupné z Metodického portálu www.rvp.cz, ISSN: 1802-4785.</a:t>
            </a:r>
            <a:br>
              <a:rPr lang="cs-CZ" sz="1100" i="1" dirty="0" smtClean="0">
                <a:solidFill>
                  <a:schemeClr val="bg1">
                    <a:lumMod val="65000"/>
                  </a:schemeClr>
                </a:solidFill>
              </a:rPr>
            </a:br>
            <a:r>
              <a:rPr lang="cs-CZ" sz="1100" i="1" dirty="0" smtClean="0">
                <a:solidFill>
                  <a:schemeClr val="bg1">
                    <a:lumMod val="65000"/>
                  </a:schemeClr>
                </a:solidFill>
              </a:rPr>
              <a:t>Provozuje Národní ústav pro vzdělávání, školské poradenské zařízení a zařízení pro další vzdělávání pedagogických pracovníků (NÚV).</a:t>
            </a:r>
            <a:endParaRPr lang="cs-CZ" sz="1100" dirty="0" smtClean="0">
              <a:solidFill>
                <a:schemeClr val="bg1">
                  <a:lumMod val="6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1100" dirty="0"/>
          </a:p>
        </p:txBody>
      </p:sp>
      <p:pic>
        <p:nvPicPr>
          <p:cNvPr id="6148" name="Obrázek 6" descr="6ADN_animation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981200"/>
            <a:ext cx="2606675" cy="450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Obrázek 7" descr="7DNA_orbit_animated_smal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0"/>
            <a:ext cx="2454275" cy="404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ovéPole 8"/>
          <p:cNvSpPr txBox="1">
            <a:spLocks noChangeArrowheads="1"/>
          </p:cNvSpPr>
          <p:nvPr/>
        </p:nvSpPr>
        <p:spPr bwMode="auto">
          <a:xfrm>
            <a:off x="1828800" y="1524000"/>
            <a:ext cx="1074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prstClr val="black"/>
                </a:solidFill>
                <a:latin typeface="Trebuchet MS" pitchFamily="34" charset="0"/>
              </a:rPr>
              <a:t>[6], [7]</a:t>
            </a:r>
          </a:p>
        </p:txBody>
      </p:sp>
    </p:spTree>
    <p:extLst>
      <p:ext uri="{BB962C8B-B14F-4D97-AF65-F5344CB8AC3E}">
        <p14:creationId xmlns:p14="http://schemas.microsoft.com/office/powerpoint/2010/main" val="300122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Co to jsou NUKLEOVÉ KYSELINY?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Nukleové kyseliny jsou původem blízké proteinům</a:t>
            </a:r>
            <a:r>
              <a:rPr lang="cs-CZ" dirty="0" smtClean="0"/>
              <a:t>.</a:t>
            </a:r>
          </a:p>
          <a:p>
            <a:r>
              <a:rPr lang="cs-CZ" dirty="0" smtClean="0"/>
              <a:t>Jsou to </a:t>
            </a:r>
            <a:r>
              <a:rPr lang="cs-CZ" dirty="0" err="1" smtClean="0"/>
              <a:t>biomakromolekulární</a:t>
            </a:r>
            <a:r>
              <a:rPr lang="cs-CZ" dirty="0" smtClean="0"/>
              <a:t> látky.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565525"/>
            <a:ext cx="1901825" cy="329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565525"/>
            <a:ext cx="2633663" cy="315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163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8223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dirty="0" smtClean="0"/>
              <a:t>Význam nukleových kyselin</a:t>
            </a:r>
            <a:endParaRPr lang="cs-CZ" dirty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57200" y="1371600"/>
            <a:ext cx="7239000" cy="5084763"/>
          </a:xfrm>
        </p:spPr>
        <p:txBody>
          <a:bodyPr/>
          <a:lstStyle/>
          <a:p>
            <a:r>
              <a:rPr lang="cs-CZ" dirty="0" smtClean="0"/>
              <a:t>Bez nukleových kyselin by na Zemi neexistoval život.</a:t>
            </a:r>
          </a:p>
          <a:p>
            <a:r>
              <a:rPr lang="cs-CZ" dirty="0" smtClean="0"/>
              <a:t>Všechny pozemské živé organismy mají ve svém složení nukleové kyseliny a bílkoviny</a:t>
            </a:r>
            <a:r>
              <a:rPr lang="cs-CZ" dirty="0" smtClean="0"/>
              <a:t>.</a:t>
            </a:r>
          </a:p>
          <a:p>
            <a:r>
              <a:rPr lang="cs-CZ" dirty="0"/>
              <a:t>Zodpovídají za reprodukci organismů.</a:t>
            </a:r>
          </a:p>
          <a:p>
            <a:r>
              <a:rPr lang="cs-CZ" dirty="0"/>
              <a:t> Působí odlišnosti druhů, díky odlišné produkci bílkovin.</a:t>
            </a:r>
          </a:p>
          <a:p>
            <a:endParaRPr lang="cs-CZ" dirty="0" smtClean="0"/>
          </a:p>
          <a:p>
            <a:pPr algn="ctr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1390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7056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err="1" smtClean="0"/>
              <a:t>Nk</a:t>
            </a:r>
            <a:r>
              <a:rPr lang="cs-CZ" dirty="0" smtClean="0"/>
              <a:t> − složení:</a:t>
            </a:r>
            <a:endParaRPr lang="cs-CZ" dirty="0"/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66800"/>
            <a:ext cx="7239000" cy="5389563"/>
          </a:xfrm>
        </p:spPr>
        <p:txBody>
          <a:bodyPr/>
          <a:lstStyle/>
          <a:p>
            <a:pPr algn="ctr" eaLnBrk="1" hangingPunct="1"/>
            <a:r>
              <a:rPr lang="cs-CZ" smtClean="0"/>
              <a:t>Základní stavební jednotkou je </a:t>
            </a:r>
            <a:r>
              <a:rPr lang="cs-CZ" sz="4000" b="1" smtClean="0">
                <a:solidFill>
                  <a:srgbClr val="FF0000"/>
                </a:solidFill>
              </a:rPr>
              <a:t>NUKLEOTID</a:t>
            </a:r>
            <a:endParaRPr lang="cs-CZ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152400" y="1397000"/>
          <a:ext cx="8077200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Šipka dolů 4"/>
          <p:cNvSpPr/>
          <p:nvPr/>
        </p:nvSpPr>
        <p:spPr>
          <a:xfrm rot="2301362">
            <a:off x="2232025" y="1949450"/>
            <a:ext cx="485775" cy="9794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Šipka dolů 5"/>
          <p:cNvSpPr/>
          <p:nvPr/>
        </p:nvSpPr>
        <p:spPr>
          <a:xfrm>
            <a:off x="3962400" y="2057400"/>
            <a:ext cx="484188" cy="914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Šipka doprava 6"/>
          <p:cNvSpPr/>
          <p:nvPr/>
        </p:nvSpPr>
        <p:spPr>
          <a:xfrm rot="3254762">
            <a:off x="5327651" y="2200275"/>
            <a:ext cx="977900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10248" name="TextovéPole 9"/>
          <p:cNvSpPr txBox="1">
            <a:spLocks noChangeArrowheads="1"/>
          </p:cNvSpPr>
          <p:nvPr/>
        </p:nvSpPr>
        <p:spPr bwMode="auto">
          <a:xfrm>
            <a:off x="2057400" y="2743200"/>
            <a:ext cx="2133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800" b="1">
                <a:solidFill>
                  <a:srgbClr val="FF0000"/>
                </a:solidFill>
                <a:latin typeface="Trebuchet MS" pitchFamily="34" charset="0"/>
              </a:rPr>
              <a:t>NUKLEOSID</a:t>
            </a:r>
          </a:p>
        </p:txBody>
      </p:sp>
      <p:pic>
        <p:nvPicPr>
          <p:cNvPr id="10249" name="Obrázek 10" descr="1DeoxyriboseLabeled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029200"/>
            <a:ext cx="164782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Obrázek 11" descr="2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9"/>
          <a:stretch>
            <a:fillRect/>
          </a:stretch>
        </p:blipFill>
        <p:spPr bwMode="auto">
          <a:xfrm>
            <a:off x="6019800" y="5181600"/>
            <a:ext cx="1968500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TextovéPole 12"/>
          <p:cNvSpPr txBox="1">
            <a:spLocks noChangeArrowheads="1"/>
          </p:cNvSpPr>
          <p:nvPr/>
        </p:nvSpPr>
        <p:spPr bwMode="auto">
          <a:xfrm>
            <a:off x="4953000" y="6324600"/>
            <a:ext cx="3471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prstClr val="black"/>
                </a:solidFill>
                <a:latin typeface="Trebuchet MS" pitchFamily="34" charset="0"/>
              </a:rPr>
              <a:t>[1],                                      [2]</a:t>
            </a:r>
          </a:p>
        </p:txBody>
      </p:sp>
      <p:pic>
        <p:nvPicPr>
          <p:cNvPr id="10252" name="Obrázek 13" descr="2Nucleotides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76"/>
          <a:stretch>
            <a:fillRect/>
          </a:stretch>
        </p:blipFill>
        <p:spPr bwMode="auto">
          <a:xfrm>
            <a:off x="457200" y="5105400"/>
            <a:ext cx="1763713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3" name="TextovéPole 14"/>
          <p:cNvSpPr txBox="1">
            <a:spLocks noChangeArrowheads="1"/>
          </p:cNvSpPr>
          <p:nvPr/>
        </p:nvSpPr>
        <p:spPr bwMode="auto">
          <a:xfrm>
            <a:off x="2438400" y="6324600"/>
            <a:ext cx="5984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prstClr val="black"/>
                </a:solidFill>
                <a:latin typeface="Trebuchet MS" pitchFamily="34" charset="0"/>
              </a:rPr>
              <a:t>[20]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83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Primární struktura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762125"/>
            <a:ext cx="3810000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684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Sekundární struktura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73796"/>
            <a:ext cx="2583865" cy="320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47187"/>
            <a:ext cx="1902117" cy="32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7213" y="2300202"/>
            <a:ext cx="2633663" cy="315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638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TERciární</a:t>
            </a:r>
            <a:r>
              <a:rPr lang="cs-CZ" dirty="0" smtClean="0"/>
              <a:t> a kvartérní struktura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484784"/>
            <a:ext cx="333375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037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PAVLÁTOVÁ, Věra. </a:t>
            </a:r>
            <a:r>
              <a:rPr lang="cs-CZ" i="1" dirty="0"/>
              <a:t>Nukleové kyseliny</a:t>
            </a:r>
            <a:r>
              <a:rPr lang="cs-CZ" dirty="0"/>
              <a:t> [online]. [cit. 5.2.2013]. Dostupný na WWW: http://dum.rvp.cz/materialy/nukleove-kyseliny.html </a:t>
            </a:r>
            <a:endParaRPr lang="cs-CZ" dirty="0" smtClean="0"/>
          </a:p>
          <a:p>
            <a:r>
              <a:rPr lang="cs-CZ" dirty="0"/>
              <a:t>AUTOR NEUVEDEN, Autor Neuveden. </a:t>
            </a:r>
            <a:r>
              <a:rPr lang="cs-CZ" i="1" dirty="0"/>
              <a:t>nukleové kyseliny</a:t>
            </a:r>
            <a:r>
              <a:rPr lang="cs-CZ" dirty="0"/>
              <a:t> [online]. [cit. 5.2.2013]. Dostupný na WWW: http://www.mojechemie.cz/Biochemie:Nukleov%C3%A9_kyseliny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657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189</Words>
  <Application>Microsoft Office PowerPoint</Application>
  <PresentationFormat>Předvádění na obrazovce (4:3)</PresentationFormat>
  <Paragraphs>30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3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Bohatý</vt:lpstr>
      <vt:lpstr>1_Bohatý</vt:lpstr>
      <vt:lpstr>2_Bohatý</vt:lpstr>
      <vt:lpstr>Dokument aplikace Microsoft Word 97–2003</vt:lpstr>
      <vt:lpstr>Prezentace aplikace PowerPoint</vt:lpstr>
      <vt:lpstr>NUKLEOVÉ KYSELINY</vt:lpstr>
      <vt:lpstr>Co to jsou NUKLEOVÉ KYSELINY?</vt:lpstr>
      <vt:lpstr>Význam nukleových kyselin</vt:lpstr>
      <vt:lpstr>Nk − složení:</vt:lpstr>
      <vt:lpstr>Primární struktura</vt:lpstr>
      <vt:lpstr>Sekundární struktura</vt:lpstr>
      <vt:lpstr>TERciární a kvartérní struktura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NUKLEOVÉ KYSELINY</dc:title>
  <dc:creator>Husáková Jitka</dc:creator>
  <cp:lastModifiedBy>Husáková Jitka</cp:lastModifiedBy>
  <cp:revision>6</cp:revision>
  <dcterms:created xsi:type="dcterms:W3CDTF">2013-02-05T11:17:31Z</dcterms:created>
  <dcterms:modified xsi:type="dcterms:W3CDTF">2013-02-05T12:02:37Z</dcterms:modified>
</cp:coreProperties>
</file>