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26ECEC3-F504-4523-9628-7500C6AC20E8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2D70410-8F42-4F48-B1B3-FED9C3686B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chwanenpaar_(1)_beim_Gr%C3%BCndeln_mit_Jungen_im_Sonnensee,_Binsfeld.JPG" TargetMode="External"/><Relationship Id="rId3" Type="http://schemas.openxmlformats.org/officeDocument/2006/relationships/hyperlink" Target="http://cs.wikipedia.org/wiki/Soubor:Knolsvanflygande.jpg" TargetMode="External"/><Relationship Id="rId7" Type="http://schemas.openxmlformats.org/officeDocument/2006/relationships/hyperlink" Target="http://cs.wikipedia.org/wiki/Soubor:Cygnus-olor-nest.jpg" TargetMode="External"/><Relationship Id="rId2" Type="http://schemas.openxmlformats.org/officeDocument/2006/relationships/hyperlink" Target="http://cs.wikipedia.org/wiki/Soubor:CygneVair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ygnusOlorJuvenile.jpg" TargetMode="External"/><Relationship Id="rId5" Type="http://schemas.openxmlformats.org/officeDocument/2006/relationships/hyperlink" Target="http://cs.wikipedia.org/wiki/Soubor:Mute_Swan_Cygnets_detail.jpg" TargetMode="External"/><Relationship Id="rId4" Type="http://schemas.openxmlformats.org/officeDocument/2006/relationships/hyperlink" Target="http://cs.wikipedia.org/wiki/Soubor:Cygnus_olor_2_(Marek_Szczepanek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Škola: 		Základní škola a Mateřská škola, 				</a:t>
            </a:r>
            <a:r>
              <a:rPr lang="cs-CZ" dirty="0" smtClean="0"/>
              <a:t>Kostelní </a:t>
            </a:r>
            <a:r>
              <a:rPr lang="cs-CZ" dirty="0"/>
              <a:t>560, Svoboda n. Úpou,</a:t>
            </a:r>
          </a:p>
          <a:p>
            <a:pPr marL="0" indent="0">
              <a:buNone/>
            </a:pPr>
            <a:r>
              <a:rPr lang="cs-CZ" dirty="0"/>
              <a:t>			okres Trutnov </a:t>
            </a:r>
          </a:p>
          <a:p>
            <a:r>
              <a:rPr lang="cs-CZ" dirty="0"/>
              <a:t>Autor: 		Mgr. Hana </a:t>
            </a:r>
            <a:r>
              <a:rPr lang="cs-CZ" dirty="0" err="1"/>
              <a:t>Klomínská</a:t>
            </a:r>
            <a:endParaRPr lang="cs-CZ" dirty="0"/>
          </a:p>
          <a:p>
            <a:r>
              <a:rPr lang="cs-CZ" dirty="0"/>
              <a:t>Datum:  		</a:t>
            </a:r>
            <a:r>
              <a:rPr lang="cs-CZ" dirty="0" smtClean="0"/>
              <a:t>listopad </a:t>
            </a:r>
            <a:r>
              <a:rPr lang="cs-CZ" dirty="0"/>
              <a:t>2012 </a:t>
            </a:r>
          </a:p>
          <a:p>
            <a:r>
              <a:rPr lang="cs-CZ" dirty="0"/>
              <a:t>Název: 		VY_12_INOVACE_1.2.1 </a:t>
            </a:r>
            <a:r>
              <a:rPr lang="cs-CZ" dirty="0" smtClean="0"/>
              <a:t>PRV1,2_21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		Labuť velká</a:t>
            </a:r>
            <a:endParaRPr lang="cs-CZ" dirty="0"/>
          </a:p>
          <a:p>
            <a:r>
              <a:rPr lang="cs-CZ" dirty="0"/>
              <a:t>Ročník:		</a:t>
            </a:r>
            <a:r>
              <a:rPr lang="cs-CZ" dirty="0" smtClean="0"/>
              <a:t>1. a 2.</a:t>
            </a:r>
            <a:endParaRPr lang="cs-CZ" dirty="0"/>
          </a:p>
          <a:p>
            <a:r>
              <a:rPr lang="cs-CZ" dirty="0"/>
              <a:t>Číslo projektu:	CZ.1.07/1.4.00/21.3068</a:t>
            </a:r>
          </a:p>
          <a:p>
            <a:pPr marL="0" indent="0" algn="just">
              <a:buNone/>
            </a:pPr>
            <a:r>
              <a:rPr lang="cs-CZ" dirty="0"/>
              <a:t>		</a:t>
            </a:r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64558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762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443664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	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1394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labuť velká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465566"/>
            <a:ext cx="4635376" cy="3234266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1484784"/>
            <a:ext cx="33843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Labutě patří mezi největší vodní ptáky u nás. Dospělé mají bílé peří, dlouhý štíhlý krk, oranžový zobák a černé nohy. Samci mají u kořene zobáku černý hrbol. K plavání jim pomáhají plovací blány.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229200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dřívějších dobách byly labutě chovány jen pro ozdobu zámeckých parků  a zahrad.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48364" y="4725144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14950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Kde žijí ?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84784"/>
            <a:ext cx="4324050" cy="3242989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730" y="5013176"/>
            <a:ext cx="1981200" cy="130149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580112" y="1772816"/>
            <a:ext cx="30963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Tito nádherní ptáci sídlí u stojatých vod rybníků nebo jezer. Můžeme je vidět i na břehu pomalu tekoucí řeky. Například na Vltavě v Praze.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97878" y="5013176"/>
            <a:ext cx="5256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Labuť je částečně tažný pták. Některé labutě zůstávají i přes zimu. Při letu má natažený krk a pomalu mává křídly.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43651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obr. 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5949280"/>
            <a:ext cx="893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74978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žijí 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662" y="1268760"/>
            <a:ext cx="3816424" cy="302433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1178" y="3408873"/>
            <a:ext cx="4176464" cy="280831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30090" y="426255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obr. 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84368" y="6236459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5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418" y="1268760"/>
            <a:ext cx="38920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Mláďata mají po vylíhnutí šedobílé prachové peří. Brzy po jeho osušení začínají zkoumat okolí hnízda. 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690953"/>
            <a:ext cx="36074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Mladé labutě poznáme podle šedohnědého peří a hnědého zobáku. S rodiči zůstávají od jara do zimy.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75905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labutí rodina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40768"/>
            <a:ext cx="4419996" cy="3314997"/>
          </a:xfrm>
        </p:spPr>
      </p:pic>
      <p:sp>
        <p:nvSpPr>
          <p:cNvPr id="5" name="TextovéPole 4"/>
          <p:cNvSpPr txBox="1"/>
          <p:nvPr/>
        </p:nvSpPr>
        <p:spPr>
          <a:xfrm>
            <a:off x="5436096" y="1268760"/>
            <a:ext cx="338437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Hnízda si staví z proutí a z rákosu na okraji rybníku nebo na břehu řeky. Samice klade na jaře 4 až 8 vajec a zahřívá je. Samec hlídá okolí hnízda a shání potravu. V této době je nebezpečný, útočí i na člověka.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5229200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 vylíhnutí mláďat bývá rodina stále pohromadě. Společně plují po vodě a hledají potravu. Živí se vodními rostlinami. Pochutnávají si i na suchém pečivu, které jim nosí lidé.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4568298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obr.6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39897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člověk a labutě	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507251"/>
            <a:ext cx="5544616" cy="3024336"/>
          </a:xfrm>
        </p:spPr>
      </p:pic>
      <p:sp>
        <p:nvSpPr>
          <p:cNvPr id="6" name="TextovéPole 5"/>
          <p:cNvSpPr txBox="1"/>
          <p:nvPr/>
        </p:nvSpPr>
        <p:spPr>
          <a:xfrm>
            <a:off x="683568" y="1412776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Ve městech, kde hnízdí labutě, chodívají lidé na nedělní procházky k řece a krmí je usušeným chlebem a rohlíky.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34436" y="5531587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1400" dirty="0" smtClean="0"/>
              <a:t>obr. 7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45450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563344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Jakou barvu mají dospělé labutě?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vypadají mláďata po vylíhnutí?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Jakou barvu má mladá labuť?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si staví hnízda?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tráví zimní období?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Umí létat?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se dříve chovaly labutě? Proč?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8164" y="1372126"/>
            <a:ext cx="244827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Sněhově bílou.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44108" y="1876182"/>
            <a:ext cx="29523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Mají šedobílé prachové peří.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44108" y="2380238"/>
            <a:ext cx="29523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Má šedo hnědé peří.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71900" y="2868308"/>
            <a:ext cx="482453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Vodními rostlinami a sušeným pečivem od lidí.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3356992"/>
            <a:ext cx="363640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Na březích rybníků nebo řek.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1960" y="3861048"/>
            <a:ext cx="428447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Někteří jsou tažní, jiní na zimu zůstávají.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35796" y="4230380"/>
            <a:ext cx="93610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Ano.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5157192"/>
            <a:ext cx="752483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Dříve  chovali  lidé  labutě  v  zámeckých  parcích  a  zahradách. Pro  okrasu.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160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8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7939608" cy="452596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Obr. 1 - </a:t>
            </a:r>
            <a:r>
              <a:rPr lang="cs-CZ" sz="1400" dirty="0"/>
              <a:t>SANCHEZN.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3.11.2012]. Dostupný na WWW: </a:t>
            </a:r>
            <a:r>
              <a:rPr lang="cs-CZ" sz="1400" u="sng" dirty="0">
                <a:hlinkClick r:id="rId2"/>
              </a:rPr>
              <a:t>http://</a:t>
            </a:r>
            <a:r>
              <a:rPr lang="cs-CZ" sz="1400" u="sng" dirty="0" smtClean="0">
                <a:hlinkClick r:id="rId2"/>
              </a:rPr>
              <a:t>cs.wikipedia.org/wiki/Soubor:CygneVaires.jpg</a:t>
            </a:r>
            <a:endParaRPr lang="cs-CZ" sz="1400" dirty="0"/>
          </a:p>
          <a:p>
            <a:r>
              <a:rPr lang="cs-CZ" sz="1400" dirty="0" smtClean="0"/>
              <a:t>Obr. 2 - </a:t>
            </a:r>
            <a:r>
              <a:rPr lang="cs-CZ" sz="1400" dirty="0"/>
              <a:t>LASSE OLSSON.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3.11.2012]. Dostupný na WWW: </a:t>
            </a:r>
            <a:r>
              <a:rPr lang="cs-CZ" sz="1400" u="sng" dirty="0">
                <a:hlinkClick r:id="rId3"/>
              </a:rPr>
              <a:t>http://</a:t>
            </a:r>
            <a:r>
              <a:rPr lang="cs-CZ" sz="1400" u="sng" dirty="0" smtClean="0">
                <a:hlinkClick r:id="rId3"/>
              </a:rPr>
              <a:t>cs.wikipedia.org/wiki/Soubor:Knolsvanflygande.jpg</a:t>
            </a:r>
            <a:endParaRPr lang="cs-CZ" sz="1400" dirty="0"/>
          </a:p>
          <a:p>
            <a:r>
              <a:rPr lang="cs-CZ" sz="1400" dirty="0" smtClean="0"/>
              <a:t>Obr. 3 - </a:t>
            </a:r>
            <a:r>
              <a:rPr lang="cs-CZ" sz="1400" dirty="0"/>
              <a:t>SZCZEPANEK, Marek.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3.11.2012]. Dostupný na WWW: </a:t>
            </a:r>
            <a:r>
              <a:rPr lang="cs-CZ" sz="1400" u="sng" dirty="0">
                <a:hlinkClick r:id="rId4"/>
              </a:rPr>
              <a:t>http://cs.wikipedia.org/wiki/Soubor:Cygnus_olor_2_%28Marek_Szczepanek%29.jpg</a:t>
            </a:r>
            <a:endParaRPr lang="cs-CZ" sz="1400" dirty="0"/>
          </a:p>
          <a:p>
            <a:r>
              <a:rPr lang="cs-CZ" sz="1400" dirty="0" smtClean="0"/>
              <a:t>Obr. 4 -  </a:t>
            </a:r>
            <a:r>
              <a:rPr lang="cs-CZ" sz="1400" dirty="0"/>
              <a:t>KRÖTZSCH, Markus.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3.11.2012]. Dostupný na WWW: </a:t>
            </a:r>
            <a:r>
              <a:rPr lang="cs-CZ" sz="1400" u="sng" dirty="0">
                <a:hlinkClick r:id="rId5"/>
              </a:rPr>
              <a:t>http://</a:t>
            </a:r>
            <a:r>
              <a:rPr lang="cs-CZ" sz="1400" u="sng" dirty="0" smtClean="0">
                <a:hlinkClick r:id="rId5"/>
              </a:rPr>
              <a:t>cs.wikipedia.org/wiki/Soubor:Mute_Swan_Cygnets_detail.jpg</a:t>
            </a:r>
            <a:endParaRPr lang="cs-CZ" sz="1400" u="sng" dirty="0" smtClean="0"/>
          </a:p>
          <a:p>
            <a:r>
              <a:rPr lang="cs-CZ" sz="1400" u="sng" dirty="0" smtClean="0"/>
              <a:t>Obr. 5 - </a:t>
            </a:r>
            <a:r>
              <a:rPr lang="cs-CZ" sz="1400" dirty="0"/>
              <a:t>THERMOS.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3.11.2012]. Dostupný na WWW: </a:t>
            </a:r>
            <a:r>
              <a:rPr lang="cs-CZ" sz="1400" u="sng" dirty="0">
                <a:hlinkClick r:id="rId6"/>
              </a:rPr>
              <a:t>http://cs.wikipedia.org/wiki/Soubor:CygnusOlorJuvenile.jpg</a:t>
            </a:r>
            <a:endParaRPr lang="cs-CZ" sz="1400" dirty="0"/>
          </a:p>
          <a:p>
            <a:r>
              <a:rPr lang="cs-CZ" sz="1400" dirty="0" smtClean="0"/>
              <a:t>Obr. 6 - </a:t>
            </a:r>
            <a:r>
              <a:rPr lang="cs-CZ" sz="1400" dirty="0"/>
              <a:t>TREPTE, Andreas.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3.11.2012]. Dostupný na WWW: </a:t>
            </a:r>
            <a:r>
              <a:rPr lang="cs-CZ" sz="1400" u="sng" dirty="0">
                <a:hlinkClick r:id="rId7"/>
              </a:rPr>
              <a:t>http://cs.wikipedia.org/wiki/Soubor:Cygnus-olor-nest.jpg</a:t>
            </a:r>
            <a:endParaRPr lang="cs-CZ" sz="1400" dirty="0"/>
          </a:p>
          <a:p>
            <a:r>
              <a:rPr lang="cs-CZ" sz="1400" dirty="0" smtClean="0"/>
              <a:t>obr,. 7 - </a:t>
            </a:r>
            <a:r>
              <a:rPr lang="cs-CZ" sz="1400" dirty="0"/>
              <a:t>ABLEITER, </a:t>
            </a:r>
            <a:r>
              <a:rPr lang="cs-CZ" sz="1400" dirty="0" err="1"/>
              <a:t>Claus</a:t>
            </a:r>
            <a:r>
              <a:rPr lang="cs-CZ" sz="1400" dirty="0"/>
              <a:t>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3.11.2012]. Dostupný na WWW: </a:t>
            </a:r>
            <a:r>
              <a:rPr lang="cs-CZ" sz="1400" u="sng" dirty="0">
                <a:hlinkClick r:id="rId8"/>
              </a:rPr>
              <a:t>http://cs.wikipedia.org/wiki/Soubor:Schwanenpaar_%281%29_beim_Gr%C3%BCndeln_mit_Jungen_im_Sonnensee,_Binsfeld.JPG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6420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130</TotalTime>
  <Words>603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 anotace:</vt:lpstr>
      <vt:lpstr> labuť velká</vt:lpstr>
      <vt:lpstr> Kde žijí ?</vt:lpstr>
      <vt:lpstr> Jak žijí ?</vt:lpstr>
      <vt:lpstr> labutí rodina</vt:lpstr>
      <vt:lpstr>  člověk a labutě 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14</cp:revision>
  <dcterms:created xsi:type="dcterms:W3CDTF">2012-11-04T07:47:02Z</dcterms:created>
  <dcterms:modified xsi:type="dcterms:W3CDTF">2013-02-05T13:36:37Z</dcterms:modified>
</cp:coreProperties>
</file>