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D678FF-EAFB-489D-B2E7-F89066AD3FE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86FC18-9F37-463D-9BF6-308DF0FE660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://www.videapro.cz/video/42-bobr-evropsky-castor-fiber-na-moravske-rece-svrat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stor_fiber_dam.jpg" TargetMode="External"/><Relationship Id="rId2" Type="http://schemas.openxmlformats.org/officeDocument/2006/relationships/hyperlink" Target="http://cs.wikipedia.org/wiki/Soubor:Castor_fiber_1_(Bohu%C5%A1_%C4%8C%C3%AD%C4%8Del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eaver_tre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Škola: 		Základní škola a Mateřská škola, 				</a:t>
            </a:r>
            <a:r>
              <a:rPr lang="cs-CZ" sz="2800" dirty="0" smtClean="0"/>
              <a:t>Kostelní </a:t>
            </a:r>
            <a:r>
              <a:rPr lang="cs-CZ" sz="2800" dirty="0"/>
              <a:t>560, Svoboda n. Úpou,</a:t>
            </a:r>
          </a:p>
          <a:p>
            <a:pPr marL="0" indent="0">
              <a:buNone/>
            </a:pPr>
            <a:r>
              <a:rPr lang="cs-CZ" sz="2800" dirty="0"/>
              <a:t>			okres Trutnov </a:t>
            </a:r>
          </a:p>
          <a:p>
            <a:r>
              <a:rPr lang="cs-CZ" sz="2800" dirty="0"/>
              <a:t>Autor: 		Mgr. Hana </a:t>
            </a:r>
            <a:r>
              <a:rPr lang="cs-CZ" sz="2800" dirty="0" err="1"/>
              <a:t>Klomínská</a:t>
            </a:r>
            <a:endParaRPr lang="cs-CZ" sz="2800" dirty="0"/>
          </a:p>
          <a:p>
            <a:r>
              <a:rPr lang="cs-CZ" sz="2800" dirty="0"/>
              <a:t>Datum:  		</a:t>
            </a:r>
            <a:r>
              <a:rPr lang="cs-CZ" sz="2800" dirty="0" smtClean="0"/>
              <a:t>listopad </a:t>
            </a:r>
            <a:r>
              <a:rPr lang="cs-CZ" sz="2800" dirty="0"/>
              <a:t>2012 </a:t>
            </a:r>
          </a:p>
          <a:p>
            <a:r>
              <a:rPr lang="cs-CZ" sz="2800" dirty="0"/>
              <a:t>Název: 		VY_12_INOVACE_1.2.1 </a:t>
            </a:r>
            <a:r>
              <a:rPr lang="cs-CZ" sz="2800" dirty="0" smtClean="0"/>
              <a:t>PRV1,2_22</a:t>
            </a:r>
            <a:endParaRPr lang="cs-CZ" sz="2800" dirty="0"/>
          </a:p>
          <a:p>
            <a:r>
              <a:rPr lang="cs-CZ" sz="2800" dirty="0"/>
              <a:t>Téma</a:t>
            </a:r>
            <a:r>
              <a:rPr lang="cs-CZ" sz="2800" dirty="0" smtClean="0"/>
              <a:t>:		Bobr evropský</a:t>
            </a:r>
            <a:endParaRPr lang="cs-CZ" sz="2800" dirty="0"/>
          </a:p>
          <a:p>
            <a:r>
              <a:rPr lang="cs-CZ" sz="2800" dirty="0"/>
              <a:t>Ročník:		</a:t>
            </a:r>
            <a:r>
              <a:rPr lang="cs-CZ" sz="2800" dirty="0" smtClean="0"/>
              <a:t>1. a 2.</a:t>
            </a:r>
            <a:endParaRPr lang="cs-CZ" sz="2800" dirty="0"/>
          </a:p>
          <a:p>
            <a:r>
              <a:rPr lang="cs-CZ" sz="2800" dirty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81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452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bobr evropský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90479"/>
            <a:ext cx="4699000" cy="3661386"/>
          </a:xfrm>
        </p:spPr>
      </p:pic>
      <p:sp>
        <p:nvSpPr>
          <p:cNvPr id="5" name="TextovéPole 4"/>
          <p:cNvSpPr txBox="1"/>
          <p:nvPr/>
        </p:nvSpPr>
        <p:spPr>
          <a:xfrm>
            <a:off x="5940152" y="1196752"/>
            <a:ext cx="25922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Bobři patří do skupiny hlodavců. Jsou to statná zvířata s hustou černohnědou srstí a mohutným plochým ocasem</a:t>
            </a:r>
            <a:r>
              <a:rPr lang="cs-CZ" sz="2400" dirty="0"/>
              <a:t>. </a:t>
            </a:r>
            <a:r>
              <a:rPr lang="cs-CZ" sz="2400" dirty="0" smtClean="0"/>
              <a:t>Jsou </a:t>
            </a:r>
            <a:r>
              <a:rPr lang="cs-CZ" sz="2400" dirty="0"/>
              <a:t>dokonale přizpůsobeni životu ve vodě. </a:t>
            </a:r>
            <a:r>
              <a:rPr lang="cs-CZ" sz="2400" dirty="0" smtClean="0"/>
              <a:t>Na zadních končetinách mají plovací blány.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5651865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38422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548680"/>
            <a:ext cx="8686800" cy="838200"/>
          </a:xfrm>
        </p:spPr>
        <p:txBody>
          <a:bodyPr/>
          <a:lstStyle/>
          <a:p>
            <a:r>
              <a:rPr lang="cs-CZ" dirty="0" smtClean="0"/>
              <a:t>	jak a kde žijí 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574749"/>
            <a:ext cx="3412058" cy="2396134"/>
          </a:xfrm>
        </p:spPr>
      </p:pic>
      <p:sp>
        <p:nvSpPr>
          <p:cNvPr id="4" name="TextovéPole 3"/>
          <p:cNvSpPr txBox="1"/>
          <p:nvPr/>
        </p:nvSpPr>
        <p:spPr>
          <a:xfrm>
            <a:off x="899592" y="1772816"/>
            <a:ext cx="38164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Žijí na březích pomalu tekoucích vod. </a:t>
            </a:r>
            <a:r>
              <a:rPr lang="cs-CZ" sz="2400" dirty="0" smtClean="0"/>
              <a:t>Svými </a:t>
            </a:r>
            <a:r>
              <a:rPr lang="cs-CZ" sz="2400" dirty="0"/>
              <a:t>ostrými řezáky ohlodávají kmeny stromů a keřů a porážejí je</a:t>
            </a:r>
            <a:r>
              <a:rPr lang="cs-CZ" dirty="0" smtClean="0"/>
              <a:t>. </a:t>
            </a:r>
            <a:r>
              <a:rPr lang="cs-CZ" sz="2400" dirty="0" smtClean="0"/>
              <a:t>Z nich si budují mohutné stavby zvané hrady. Vchody jsou pod hladinou. Uvnitř hradu mají doupě a zásoby potravy na zimu. V zimě odpočívají a spí.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68135" y="2924944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obr. 2</a:t>
            </a:r>
            <a:endParaRPr lang="cs-CZ" sz="1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441" y="3573016"/>
            <a:ext cx="3456384" cy="240288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996299" y="5937866"/>
            <a:ext cx="9243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2426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čím se živí 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494292"/>
            <a:ext cx="3247858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824245" y="1700808"/>
            <a:ext cx="374441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Bobři jsou býložravci. Živí se kůrou keřů a stromů. Žerou i mladé výhonky rostlin a trávu. Přes den bývají v doupěti. Vycházejí  spíše po setmění a v noci. Na jaře má samice </a:t>
            </a:r>
          </a:p>
          <a:p>
            <a:pPr algn="ctr"/>
            <a:r>
              <a:rPr lang="cs-CZ" sz="2400" dirty="0" smtClean="0"/>
              <a:t>2 až 5 mláďat, která brzy po narození plavou. Se svou rodinou zůstávají asi </a:t>
            </a:r>
          </a:p>
          <a:p>
            <a:pPr algn="ctr"/>
            <a:r>
              <a:rPr lang="cs-CZ" sz="2400" dirty="0" smtClean="0"/>
              <a:t>2 roky. Jsou chráněni.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020254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6638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4162"/>
            <a:ext cx="5112568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můžete bobra spatřit?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jeho obydlí?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přečkává zimu?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Mají něco společného s veverkou?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vypadá jejich srst?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Mají plovací blány?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45822" y="1340768"/>
            <a:ext cx="288032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U řeky, která teče pomalu.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53734" y="1988840"/>
            <a:ext cx="3672408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Staví z kmenů a větví hráze, které se nazývají hrady. Zde mají doupě.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1646" y="2927939"/>
            <a:ext cx="446449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V doupěti, kde mají i zásoby potravy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53734" y="3484911"/>
            <a:ext cx="3672408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Jsou to býložravci. Žerou kůru stromů a výhonky rostlin i trávu.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2663" y="4618964"/>
            <a:ext cx="7473479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Ano. Jsou to také hlodavci a dělají si zásoby potravy na zimu jako veverky.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22902" y="5157192"/>
            <a:ext cx="370324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Je černohnědá a odolná proti vodě.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27475" y="5655205"/>
            <a:ext cx="469866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Ano, ale pouze na zadních končetinách.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22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Obrázek č. 1 – </a:t>
            </a:r>
            <a:r>
              <a:rPr lang="cs-CZ" sz="1600" dirty="0"/>
              <a:t>OLSEN, Per Harald.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10.11.2012]. Dostupný na WWW: http://cs.wikipedia.org/wiki/Soubor:Beaver_pho34.jpg</a:t>
            </a:r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1600" dirty="0" smtClean="0"/>
              <a:t>Obrázek č. 2 - </a:t>
            </a:r>
            <a:r>
              <a:rPr lang="cs-CZ" sz="1600" dirty="0"/>
              <a:t>ČÍČEL, Bohuš.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9.11.2012]. Dostupný na WWW: </a:t>
            </a:r>
            <a:r>
              <a:rPr lang="cs-CZ" sz="1600" u="sng" dirty="0">
                <a:hlinkClick r:id="rId2"/>
              </a:rPr>
              <a:t>http://cs.wikipedia.org/wiki/Soubor:Castor_fiber_1_%28Bohu%C5%A1_%</a:t>
            </a:r>
            <a:r>
              <a:rPr lang="cs-CZ" sz="1600" u="sng" dirty="0" smtClean="0">
                <a:hlinkClick r:id="rId2"/>
              </a:rPr>
              <a:t>C4%8C%C3%AD%C4%8Del%29.jpg</a:t>
            </a:r>
            <a:endParaRPr lang="cs-CZ" sz="1600" u="sng" dirty="0" smtClean="0"/>
          </a:p>
          <a:p>
            <a:endParaRPr lang="cs-CZ" sz="1600" dirty="0"/>
          </a:p>
          <a:p>
            <a:r>
              <a:rPr lang="cs-CZ" sz="1600" dirty="0" smtClean="0"/>
              <a:t>Obrázek č. 3 - </a:t>
            </a:r>
            <a:r>
              <a:rPr lang="cs-CZ" sz="1600" dirty="0"/>
              <a:t>BERGLUND, </a:t>
            </a:r>
            <a:r>
              <a:rPr lang="cs-CZ" sz="1600" dirty="0" err="1"/>
              <a:t>Joel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9.11.2012]. Dostupný na WWW: </a:t>
            </a:r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cs.wikipedia.org/wiki/Soubor:Castor_fiber_dam.jpg</a:t>
            </a:r>
            <a:endParaRPr lang="cs-CZ" sz="1600" u="sng" dirty="0" smtClean="0"/>
          </a:p>
          <a:p>
            <a:endParaRPr lang="cs-CZ" sz="1600" dirty="0"/>
          </a:p>
          <a:p>
            <a:r>
              <a:rPr lang="cs-CZ" sz="1600" dirty="0" smtClean="0"/>
              <a:t>Obrázek č. 4 - </a:t>
            </a:r>
            <a:r>
              <a:rPr lang="cs-CZ" sz="1600" dirty="0"/>
              <a:t>NOVA.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9.11.2012]. Dostupný na WWW: </a:t>
            </a:r>
            <a:r>
              <a:rPr lang="cs-CZ" sz="1600" u="sng" dirty="0">
                <a:hlinkClick r:id="rId4"/>
              </a:rPr>
              <a:t>http://cs.wikipedia.org/wiki/Soubor:Beaver_tree.jpg</a:t>
            </a:r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0144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419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bobr evropský</vt:lpstr>
      <vt:lpstr> jak a kde žijí ?</vt:lpstr>
      <vt:lpstr> čím se živí 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15</cp:revision>
  <dcterms:created xsi:type="dcterms:W3CDTF">2012-11-09T17:49:59Z</dcterms:created>
  <dcterms:modified xsi:type="dcterms:W3CDTF">2013-02-05T13:47:01Z</dcterms:modified>
</cp:coreProperties>
</file>