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3" r:id="rId7"/>
    <p:sldId id="265" r:id="rId8"/>
    <p:sldId id="264" r:id="rId9"/>
    <p:sldId id="267" r:id="rId10"/>
    <p:sldId id="266"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Nadpis 28"/>
          <p:cNvSpPr>
            <a:spLocks noGrp="1"/>
          </p:cNvSpPr>
          <p:nvPr>
            <p:ph type="ctrTitle"/>
          </p:nvPr>
        </p:nvSpPr>
        <p:spPr>
          <a:xfrm>
            <a:off x="381000" y="4853411"/>
            <a:ext cx="8458200" cy="1222375"/>
          </a:xfrm>
        </p:spPr>
        <p:txBody>
          <a:bodyPr anchor="t"/>
          <a:lstStyle/>
          <a:p>
            <a:r>
              <a:rPr kumimoji="0" lang="cs-CZ" smtClean="0"/>
              <a:t>Kliknutím lze upravit styl.</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16" name="Zástupný symbol pro datum 15"/>
          <p:cNvSpPr>
            <a:spLocks noGrp="1"/>
          </p:cNvSpPr>
          <p:nvPr>
            <p:ph type="dt" sz="half" idx="10"/>
          </p:nvPr>
        </p:nvSpPr>
        <p:spPr/>
        <p:txBody>
          <a:bodyPr/>
          <a:lstStyle/>
          <a:p>
            <a:fld id="{8EE3385B-B94A-4779-814D-34C1966B593E}" type="datetimeFigureOut">
              <a:rPr lang="cs-CZ" smtClean="0"/>
              <a:t>5.2.2013</a:t>
            </a:fld>
            <a:endParaRPr lang="cs-CZ"/>
          </a:p>
        </p:txBody>
      </p:sp>
      <p:sp>
        <p:nvSpPr>
          <p:cNvPr id="2" name="Zástupný symbol pro zápatí 1"/>
          <p:cNvSpPr>
            <a:spLocks noGrp="1"/>
          </p:cNvSpPr>
          <p:nvPr>
            <p:ph type="ftr" sz="quarter" idx="11"/>
          </p:nvPr>
        </p:nvSpPr>
        <p:spPr/>
        <p:txBody>
          <a:bodyPr/>
          <a:lstStyle/>
          <a:p>
            <a:endParaRPr lang="cs-CZ"/>
          </a:p>
        </p:txBody>
      </p:sp>
      <p:sp>
        <p:nvSpPr>
          <p:cNvPr id="15" name="Zástupný symbol pro číslo snímku 14"/>
          <p:cNvSpPr>
            <a:spLocks noGrp="1"/>
          </p:cNvSpPr>
          <p:nvPr>
            <p:ph type="sldNum" sz="quarter" idx="12"/>
          </p:nvPr>
        </p:nvSpPr>
        <p:spPr>
          <a:xfrm>
            <a:off x="8229600" y="6473952"/>
            <a:ext cx="758952" cy="246888"/>
          </a:xfrm>
        </p:spPr>
        <p:txBody>
          <a:bodyPr/>
          <a:lstStyle/>
          <a:p>
            <a:fld id="{3501AEBC-7F4B-40F6-8AC4-406604BD65A1}"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Kliknutím lze upravit styl.</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8EE3385B-B94A-4779-814D-34C1966B593E}" type="datetimeFigureOut">
              <a:rPr lang="cs-CZ" smtClean="0"/>
              <a:t>5.2.2013</a:t>
            </a:fld>
            <a:endParaRPr lang="cs-CZ"/>
          </a:p>
        </p:txBody>
      </p:sp>
      <p:sp>
        <p:nvSpPr>
          <p:cNvPr id="19" name="Zástupný symbol pro zápatí 18"/>
          <p:cNvSpPr>
            <a:spLocks noGrp="1"/>
          </p:cNvSpPr>
          <p:nvPr>
            <p:ph type="ftr" sz="quarter" idx="11"/>
          </p:nvPr>
        </p:nvSpPr>
        <p:spPr>
          <a:xfrm>
            <a:off x="3581400" y="76200"/>
            <a:ext cx="2895600" cy="288925"/>
          </a:xfrm>
        </p:spPr>
        <p:txBody>
          <a:bodyPr/>
          <a:lstStyle/>
          <a:p>
            <a:endParaRPr lang="cs-CZ"/>
          </a:p>
        </p:txBody>
      </p:sp>
      <p:sp>
        <p:nvSpPr>
          <p:cNvPr id="16" name="Zástupný symbol pro číslo snímku 15"/>
          <p:cNvSpPr>
            <a:spLocks noGrp="1"/>
          </p:cNvSpPr>
          <p:nvPr>
            <p:ph type="sldNum" sz="quarter" idx="12"/>
          </p:nvPr>
        </p:nvSpPr>
        <p:spPr>
          <a:xfrm>
            <a:off x="8229600" y="6473952"/>
            <a:ext cx="758952" cy="246888"/>
          </a:xfrm>
        </p:spPr>
        <p:txBody>
          <a:bodyPr/>
          <a:lstStyle/>
          <a:p>
            <a:fld id="{3501AEBC-7F4B-40F6-8AC4-406604BD65A1}"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19" name="Zástupný symbol pro datum 18"/>
          <p:cNvSpPr>
            <a:spLocks noGrp="1"/>
          </p:cNvSpPr>
          <p:nvPr>
            <p:ph type="dt" sz="half" idx="10"/>
          </p:nvPr>
        </p:nvSpPr>
        <p:spPr/>
        <p:txBody>
          <a:bodyPr/>
          <a:lstStyle/>
          <a:p>
            <a:fld id="{8EE3385B-B94A-4779-814D-34C1966B593E}" type="datetimeFigureOut">
              <a:rPr lang="cs-CZ" smtClean="0"/>
              <a:t>5.2.2013</a:t>
            </a:fld>
            <a:endParaRPr lang="cs-CZ"/>
          </a:p>
        </p:txBody>
      </p:sp>
      <p:sp>
        <p:nvSpPr>
          <p:cNvPr id="11" name="Zástupný symbol pro zápatí 10"/>
          <p:cNvSpPr>
            <a:spLocks noGrp="1"/>
          </p:cNvSpPr>
          <p:nvPr>
            <p:ph type="ftr" sz="quarter" idx="11"/>
          </p:nvPr>
        </p:nvSpPr>
        <p:spPr/>
        <p:txBody>
          <a:bodyPr/>
          <a:lstStyle/>
          <a:p>
            <a:endParaRPr lang="cs-CZ"/>
          </a:p>
        </p:txBody>
      </p:sp>
      <p:sp>
        <p:nvSpPr>
          <p:cNvPr id="16" name="Zástupný symbol pro číslo snímku 15"/>
          <p:cNvSpPr>
            <a:spLocks noGrp="1"/>
          </p:cNvSpPr>
          <p:nvPr>
            <p:ph type="sldNum" sz="quarter" idx="12"/>
          </p:nvPr>
        </p:nvSpPr>
        <p:spPr/>
        <p:txBody>
          <a:bodyPr/>
          <a:lstStyle/>
          <a:p>
            <a:fld id="{3501AEBC-7F4B-40F6-8AC4-406604BD65A1}" type="slidenum">
              <a:rPr lang="cs-CZ" smtClean="0"/>
              <a:t>‹#›</a:t>
            </a:fld>
            <a:endParaRPr lang="cs-CZ"/>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Kliknutím lze upravit styl.</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fld id="{8EE3385B-B94A-4779-814D-34C1966B593E}" type="datetimeFigureOut">
              <a:rPr lang="cs-CZ" smtClean="0"/>
              <a:t>5.2.2013</a:t>
            </a:fld>
            <a:endParaRPr lang="cs-CZ"/>
          </a:p>
        </p:txBody>
      </p:sp>
      <p:sp>
        <p:nvSpPr>
          <p:cNvPr id="10" name="Zástupný symbol pro zápatí 9"/>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3501AEBC-7F4B-40F6-8AC4-406604BD65A1}"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fld id="{8EE3385B-B94A-4779-814D-34C1966B593E}" type="datetimeFigureOut">
              <a:rPr lang="cs-CZ" smtClean="0"/>
              <a:t>5.2.2013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229600" y="6477000"/>
            <a:ext cx="762000" cy="246888"/>
          </a:xfrm>
        </p:spPr>
        <p:txBody>
          <a:bodyPr/>
          <a:lstStyle/>
          <a:p>
            <a:fld id="{3501AEBC-7F4B-40F6-8AC4-406604BD65A1}" type="slidenum">
              <a:rPr lang="cs-CZ" smtClean="0"/>
              <a:t>‹#›</a:t>
            </a:fld>
            <a:endParaRPr lang="cs-CZ"/>
          </a:p>
        </p:txBody>
      </p:sp>
      <p:sp>
        <p:nvSpPr>
          <p:cNvPr id="11" name="Přímá spojnice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2" name="Zástupný symbol pro datum 11"/>
          <p:cNvSpPr>
            <a:spLocks noGrp="1"/>
          </p:cNvSpPr>
          <p:nvPr>
            <p:ph type="dt" sz="half" idx="10"/>
          </p:nvPr>
        </p:nvSpPr>
        <p:spPr/>
        <p:txBody>
          <a:bodyPr/>
          <a:lstStyle/>
          <a:p>
            <a:fld id="{8EE3385B-B94A-4779-814D-34C1966B593E}" type="datetimeFigureOut">
              <a:rPr lang="cs-CZ" smtClean="0"/>
              <a:t>5.2.2013</a:t>
            </a:fld>
            <a:endParaRPr lang="cs-CZ"/>
          </a:p>
        </p:txBody>
      </p:sp>
      <p:sp>
        <p:nvSpPr>
          <p:cNvPr id="21" name="Zástupný symbol pro zápatí 20"/>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501AEBC-7F4B-40F6-8AC4-406604BD65A1}"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8EE3385B-B94A-4779-814D-34C1966B593E}" type="datetimeFigureOut">
              <a:rPr lang="cs-CZ" smtClean="0"/>
              <a:t>5.2.2013</a:t>
            </a:fld>
            <a:endParaRPr lang="cs-CZ"/>
          </a:p>
        </p:txBody>
      </p:sp>
      <p:sp>
        <p:nvSpPr>
          <p:cNvPr id="24" name="Zástupný symbol pro zápatí 23"/>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501AEBC-7F4B-40F6-8AC4-406604BD65A1}"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Přímá spojnice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8EE3385B-B94A-4779-814D-34C1966B593E}" type="datetimeFigureOut">
              <a:rPr lang="cs-CZ" smtClean="0"/>
              <a:t>5.2.2013</a:t>
            </a:fld>
            <a:endParaRPr lang="cs-CZ"/>
          </a:p>
        </p:txBody>
      </p:sp>
      <p:sp>
        <p:nvSpPr>
          <p:cNvPr id="29" name="Zástupný symbol pro zápatí 28"/>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501AEBC-7F4B-40F6-8AC4-406604BD65A1}"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smtClean="0"/>
              <a:t>Kliknutím na ikonu přidáte obrázek.</a:t>
            </a:r>
            <a:endParaRPr kumimoji="0" lang="en-US" dirty="0"/>
          </a:p>
        </p:txBody>
      </p:sp>
      <p:sp>
        <p:nvSpPr>
          <p:cNvPr id="7" name="Zástupný symbol pro datum 6"/>
          <p:cNvSpPr>
            <a:spLocks noGrp="1"/>
          </p:cNvSpPr>
          <p:nvPr>
            <p:ph type="dt" sz="half" idx="10"/>
          </p:nvPr>
        </p:nvSpPr>
        <p:spPr/>
        <p:txBody>
          <a:bodyPr/>
          <a:lstStyle/>
          <a:p>
            <a:fld id="{8EE3385B-B94A-4779-814D-34C1966B593E}" type="datetimeFigureOut">
              <a:rPr lang="cs-CZ" smtClean="0"/>
              <a:t>5.2.2013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3501AEBC-7F4B-40F6-8AC4-406604BD65A1}" type="slidenum">
              <a:rPr lang="cs-CZ" smtClean="0"/>
              <a:t>‹#›</a:t>
            </a:fld>
            <a:endParaRPr lang="cs-CZ"/>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EE3385B-B94A-4779-814D-34C1966B593E}" type="datetimeFigureOut">
              <a:rPr lang="cs-CZ" smtClean="0"/>
              <a:t>5.2.2013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501AEBC-7F4B-40F6-8AC4-406604BD65A1}"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EE3385B-B94A-4779-814D-34C1966B593E}" type="datetimeFigureOut">
              <a:rPr lang="cs-CZ" smtClean="0"/>
              <a:t>5.2.2013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501AEBC-7F4B-40F6-8AC4-406604BD65A1}"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8EE3385B-B94A-4779-814D-34C1966B593E}" type="datetimeFigureOut">
              <a:rPr lang="cs-CZ" smtClean="0"/>
              <a:t>5.2.2013</a:t>
            </a:fld>
            <a:endParaRPr lang="cs-CZ"/>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cs-CZ"/>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3501AEBC-7F4B-40F6-8AC4-406604BD65A1}" type="slidenum">
              <a:rPr lang="cs-CZ" smtClean="0"/>
              <a:t>‹#›</a:t>
            </a:fld>
            <a:endParaRPr lang="cs-CZ"/>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Kliknutím lze upravit styl.</a:t>
            </a:r>
            <a:endParaRPr kumimoji="0" lang="en-US"/>
          </a:p>
        </p:txBody>
      </p:sp>
      <p:sp>
        <p:nvSpPr>
          <p:cNvPr id="9" name="Přímá spojnice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Přímá spojnice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hyperlink" Target="http://www.youtube.com/watch?v=eZEB6CkeW0w" TargetMode="Externa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cs.wikipedia.org/wiki/Soubor:Sunflowers.jpg" TargetMode="External"/><Relationship Id="rId3" Type="http://schemas.openxmlformats.org/officeDocument/2006/relationships/hyperlink" Target="http://cs.wikipedia.org/wiki/Soubor:Parus_ater01.jpg" TargetMode="External"/><Relationship Id="rId7" Type="http://schemas.openxmlformats.org/officeDocument/2006/relationships/hyperlink" Target="http://www.spokojenypes.cz/krmitka-pro-ptaky/venkovni-budka-pro-sykorky-udelej-si-sam-12x26x12-cm?id=69939" TargetMode="External"/><Relationship Id="rId2" Type="http://schemas.openxmlformats.org/officeDocument/2006/relationships/hyperlink" Target="http://cs.wikipedia.org/wiki/Soubor:Parus_major_Luc_Viatour.jpg" TargetMode="External"/><Relationship Id="rId1" Type="http://schemas.openxmlformats.org/officeDocument/2006/relationships/slideLayout" Target="../slideLayouts/slideLayout2.xml"/><Relationship Id="rId6" Type="http://schemas.openxmlformats.org/officeDocument/2006/relationships/hyperlink" Target="http://www.spokojenypes.cz/krmitka-pro-ptaky/krmitko-na-lojove-koule?id=69438" TargetMode="External"/><Relationship Id="rId11" Type="http://schemas.openxmlformats.org/officeDocument/2006/relationships/hyperlink" Target="http://cs.wikipedia.org/wiki/Soubor:Kj%C3%B8ttmeisegg.jpg" TargetMode="External"/><Relationship Id="rId5" Type="http://schemas.openxmlformats.org/officeDocument/2006/relationships/hyperlink" Target="http://cs.wikipedia.org/wiki/Soubor:Lophophanes_cristatus_Luc_Viatour_4.jpg" TargetMode="External"/><Relationship Id="rId10" Type="http://schemas.openxmlformats.org/officeDocument/2006/relationships/hyperlink" Target="http://cs.wikipedia.org/wiki/Soubor:Parus_caeruleus1.jpg" TargetMode="External"/><Relationship Id="rId4" Type="http://schemas.openxmlformats.org/officeDocument/2006/relationships/hyperlink" Target="http://cs.wikipedia.org/wiki/Soubor:Azure_tit_by_Vincent_van_der_Spek.jpg" TargetMode="External"/><Relationship Id="rId9" Type="http://schemas.openxmlformats.org/officeDocument/2006/relationships/hyperlink" Target="http://cs.wikipedia.org/wiki/Soubor:Sunflower_head_snack.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p:txBody>
          <a:bodyPr>
            <a:normAutofit/>
          </a:bodyPr>
          <a:lstStyle/>
          <a:p>
            <a:r>
              <a:rPr lang="cs-CZ" sz="2400" dirty="0"/>
              <a:t>Škola: 		Základní škola a Mateřská škola, 					Kostelní 560, Svoboda n. Úpou,</a:t>
            </a:r>
          </a:p>
          <a:p>
            <a:pPr marL="0" indent="0">
              <a:buNone/>
            </a:pPr>
            <a:r>
              <a:rPr lang="cs-CZ" sz="2400" dirty="0"/>
              <a:t>			okres Trutnov </a:t>
            </a:r>
          </a:p>
          <a:p>
            <a:r>
              <a:rPr lang="cs-CZ" sz="2400" dirty="0"/>
              <a:t>Autor: 		Mgr. Hana </a:t>
            </a:r>
            <a:r>
              <a:rPr lang="cs-CZ" sz="2400" dirty="0" err="1"/>
              <a:t>Klomínská</a:t>
            </a:r>
            <a:endParaRPr lang="cs-CZ" sz="2400" dirty="0"/>
          </a:p>
          <a:p>
            <a:r>
              <a:rPr lang="cs-CZ" sz="2400" dirty="0"/>
              <a:t>Datum:  		</a:t>
            </a:r>
            <a:r>
              <a:rPr lang="cs-CZ" sz="2400" dirty="0" smtClean="0"/>
              <a:t>listopad </a:t>
            </a:r>
            <a:r>
              <a:rPr lang="cs-CZ" sz="2400" dirty="0"/>
              <a:t>2012 </a:t>
            </a:r>
          </a:p>
          <a:p>
            <a:r>
              <a:rPr lang="cs-CZ" sz="2400" dirty="0"/>
              <a:t>Název: 		</a:t>
            </a:r>
            <a:r>
              <a:rPr lang="cs-CZ" sz="2400" dirty="0" smtClean="0"/>
              <a:t>VY_12_INOVACE_1.2.1_PRV1,2_26</a:t>
            </a:r>
            <a:endParaRPr lang="cs-CZ" sz="2400" dirty="0"/>
          </a:p>
          <a:p>
            <a:r>
              <a:rPr lang="cs-CZ" sz="2400" dirty="0"/>
              <a:t>Téma</a:t>
            </a:r>
            <a:r>
              <a:rPr lang="cs-CZ" sz="2400" dirty="0" smtClean="0"/>
              <a:t>:		Sýkorky</a:t>
            </a:r>
            <a:endParaRPr lang="cs-CZ" sz="2400" dirty="0"/>
          </a:p>
          <a:p>
            <a:r>
              <a:rPr lang="cs-CZ" sz="2400" dirty="0"/>
              <a:t>Ročník:		</a:t>
            </a:r>
            <a:r>
              <a:rPr lang="cs-CZ" sz="2400" dirty="0" smtClean="0"/>
              <a:t>1. a 2.</a:t>
            </a:r>
            <a:endParaRPr lang="cs-CZ" sz="2400" dirty="0"/>
          </a:p>
          <a:p>
            <a:r>
              <a:rPr lang="cs-CZ" sz="2400" dirty="0"/>
              <a:t>Číslo projektu:	CZ.1.07/1.4.00/21.3068</a:t>
            </a:r>
          </a:p>
          <a:p>
            <a:pPr marL="0" indent="0" algn="just">
              <a:buNone/>
            </a:pPr>
            <a:r>
              <a:rPr lang="cs-CZ" sz="2400" dirty="0"/>
              <a:t>		</a:t>
            </a:r>
          </a:p>
          <a:p>
            <a:endParaRPr lang="cs-CZ" sz="2400" dirty="0"/>
          </a:p>
        </p:txBody>
      </p:sp>
      <p:pic>
        <p:nvPicPr>
          <p:cNvPr id="4" name="Zástupný symbol pro obsah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23728" y="82161"/>
            <a:ext cx="5270303" cy="972979"/>
          </a:xfrm>
          <a:prstGeom prst="rect">
            <a:avLst/>
          </a:prstGeom>
        </p:spPr>
      </p:pic>
    </p:spTree>
    <p:extLst>
      <p:ext uri="{BB962C8B-B14F-4D97-AF65-F5344CB8AC3E}">
        <p14:creationId xmlns:p14="http://schemas.microsoft.com/office/powerpoint/2010/main" val="36001656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a:t>
            </a:r>
            <a:r>
              <a:rPr lang="cs-CZ" sz="2800" dirty="0"/>
              <a:t>anotace:</a:t>
            </a:r>
          </a:p>
        </p:txBody>
      </p:sp>
      <p:sp>
        <p:nvSpPr>
          <p:cNvPr id="3" name="Zástupný symbol pro obsah 2"/>
          <p:cNvSpPr>
            <a:spLocks noGrp="1"/>
          </p:cNvSpPr>
          <p:nvPr>
            <p:ph idx="1"/>
          </p:nvPr>
        </p:nvSpPr>
        <p:spPr>
          <a:xfrm>
            <a:off x="304800" y="1554162"/>
            <a:ext cx="8155632" cy="4525963"/>
          </a:xfrm>
        </p:spPr>
        <p:txBody>
          <a:bodyPr>
            <a:normAutofit/>
          </a:bodyPr>
          <a:lstStyle/>
          <a:p>
            <a:pPr algn="just"/>
            <a:r>
              <a:rPr lang="cs-CZ" sz="2400" dirty="0"/>
              <a:t>Materiál slouží k procvičování čtení s porozuměním v hodinách prvouky ve </a:t>
            </a:r>
            <a:r>
              <a:rPr lang="cs-CZ" sz="2400" dirty="0" smtClean="0"/>
              <a:t>věku 6 až 8 let. </a:t>
            </a:r>
            <a:r>
              <a:rPr lang="cs-CZ" sz="2400" dirty="0"/>
              <a:t>Lze ho využít jako motivační, výkladový nebo opakovací. Je určen pro práci na interaktivní tabuli nebo na folii. </a:t>
            </a:r>
            <a:endParaRPr lang="cs-CZ" sz="2400" dirty="0" smtClean="0"/>
          </a:p>
          <a:p>
            <a:pPr algn="just"/>
            <a:endParaRPr lang="cs-CZ" sz="2400" dirty="0"/>
          </a:p>
          <a:p>
            <a:pPr algn="just"/>
            <a:r>
              <a:rPr lang="cs-CZ" sz="2400" dirty="0"/>
              <a:t>Vytvořeno jako DUM do předmětu prvouka. Slouží jako doplněk k výuce o volně žijících zvířatech prostřednictvím vlastního čtení. 			</a:t>
            </a:r>
          </a:p>
          <a:p>
            <a:pPr marL="0" indent="0" algn="just">
              <a:buNone/>
            </a:pPr>
            <a:r>
              <a:rPr lang="cs-CZ" sz="2400" dirty="0"/>
              <a:t>			</a:t>
            </a:r>
          </a:p>
          <a:p>
            <a:endParaRPr lang="cs-CZ" sz="2400" dirty="0"/>
          </a:p>
        </p:txBody>
      </p:sp>
    </p:spTree>
    <p:extLst>
      <p:ext uri="{BB962C8B-B14F-4D97-AF65-F5344CB8AC3E}">
        <p14:creationId xmlns:p14="http://schemas.microsoft.com/office/powerpoint/2010/main" val="14869152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sýkorky</a:t>
            </a:r>
            <a:endParaRPr lang="cs-CZ" dirty="0"/>
          </a:p>
        </p:txBody>
      </p:sp>
      <p:pic>
        <p:nvPicPr>
          <p:cNvPr id="6" name="Zástupný symbol pro obsah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27584" y="1365822"/>
            <a:ext cx="4392487" cy="3118244"/>
          </a:xfrm>
        </p:spPr>
      </p:pic>
      <p:pic>
        <p:nvPicPr>
          <p:cNvPr id="9" name="Obrázek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83968" y="3212976"/>
            <a:ext cx="4098032" cy="3073524"/>
          </a:xfrm>
          <a:prstGeom prst="rect">
            <a:avLst/>
          </a:prstGeom>
        </p:spPr>
      </p:pic>
      <p:sp>
        <p:nvSpPr>
          <p:cNvPr id="10" name="TextovéPole 9"/>
          <p:cNvSpPr txBox="1"/>
          <p:nvPr/>
        </p:nvSpPr>
        <p:spPr>
          <a:xfrm>
            <a:off x="827584" y="4441961"/>
            <a:ext cx="2088232" cy="307777"/>
          </a:xfrm>
          <a:prstGeom prst="rect">
            <a:avLst/>
          </a:prstGeom>
          <a:noFill/>
        </p:spPr>
        <p:txBody>
          <a:bodyPr wrap="square" rtlCol="0">
            <a:spAutoFit/>
          </a:bodyPr>
          <a:lstStyle/>
          <a:p>
            <a:r>
              <a:rPr lang="cs-CZ" sz="1400" dirty="0" smtClean="0"/>
              <a:t> obr. 1  -  Sýkora koňadra </a:t>
            </a:r>
            <a:endParaRPr lang="cs-CZ" sz="1400" dirty="0"/>
          </a:p>
        </p:txBody>
      </p:sp>
      <p:sp>
        <p:nvSpPr>
          <p:cNvPr id="12" name="TextovéPole 11"/>
          <p:cNvSpPr txBox="1"/>
          <p:nvPr/>
        </p:nvSpPr>
        <p:spPr>
          <a:xfrm>
            <a:off x="4282117" y="6286500"/>
            <a:ext cx="2880320" cy="307777"/>
          </a:xfrm>
          <a:prstGeom prst="rect">
            <a:avLst/>
          </a:prstGeom>
          <a:noFill/>
        </p:spPr>
        <p:txBody>
          <a:bodyPr wrap="square" rtlCol="0">
            <a:spAutoFit/>
          </a:bodyPr>
          <a:lstStyle/>
          <a:p>
            <a:r>
              <a:rPr lang="cs-CZ" sz="1400" dirty="0" smtClean="0"/>
              <a:t> obr. 2 – Sýkora uhelníček</a:t>
            </a:r>
            <a:endParaRPr lang="cs-CZ" sz="1400" dirty="0"/>
          </a:p>
        </p:txBody>
      </p:sp>
      <p:sp>
        <p:nvSpPr>
          <p:cNvPr id="3" name="TextovéPole 2"/>
          <p:cNvSpPr txBox="1"/>
          <p:nvPr/>
        </p:nvSpPr>
        <p:spPr>
          <a:xfrm>
            <a:off x="5436096" y="1306776"/>
            <a:ext cx="3096344" cy="1938992"/>
          </a:xfrm>
          <a:prstGeom prst="rect">
            <a:avLst/>
          </a:prstGeom>
          <a:noFill/>
        </p:spPr>
        <p:txBody>
          <a:bodyPr wrap="square" rtlCol="0">
            <a:spAutoFit/>
          </a:bodyPr>
          <a:lstStyle/>
          <a:p>
            <a:pPr algn="ctr"/>
            <a:r>
              <a:rPr lang="cs-CZ" sz="2000" dirty="0" smtClean="0"/>
              <a:t>Sýkorky jsou nejběžnější drobní pěvci u nás. </a:t>
            </a:r>
          </a:p>
          <a:p>
            <a:pPr algn="ctr"/>
            <a:r>
              <a:rPr lang="cs-CZ" sz="2000" dirty="0" smtClean="0"/>
              <a:t>Po většinu roku žijí </a:t>
            </a:r>
          </a:p>
          <a:p>
            <a:pPr algn="ctr"/>
            <a:r>
              <a:rPr lang="cs-CZ" sz="2000" dirty="0" smtClean="0"/>
              <a:t>v hejnech s jinými </a:t>
            </a:r>
          </a:p>
          <a:p>
            <a:pPr algn="ctr"/>
            <a:r>
              <a:rPr lang="cs-CZ" sz="2000" dirty="0" smtClean="0"/>
              <a:t>ptačími druhy pěvců.</a:t>
            </a:r>
          </a:p>
          <a:p>
            <a:endParaRPr lang="cs-CZ" sz="2000" dirty="0"/>
          </a:p>
        </p:txBody>
      </p:sp>
      <p:sp>
        <p:nvSpPr>
          <p:cNvPr id="4" name="TextovéPole 3"/>
          <p:cNvSpPr txBox="1"/>
          <p:nvPr/>
        </p:nvSpPr>
        <p:spPr>
          <a:xfrm>
            <a:off x="683568" y="4809172"/>
            <a:ext cx="3168352" cy="1323439"/>
          </a:xfrm>
          <a:prstGeom prst="rect">
            <a:avLst/>
          </a:prstGeom>
          <a:noFill/>
        </p:spPr>
        <p:txBody>
          <a:bodyPr wrap="square" rtlCol="0">
            <a:spAutoFit/>
          </a:bodyPr>
          <a:lstStyle/>
          <a:p>
            <a:pPr algn="ctr"/>
            <a:r>
              <a:rPr lang="cs-CZ" sz="2000" dirty="0" smtClean="0"/>
              <a:t>V přírodě můžeme pozorovat několik druhů sýkorek. Nejznámější je sýkora koňadra. ( obr. 1)</a:t>
            </a:r>
            <a:endParaRPr lang="cs-CZ" sz="2000" dirty="0"/>
          </a:p>
        </p:txBody>
      </p:sp>
    </p:spTree>
    <p:extLst>
      <p:ext uri="{BB962C8B-B14F-4D97-AF65-F5344CB8AC3E}">
        <p14:creationId xmlns:p14="http://schemas.microsoft.com/office/powerpoint/2010/main" val="854037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500"/>
                                        <p:tgtEl>
                                          <p:spTgt spid="6"/>
                                        </p:tgtEl>
                                      </p:cBhvr>
                                    </p:animEffect>
                                    <p:anim calcmode="lin" valueType="num">
                                      <p:cBhvr>
                                        <p:cTn id="8" dur="1500" fill="hold"/>
                                        <p:tgtEl>
                                          <p:spTgt spid="6"/>
                                        </p:tgtEl>
                                        <p:attrNameLst>
                                          <p:attrName>ppt_x</p:attrName>
                                        </p:attrNameLst>
                                      </p:cBhvr>
                                      <p:tavLst>
                                        <p:tav tm="0">
                                          <p:val>
                                            <p:strVal val="#ppt_x"/>
                                          </p:val>
                                        </p:tav>
                                        <p:tav tm="100000">
                                          <p:val>
                                            <p:strVal val="#ppt_x"/>
                                          </p:val>
                                        </p:tav>
                                      </p:tavLst>
                                    </p:anim>
                                    <p:anim calcmode="lin" valueType="num">
                                      <p:cBhvr>
                                        <p:cTn id="9" dur="15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nodeType="after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jak a kde žijí ?</a:t>
            </a:r>
            <a:endParaRPr lang="cs-CZ" dirty="0"/>
          </a:p>
        </p:txBody>
      </p:sp>
      <p:pic>
        <p:nvPicPr>
          <p:cNvPr id="4" name="Zástupný symbol pro obsah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36096" y="1754750"/>
            <a:ext cx="3214286" cy="4122522"/>
          </a:xfrm>
        </p:spPr>
      </p:pic>
      <p:sp>
        <p:nvSpPr>
          <p:cNvPr id="6" name="TextovéPole 5"/>
          <p:cNvSpPr txBox="1"/>
          <p:nvPr/>
        </p:nvSpPr>
        <p:spPr>
          <a:xfrm>
            <a:off x="5436096" y="5884622"/>
            <a:ext cx="3168352" cy="307777"/>
          </a:xfrm>
          <a:prstGeom prst="rect">
            <a:avLst/>
          </a:prstGeom>
          <a:noFill/>
        </p:spPr>
        <p:txBody>
          <a:bodyPr wrap="square" rtlCol="0">
            <a:spAutoFit/>
          </a:bodyPr>
          <a:lstStyle/>
          <a:p>
            <a:r>
              <a:rPr lang="cs-CZ" sz="1400" dirty="0" smtClean="0"/>
              <a:t> obr. 3 – Sýkora azurová</a:t>
            </a:r>
            <a:endParaRPr lang="cs-CZ" sz="1400" dirty="0"/>
          </a:p>
        </p:txBody>
      </p:sp>
      <p:sp>
        <p:nvSpPr>
          <p:cNvPr id="3" name="TextovéPole 2"/>
          <p:cNvSpPr txBox="1"/>
          <p:nvPr/>
        </p:nvSpPr>
        <p:spPr>
          <a:xfrm>
            <a:off x="539552" y="1642261"/>
            <a:ext cx="4533129" cy="4154984"/>
          </a:xfrm>
          <a:prstGeom prst="rect">
            <a:avLst/>
          </a:prstGeom>
          <a:noFill/>
        </p:spPr>
        <p:txBody>
          <a:bodyPr wrap="square" rtlCol="0">
            <a:spAutoFit/>
          </a:bodyPr>
          <a:lstStyle/>
          <a:p>
            <a:pPr algn="ctr"/>
            <a:r>
              <a:rPr lang="cs-CZ" sz="2400" dirty="0" smtClean="0"/>
              <a:t>Hnízda si sýkorky staví v dutinách stromů, v budkách nebo v hromadách dříví. Samička vystele vnitřek hnízda mechem, peřím a zvířecí srstí. Potom tam postupně snese okolo deseti vajíček. Ta několik dní zahřívá. Po vylíhnutí jsou mláďata velmi hladová. Oba rodiče je krmí od rána do večera. Shánějí pro ně především housenky a larvy hmyzu. </a:t>
            </a:r>
            <a:endParaRPr lang="cs-CZ" sz="2400" dirty="0"/>
          </a:p>
        </p:txBody>
      </p:sp>
    </p:spTree>
    <p:extLst>
      <p:ext uri="{BB962C8B-B14F-4D97-AF65-F5344CB8AC3E}">
        <p14:creationId xmlns:p14="http://schemas.microsoft.com/office/powerpoint/2010/main" val="375850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čím se živí?</a:t>
            </a:r>
            <a:endParaRPr lang="cs-CZ" dirty="0"/>
          </a:p>
        </p:txBody>
      </p:sp>
      <p:pic>
        <p:nvPicPr>
          <p:cNvPr id="6" name="Zástupný symbol pro obsah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55576" y="1598028"/>
            <a:ext cx="3528392" cy="3888432"/>
          </a:xfrm>
        </p:spPr>
      </p:pic>
      <p:sp>
        <p:nvSpPr>
          <p:cNvPr id="7" name="TextovéPole 6"/>
          <p:cNvSpPr txBox="1"/>
          <p:nvPr/>
        </p:nvSpPr>
        <p:spPr>
          <a:xfrm>
            <a:off x="539552" y="5877272"/>
            <a:ext cx="2952328" cy="307777"/>
          </a:xfrm>
          <a:prstGeom prst="rect">
            <a:avLst/>
          </a:prstGeom>
          <a:noFill/>
        </p:spPr>
        <p:txBody>
          <a:bodyPr wrap="square" rtlCol="0">
            <a:spAutoFit/>
          </a:bodyPr>
          <a:lstStyle/>
          <a:p>
            <a:r>
              <a:rPr lang="cs-CZ" sz="1400" dirty="0" smtClean="0"/>
              <a:t> obr. 4 – Sýkora parukářka</a:t>
            </a:r>
            <a:endParaRPr lang="cs-CZ" sz="1400" dirty="0"/>
          </a:p>
        </p:txBody>
      </p:sp>
      <p:sp>
        <p:nvSpPr>
          <p:cNvPr id="3" name="TextovéPole 2"/>
          <p:cNvSpPr txBox="1"/>
          <p:nvPr/>
        </p:nvSpPr>
        <p:spPr>
          <a:xfrm>
            <a:off x="4860032" y="1700808"/>
            <a:ext cx="3240360" cy="3785652"/>
          </a:xfrm>
          <a:prstGeom prst="rect">
            <a:avLst/>
          </a:prstGeom>
          <a:noFill/>
        </p:spPr>
        <p:txBody>
          <a:bodyPr wrap="square" rtlCol="0">
            <a:spAutoFit/>
          </a:bodyPr>
          <a:lstStyle/>
          <a:p>
            <a:pPr algn="ctr"/>
            <a:r>
              <a:rPr lang="cs-CZ" sz="2400" dirty="0" smtClean="0"/>
              <a:t>V potravě sýkorek převládá v létě hmyz </a:t>
            </a:r>
          </a:p>
          <a:p>
            <a:pPr algn="ctr"/>
            <a:r>
              <a:rPr lang="cs-CZ" sz="2400" dirty="0" smtClean="0"/>
              <a:t>a housenky, které sbírají ze stromů. Pomáhají tak v boji proti hmyzím škůdcům. Proto jsou sýkorky považovány mezi zahradníky za velmi užitečné ptáčky. </a:t>
            </a:r>
            <a:endParaRPr lang="cs-CZ" sz="2400" dirty="0"/>
          </a:p>
        </p:txBody>
      </p:sp>
    </p:spTree>
    <p:extLst>
      <p:ext uri="{BB962C8B-B14F-4D97-AF65-F5344CB8AC3E}">
        <p14:creationId xmlns:p14="http://schemas.microsoft.com/office/powerpoint/2010/main" val="3456341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50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1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sýkorky v zimě.</a:t>
            </a:r>
            <a:endParaRPr lang="cs-CZ" dirty="0"/>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875203" y="1378150"/>
            <a:ext cx="1944216" cy="1763325"/>
          </a:xfrm>
        </p:spPr>
      </p:pic>
      <p:pic>
        <p:nvPicPr>
          <p:cNvPr id="5" name="Obrázek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3" y="1395717"/>
            <a:ext cx="1944216" cy="1728192"/>
          </a:xfrm>
          <a:prstGeom prst="rect">
            <a:avLst/>
          </a:prstGeom>
        </p:spPr>
      </p:pic>
      <p:pic>
        <p:nvPicPr>
          <p:cNvPr id="6" name="Obrázek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87624" y="3257383"/>
            <a:ext cx="3888432" cy="2916324"/>
          </a:xfrm>
          <a:prstGeom prst="rect">
            <a:avLst/>
          </a:prstGeom>
        </p:spPr>
      </p:pic>
      <p:sp>
        <p:nvSpPr>
          <p:cNvPr id="7" name="TextovéPole 6"/>
          <p:cNvSpPr txBox="1"/>
          <p:nvPr/>
        </p:nvSpPr>
        <p:spPr>
          <a:xfrm>
            <a:off x="1835696" y="2816132"/>
            <a:ext cx="1152128" cy="307777"/>
          </a:xfrm>
          <a:prstGeom prst="rect">
            <a:avLst/>
          </a:prstGeom>
          <a:noFill/>
        </p:spPr>
        <p:txBody>
          <a:bodyPr wrap="square" rtlCol="0">
            <a:spAutoFit/>
          </a:bodyPr>
          <a:lstStyle/>
          <a:p>
            <a:r>
              <a:rPr lang="cs-CZ" sz="1400" dirty="0" smtClean="0"/>
              <a:t> obr. 5</a:t>
            </a:r>
            <a:endParaRPr lang="cs-CZ" sz="1400" dirty="0"/>
          </a:p>
        </p:txBody>
      </p:sp>
      <p:sp>
        <p:nvSpPr>
          <p:cNvPr id="8" name="TextovéPole 7"/>
          <p:cNvSpPr txBox="1"/>
          <p:nvPr/>
        </p:nvSpPr>
        <p:spPr>
          <a:xfrm>
            <a:off x="431541" y="5902151"/>
            <a:ext cx="2160239" cy="307777"/>
          </a:xfrm>
          <a:prstGeom prst="rect">
            <a:avLst/>
          </a:prstGeom>
          <a:noFill/>
        </p:spPr>
        <p:txBody>
          <a:bodyPr wrap="square" rtlCol="0">
            <a:spAutoFit/>
          </a:bodyPr>
          <a:lstStyle/>
          <a:p>
            <a:r>
              <a:rPr lang="cs-CZ" sz="1400" dirty="0" smtClean="0"/>
              <a:t> obr. 7</a:t>
            </a:r>
            <a:endParaRPr lang="cs-CZ" sz="1400" dirty="0"/>
          </a:p>
        </p:txBody>
      </p:sp>
      <p:sp>
        <p:nvSpPr>
          <p:cNvPr id="3" name="TextovéPole 2"/>
          <p:cNvSpPr txBox="1"/>
          <p:nvPr/>
        </p:nvSpPr>
        <p:spPr>
          <a:xfrm>
            <a:off x="5292080" y="4604047"/>
            <a:ext cx="3312368" cy="1569660"/>
          </a:xfrm>
          <a:prstGeom prst="rect">
            <a:avLst/>
          </a:prstGeom>
          <a:noFill/>
        </p:spPr>
        <p:txBody>
          <a:bodyPr wrap="square" rtlCol="0">
            <a:spAutoFit/>
          </a:bodyPr>
          <a:lstStyle/>
          <a:p>
            <a:pPr algn="ctr"/>
            <a:r>
              <a:rPr lang="cs-CZ" sz="2400" dirty="0" smtClean="0"/>
              <a:t>Přes zimu pomáhají sýkorkám lidé budováním krmítek. </a:t>
            </a:r>
          </a:p>
          <a:p>
            <a:pPr algn="ctr"/>
            <a:endParaRPr lang="cs-CZ" sz="2400" dirty="0"/>
          </a:p>
        </p:txBody>
      </p:sp>
      <p:sp>
        <p:nvSpPr>
          <p:cNvPr id="9" name="TextovéPole 8"/>
          <p:cNvSpPr txBox="1"/>
          <p:nvPr/>
        </p:nvSpPr>
        <p:spPr>
          <a:xfrm>
            <a:off x="3131840" y="1549606"/>
            <a:ext cx="3103313" cy="1477328"/>
          </a:xfrm>
          <a:prstGeom prst="rect">
            <a:avLst/>
          </a:prstGeom>
          <a:noFill/>
        </p:spPr>
        <p:txBody>
          <a:bodyPr wrap="square" rtlCol="0">
            <a:spAutoFit/>
          </a:bodyPr>
          <a:lstStyle/>
          <a:p>
            <a:r>
              <a:rPr lang="cs-CZ" dirty="0" smtClean="0"/>
              <a:t>Obrázek 5 je zásobník na lojové koule.</a:t>
            </a:r>
          </a:p>
          <a:p>
            <a:endParaRPr lang="cs-CZ" dirty="0" smtClean="0"/>
          </a:p>
          <a:p>
            <a:r>
              <a:rPr lang="cs-CZ" dirty="0" smtClean="0"/>
              <a:t>Obrázek 6 je dřevěná budka vhodná pro hnízdo sýkorek.</a:t>
            </a:r>
            <a:endParaRPr lang="cs-CZ" dirty="0"/>
          </a:p>
        </p:txBody>
      </p:sp>
      <p:sp>
        <p:nvSpPr>
          <p:cNvPr id="10" name="TextovéPole 9"/>
          <p:cNvSpPr txBox="1"/>
          <p:nvPr/>
        </p:nvSpPr>
        <p:spPr>
          <a:xfrm>
            <a:off x="6832230" y="2873045"/>
            <a:ext cx="1015081" cy="307777"/>
          </a:xfrm>
          <a:prstGeom prst="rect">
            <a:avLst/>
          </a:prstGeom>
          <a:noFill/>
        </p:spPr>
        <p:txBody>
          <a:bodyPr wrap="square" rtlCol="0">
            <a:spAutoFit/>
          </a:bodyPr>
          <a:lstStyle/>
          <a:p>
            <a:r>
              <a:rPr lang="cs-CZ" sz="1400" dirty="0" smtClean="0"/>
              <a:t> obr. 6</a:t>
            </a:r>
            <a:endParaRPr lang="cs-CZ" sz="1400" dirty="0"/>
          </a:p>
        </p:txBody>
      </p:sp>
    </p:spTree>
    <p:extLst>
      <p:ext uri="{BB962C8B-B14F-4D97-AF65-F5344CB8AC3E}">
        <p14:creationId xmlns:p14="http://schemas.microsoft.com/office/powerpoint/2010/main" val="61598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nodeType="withEffect">
                                  <p:stCondLst>
                                    <p:cond delay="75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anim calcmode="lin" valueType="num">
                                      <p:cBhvr>
                                        <p:cTn id="8" dur="2000" fill="hold"/>
                                        <p:tgtEl>
                                          <p:spTgt spid="6"/>
                                        </p:tgtEl>
                                        <p:attrNameLst>
                                          <p:attrName>ppt_w</p:attrName>
                                        </p:attrNameLst>
                                      </p:cBhvr>
                                      <p:tavLst>
                                        <p:tav tm="0" fmla="#ppt_w*sin(2.5*pi*$)">
                                          <p:val>
                                            <p:fltVal val="0"/>
                                          </p:val>
                                        </p:tav>
                                        <p:tav tm="100000">
                                          <p:val>
                                            <p:fltVal val="1"/>
                                          </p:val>
                                        </p:tav>
                                      </p:tavLst>
                                    </p:anim>
                                    <p:anim calcmode="lin" valueType="num">
                                      <p:cBhvr>
                                        <p:cTn id="9" dur="20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čím sýkorky krmit v zimě?</a:t>
            </a:r>
            <a:endParaRPr lang="cs-CZ" dirty="0"/>
          </a:p>
        </p:txBody>
      </p:sp>
      <p:sp>
        <p:nvSpPr>
          <p:cNvPr id="9" name="TextovéPole 8"/>
          <p:cNvSpPr txBox="1"/>
          <p:nvPr/>
        </p:nvSpPr>
        <p:spPr>
          <a:xfrm>
            <a:off x="6660232" y="5733256"/>
            <a:ext cx="1512168" cy="307777"/>
          </a:xfrm>
          <a:prstGeom prst="rect">
            <a:avLst/>
          </a:prstGeom>
          <a:noFill/>
        </p:spPr>
        <p:txBody>
          <a:bodyPr wrap="square" rtlCol="0">
            <a:spAutoFit/>
          </a:bodyPr>
          <a:lstStyle/>
          <a:p>
            <a:r>
              <a:rPr lang="cs-CZ" sz="1400" dirty="0" smtClean="0"/>
              <a:t> </a:t>
            </a:r>
            <a:endParaRPr lang="cs-CZ" sz="1400" dirty="0"/>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55576" y="1484784"/>
            <a:ext cx="3384376" cy="2592288"/>
          </a:xfrm>
        </p:spPr>
      </p:pic>
      <p:pic>
        <p:nvPicPr>
          <p:cNvPr id="5" name="Obrázek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90698" y="1484784"/>
            <a:ext cx="3637624" cy="2592288"/>
          </a:xfrm>
          <a:prstGeom prst="rect">
            <a:avLst/>
          </a:prstGeom>
        </p:spPr>
      </p:pic>
      <p:sp>
        <p:nvSpPr>
          <p:cNvPr id="6" name="TextovéPole 5"/>
          <p:cNvSpPr txBox="1"/>
          <p:nvPr/>
        </p:nvSpPr>
        <p:spPr>
          <a:xfrm>
            <a:off x="802266" y="4471373"/>
            <a:ext cx="7776864" cy="1569660"/>
          </a:xfrm>
          <a:prstGeom prst="rect">
            <a:avLst/>
          </a:prstGeom>
          <a:noFill/>
        </p:spPr>
        <p:txBody>
          <a:bodyPr wrap="square" rtlCol="0">
            <a:spAutoFit/>
          </a:bodyPr>
          <a:lstStyle/>
          <a:p>
            <a:pPr algn="ctr"/>
            <a:r>
              <a:rPr lang="cs-CZ" sz="2400" dirty="0" smtClean="0"/>
              <a:t>Sýkorkám pomáhají přežít zimu lidé. Staví pro ně na zahradě krmítka, kam dávají především slunečnicová semínka, jádra ořechů a bukvice. Sýkorkám chutná i lůj.</a:t>
            </a:r>
          </a:p>
          <a:p>
            <a:pPr algn="ctr"/>
            <a:r>
              <a:rPr lang="cs-CZ" sz="2400" dirty="0" smtClean="0"/>
              <a:t>Za odměnu potom pomáhají s hubením škodlivého hmyzu. </a:t>
            </a:r>
            <a:endParaRPr lang="cs-CZ" sz="2400" dirty="0"/>
          </a:p>
        </p:txBody>
      </p:sp>
      <p:sp>
        <p:nvSpPr>
          <p:cNvPr id="7" name="TextovéPole 6"/>
          <p:cNvSpPr txBox="1"/>
          <p:nvPr/>
        </p:nvSpPr>
        <p:spPr>
          <a:xfrm>
            <a:off x="3419872" y="4077072"/>
            <a:ext cx="936104" cy="307777"/>
          </a:xfrm>
          <a:prstGeom prst="rect">
            <a:avLst/>
          </a:prstGeom>
          <a:noFill/>
        </p:spPr>
        <p:txBody>
          <a:bodyPr wrap="square" rtlCol="0">
            <a:spAutoFit/>
          </a:bodyPr>
          <a:lstStyle/>
          <a:p>
            <a:r>
              <a:rPr lang="cs-CZ" sz="1400" dirty="0" smtClean="0"/>
              <a:t> obr. 8</a:t>
            </a:r>
            <a:endParaRPr lang="cs-CZ" sz="1400" dirty="0"/>
          </a:p>
        </p:txBody>
      </p:sp>
      <p:sp>
        <p:nvSpPr>
          <p:cNvPr id="8" name="TextovéPole 7"/>
          <p:cNvSpPr txBox="1"/>
          <p:nvPr/>
        </p:nvSpPr>
        <p:spPr>
          <a:xfrm>
            <a:off x="7592818" y="4077071"/>
            <a:ext cx="936104" cy="307777"/>
          </a:xfrm>
          <a:prstGeom prst="rect">
            <a:avLst/>
          </a:prstGeom>
          <a:noFill/>
        </p:spPr>
        <p:txBody>
          <a:bodyPr wrap="square" rtlCol="0">
            <a:spAutoFit/>
          </a:bodyPr>
          <a:lstStyle/>
          <a:p>
            <a:r>
              <a:rPr lang="cs-CZ" sz="1400" dirty="0" smtClean="0"/>
              <a:t> obr. 9</a:t>
            </a:r>
            <a:endParaRPr lang="cs-CZ" sz="1400" dirty="0"/>
          </a:p>
        </p:txBody>
      </p:sp>
    </p:spTree>
    <p:extLst>
      <p:ext uri="{BB962C8B-B14F-4D97-AF65-F5344CB8AC3E}">
        <p14:creationId xmlns:p14="http://schemas.microsoft.com/office/powerpoint/2010/main" val="827495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1500"/>
                                        <p:tgtEl>
                                          <p:spTgt spid="4"/>
                                        </p:tgtEl>
                                      </p:cBhvr>
                                    </p:animEffect>
                                  </p:childTnLst>
                                </p:cTn>
                              </p:par>
                            </p:childTnLst>
                          </p:cTn>
                        </p:par>
                        <p:par>
                          <p:cTn id="8" fill="hold">
                            <p:stCondLst>
                              <p:cond delay="2000"/>
                            </p:stCondLst>
                            <p:childTnLst>
                              <p:par>
                                <p:cTn id="9" presetID="22" presetClass="entr" presetSubtype="4" fill="hold" nodeType="afterEffect">
                                  <p:stCondLst>
                                    <p:cond delay="500"/>
                                  </p:stCondLst>
                                  <p:childTnLst>
                                    <p:set>
                                      <p:cBhvr>
                                        <p:cTn id="10" dur="1" fill="hold">
                                          <p:stCondLst>
                                            <p:cond delay="0"/>
                                          </p:stCondLst>
                                        </p:cTn>
                                        <p:tgtEl>
                                          <p:spTgt spid="5"/>
                                        </p:tgtEl>
                                        <p:attrNameLst>
                                          <p:attrName>style.visibility</p:attrName>
                                        </p:attrNameLst>
                                      </p:cBhvr>
                                      <p:to>
                                        <p:strVal val="visible"/>
                                      </p:to>
                                    </p:set>
                                    <p:animEffect transition="in" filter="wipe(down)">
                                      <p:cBhvr>
                                        <p:cTn id="11" dur="1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 </a:t>
            </a:r>
            <a:r>
              <a:rPr lang="cs-CZ" dirty="0" smtClean="0"/>
              <a:t>    starostliví rodiče</a:t>
            </a:r>
            <a:endParaRPr lang="cs-CZ" dirty="0"/>
          </a:p>
        </p:txBody>
      </p:sp>
      <p:pic>
        <p:nvPicPr>
          <p:cNvPr id="8" name="Zástupný symbol pro obsah 7">
            <a:hlinkClick r:id="rId2"/>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83568" y="1606061"/>
            <a:ext cx="4608512" cy="3456384"/>
          </a:xfrm>
        </p:spPr>
      </p:pic>
      <p:sp>
        <p:nvSpPr>
          <p:cNvPr id="9" name="TextovéPole 8"/>
          <p:cNvSpPr txBox="1"/>
          <p:nvPr/>
        </p:nvSpPr>
        <p:spPr>
          <a:xfrm>
            <a:off x="593268" y="5062445"/>
            <a:ext cx="2304256" cy="307777"/>
          </a:xfrm>
          <a:prstGeom prst="rect">
            <a:avLst/>
          </a:prstGeom>
          <a:noFill/>
        </p:spPr>
        <p:txBody>
          <a:bodyPr wrap="square" rtlCol="0">
            <a:spAutoFit/>
          </a:bodyPr>
          <a:lstStyle/>
          <a:p>
            <a:r>
              <a:rPr lang="cs-CZ" sz="1400" dirty="0" smtClean="0"/>
              <a:t> obr. 10– Sýkora modřinka</a:t>
            </a:r>
            <a:endParaRPr lang="cs-CZ" sz="1400" dirty="0"/>
          </a:p>
        </p:txBody>
      </p:sp>
      <p:pic>
        <p:nvPicPr>
          <p:cNvPr id="3" name="Obrázek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70379" y="3973157"/>
            <a:ext cx="2317256" cy="2178575"/>
          </a:xfrm>
          <a:prstGeom prst="rect">
            <a:avLst/>
          </a:prstGeom>
        </p:spPr>
      </p:pic>
      <p:sp>
        <p:nvSpPr>
          <p:cNvPr id="4" name="TextovéPole 3"/>
          <p:cNvSpPr txBox="1"/>
          <p:nvPr/>
        </p:nvSpPr>
        <p:spPr>
          <a:xfrm>
            <a:off x="7668344" y="6151731"/>
            <a:ext cx="1079331" cy="307777"/>
          </a:xfrm>
          <a:prstGeom prst="rect">
            <a:avLst/>
          </a:prstGeom>
          <a:noFill/>
        </p:spPr>
        <p:txBody>
          <a:bodyPr wrap="square" rtlCol="0">
            <a:spAutoFit/>
          </a:bodyPr>
          <a:lstStyle/>
          <a:p>
            <a:r>
              <a:rPr lang="cs-CZ" sz="1400" dirty="0" smtClean="0"/>
              <a:t>  obr. 11</a:t>
            </a:r>
            <a:endParaRPr lang="cs-CZ" sz="1400" dirty="0"/>
          </a:p>
        </p:txBody>
      </p:sp>
      <p:sp>
        <p:nvSpPr>
          <p:cNvPr id="5" name="TextovéPole 4"/>
          <p:cNvSpPr txBox="1"/>
          <p:nvPr/>
        </p:nvSpPr>
        <p:spPr>
          <a:xfrm>
            <a:off x="1461867" y="5700428"/>
            <a:ext cx="4608512" cy="461665"/>
          </a:xfrm>
          <a:prstGeom prst="rect">
            <a:avLst/>
          </a:prstGeom>
          <a:noFill/>
        </p:spPr>
        <p:txBody>
          <a:bodyPr wrap="square" rtlCol="0">
            <a:spAutoFit/>
          </a:bodyPr>
          <a:lstStyle/>
          <a:p>
            <a:r>
              <a:rPr lang="cs-CZ" sz="2400" dirty="0" smtClean="0"/>
              <a:t>Snůška vajíček v hnízdě sýkorky.</a:t>
            </a:r>
            <a:endParaRPr lang="cs-CZ" sz="2400" dirty="0"/>
          </a:p>
        </p:txBody>
      </p:sp>
      <p:sp>
        <p:nvSpPr>
          <p:cNvPr id="6" name="TextovéPole 5"/>
          <p:cNvSpPr txBox="1"/>
          <p:nvPr/>
        </p:nvSpPr>
        <p:spPr>
          <a:xfrm>
            <a:off x="5464811" y="1412776"/>
            <a:ext cx="3528392" cy="2308324"/>
          </a:xfrm>
          <a:prstGeom prst="rect">
            <a:avLst/>
          </a:prstGeom>
          <a:noFill/>
        </p:spPr>
        <p:txBody>
          <a:bodyPr wrap="square" rtlCol="0">
            <a:spAutoFit/>
          </a:bodyPr>
          <a:lstStyle/>
          <a:p>
            <a:pPr algn="ctr"/>
            <a:r>
              <a:rPr lang="cs-CZ" sz="2400" dirty="0" smtClean="0"/>
              <a:t>Tři týdny od vylíhnutí mláďat létají samička </a:t>
            </a:r>
          </a:p>
          <a:p>
            <a:pPr algn="ctr"/>
            <a:r>
              <a:rPr lang="cs-CZ" sz="2400" dirty="0" smtClean="0"/>
              <a:t>i sameček od rána do večera a přinášejí v zobáčku potravu pro své stále hladové děti. </a:t>
            </a:r>
            <a:endParaRPr lang="cs-CZ" sz="2400" dirty="0"/>
          </a:p>
        </p:txBody>
      </p:sp>
    </p:spTree>
    <p:extLst>
      <p:ext uri="{BB962C8B-B14F-4D97-AF65-F5344CB8AC3E}">
        <p14:creationId xmlns:p14="http://schemas.microsoft.com/office/powerpoint/2010/main" val="1573440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500"/>
                                  </p:stCondLst>
                                  <p:childTnLst>
                                    <p:set>
                                      <p:cBhvr>
                                        <p:cTn id="6" dur="1" fill="hold">
                                          <p:stCondLst>
                                            <p:cond delay="0"/>
                                          </p:stCondLst>
                                        </p:cTn>
                                        <p:tgtEl>
                                          <p:spTgt spid="8"/>
                                        </p:tgtEl>
                                        <p:attrNameLst>
                                          <p:attrName>style.visibility</p:attrName>
                                        </p:attrNameLst>
                                      </p:cBhvr>
                                      <p:to>
                                        <p:strVal val="visible"/>
                                      </p:to>
                                    </p:set>
                                    <p:anim calcmode="lin" valueType="num">
                                      <p:cBhvr>
                                        <p:cTn id="7" dur="1500" fill="hold"/>
                                        <p:tgtEl>
                                          <p:spTgt spid="8"/>
                                        </p:tgtEl>
                                        <p:attrNameLst>
                                          <p:attrName>ppt_w</p:attrName>
                                        </p:attrNameLst>
                                      </p:cBhvr>
                                      <p:tavLst>
                                        <p:tav tm="0">
                                          <p:val>
                                            <p:fltVal val="0"/>
                                          </p:val>
                                        </p:tav>
                                        <p:tav tm="100000">
                                          <p:val>
                                            <p:strVal val="#ppt_w"/>
                                          </p:val>
                                        </p:tav>
                                      </p:tavLst>
                                    </p:anim>
                                    <p:anim calcmode="lin" valueType="num">
                                      <p:cBhvr>
                                        <p:cTn id="8" dur="1500" fill="hold"/>
                                        <p:tgtEl>
                                          <p:spTgt spid="8"/>
                                        </p:tgtEl>
                                        <p:attrNameLst>
                                          <p:attrName>ppt_h</p:attrName>
                                        </p:attrNameLst>
                                      </p:cBhvr>
                                      <p:tavLst>
                                        <p:tav tm="0">
                                          <p:val>
                                            <p:fltVal val="0"/>
                                          </p:val>
                                        </p:tav>
                                        <p:tav tm="100000">
                                          <p:val>
                                            <p:strVal val="#ppt_h"/>
                                          </p:val>
                                        </p:tav>
                                      </p:tavLst>
                                    </p:anim>
                                    <p:animEffect transition="in" filter="fade">
                                      <p:cBhvr>
                                        <p:cTn id="9" dur="1500"/>
                                        <p:tgtEl>
                                          <p:spTgt spid="8"/>
                                        </p:tgtEl>
                                      </p:cBhvr>
                                    </p:animEffect>
                                  </p:childTnLst>
                                </p:cTn>
                              </p:par>
                            </p:childTnLst>
                          </p:cTn>
                        </p:par>
                        <p:par>
                          <p:cTn id="10" fill="hold">
                            <p:stCondLst>
                              <p:cond delay="2000"/>
                            </p:stCondLst>
                            <p:childTnLst>
                              <p:par>
                                <p:cTn id="11" presetID="53" presetClass="entr" presetSubtype="16" fill="hold" nodeType="afterEffect">
                                  <p:stCondLst>
                                    <p:cond delay="500"/>
                                  </p:stCondLst>
                                  <p:childTnLst>
                                    <p:set>
                                      <p:cBhvr>
                                        <p:cTn id="12" dur="1" fill="hold">
                                          <p:stCondLst>
                                            <p:cond delay="0"/>
                                          </p:stCondLst>
                                        </p:cTn>
                                        <p:tgtEl>
                                          <p:spTgt spid="3"/>
                                        </p:tgtEl>
                                        <p:attrNameLst>
                                          <p:attrName>style.visibility</p:attrName>
                                        </p:attrNameLst>
                                      </p:cBhvr>
                                      <p:to>
                                        <p:strVal val="visible"/>
                                      </p:to>
                                    </p:set>
                                    <p:anim calcmode="lin" valueType="num">
                                      <p:cBhvr>
                                        <p:cTn id="13" dur="1500" fill="hold"/>
                                        <p:tgtEl>
                                          <p:spTgt spid="3"/>
                                        </p:tgtEl>
                                        <p:attrNameLst>
                                          <p:attrName>ppt_w</p:attrName>
                                        </p:attrNameLst>
                                      </p:cBhvr>
                                      <p:tavLst>
                                        <p:tav tm="0">
                                          <p:val>
                                            <p:fltVal val="0"/>
                                          </p:val>
                                        </p:tav>
                                        <p:tav tm="100000">
                                          <p:val>
                                            <p:strVal val="#ppt_w"/>
                                          </p:val>
                                        </p:tav>
                                      </p:tavLst>
                                    </p:anim>
                                    <p:anim calcmode="lin" valueType="num">
                                      <p:cBhvr>
                                        <p:cTn id="14" dur="1500" fill="hold"/>
                                        <p:tgtEl>
                                          <p:spTgt spid="3"/>
                                        </p:tgtEl>
                                        <p:attrNameLst>
                                          <p:attrName>ppt_h</p:attrName>
                                        </p:attrNameLst>
                                      </p:cBhvr>
                                      <p:tavLst>
                                        <p:tav tm="0">
                                          <p:val>
                                            <p:fltVal val="0"/>
                                          </p:val>
                                        </p:tav>
                                        <p:tav tm="100000">
                                          <p:val>
                                            <p:strVal val="#ppt_h"/>
                                          </p:val>
                                        </p:tav>
                                      </p:tavLst>
                                    </p:anim>
                                    <p:animEffect transition="in" filter="fade">
                                      <p:cBhvr>
                                        <p:cTn id="15"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otázky:</a:t>
            </a:r>
            <a:endParaRPr lang="cs-CZ" dirty="0"/>
          </a:p>
        </p:txBody>
      </p:sp>
      <p:sp>
        <p:nvSpPr>
          <p:cNvPr id="3" name="Zástupný symbol pro obsah 2"/>
          <p:cNvSpPr>
            <a:spLocks noGrp="1"/>
          </p:cNvSpPr>
          <p:nvPr>
            <p:ph idx="1"/>
          </p:nvPr>
        </p:nvSpPr>
        <p:spPr/>
        <p:txBody>
          <a:bodyPr>
            <a:normAutofit/>
          </a:bodyPr>
          <a:lstStyle/>
          <a:p>
            <a:pPr marL="514350" indent="-514350">
              <a:buFont typeface="+mj-lt"/>
              <a:buAutoNum type="arabicPeriod"/>
            </a:pPr>
            <a:r>
              <a:rPr lang="cs-CZ" sz="2400" dirty="0" smtClean="0"/>
              <a:t>Vzpomenete si na jména některých sýkorek?</a:t>
            </a:r>
          </a:p>
          <a:p>
            <a:pPr marL="514350" indent="-514350">
              <a:buFont typeface="+mj-lt"/>
              <a:buAutoNum type="arabicPeriod"/>
            </a:pPr>
            <a:endParaRPr lang="cs-CZ" sz="2400" dirty="0"/>
          </a:p>
          <a:p>
            <a:pPr marL="514350" indent="-514350">
              <a:buFont typeface="+mj-lt"/>
              <a:buAutoNum type="arabicPeriod"/>
            </a:pPr>
            <a:endParaRPr lang="cs-CZ" sz="2400" dirty="0" smtClean="0"/>
          </a:p>
          <a:p>
            <a:pPr marL="514350" indent="-514350">
              <a:buFont typeface="+mj-lt"/>
              <a:buAutoNum type="arabicPeriod"/>
            </a:pPr>
            <a:r>
              <a:rPr lang="cs-CZ" sz="2400" dirty="0" smtClean="0"/>
              <a:t>Kde si staví svá hnízda?</a:t>
            </a:r>
          </a:p>
          <a:p>
            <a:pPr marL="514350" indent="-514350">
              <a:buFont typeface="+mj-lt"/>
              <a:buAutoNum type="arabicPeriod"/>
            </a:pPr>
            <a:r>
              <a:rPr lang="cs-CZ" sz="2400" dirty="0" smtClean="0"/>
              <a:t>Čím se živí v létě?</a:t>
            </a:r>
          </a:p>
          <a:p>
            <a:pPr marL="514350" indent="-514350">
              <a:buFont typeface="+mj-lt"/>
              <a:buAutoNum type="arabicPeriod"/>
            </a:pPr>
            <a:endParaRPr lang="cs-CZ" sz="2400" dirty="0"/>
          </a:p>
          <a:p>
            <a:pPr marL="514350" indent="-514350">
              <a:buFont typeface="+mj-lt"/>
              <a:buAutoNum type="arabicPeriod"/>
            </a:pPr>
            <a:r>
              <a:rPr lang="cs-CZ" sz="2400" dirty="0" smtClean="0"/>
              <a:t>Kdo a jak jim pomáhá v zimě?</a:t>
            </a:r>
          </a:p>
          <a:p>
            <a:pPr marL="514350" indent="-514350">
              <a:buFont typeface="+mj-lt"/>
              <a:buAutoNum type="arabicPeriod"/>
            </a:pPr>
            <a:endParaRPr lang="cs-CZ" sz="2400" dirty="0"/>
          </a:p>
          <a:p>
            <a:pPr marL="514350" indent="-514350">
              <a:buFont typeface="+mj-lt"/>
              <a:buAutoNum type="arabicPeriod"/>
            </a:pPr>
            <a:r>
              <a:rPr lang="cs-CZ" sz="2400" dirty="0" smtClean="0"/>
              <a:t>Jsou užitečné nebo škodí?</a:t>
            </a:r>
            <a:endParaRPr lang="cs-CZ" sz="2400" dirty="0"/>
          </a:p>
        </p:txBody>
      </p:sp>
      <p:sp>
        <p:nvSpPr>
          <p:cNvPr id="4" name="TextovéPole 3"/>
          <p:cNvSpPr txBox="1"/>
          <p:nvPr/>
        </p:nvSpPr>
        <p:spPr>
          <a:xfrm>
            <a:off x="1907704" y="2060847"/>
            <a:ext cx="6624736" cy="646331"/>
          </a:xfrm>
          <a:prstGeom prst="rect">
            <a:avLst/>
          </a:prstGeom>
          <a:solidFill>
            <a:schemeClr val="accent1"/>
          </a:solidFill>
        </p:spPr>
        <p:txBody>
          <a:bodyPr wrap="square" rtlCol="0">
            <a:spAutoFit/>
          </a:bodyPr>
          <a:lstStyle/>
          <a:p>
            <a:r>
              <a:rPr lang="cs-CZ" dirty="0" smtClean="0"/>
              <a:t>Sýkora  koňadra,  modřinka,  parukářka,  uhelníček,  azurová, …</a:t>
            </a:r>
          </a:p>
          <a:p>
            <a:r>
              <a:rPr lang="cs-CZ" dirty="0" smtClean="0"/>
              <a:t>Ještě u nás žijí  sýkora  lužní a  sýkora babka. </a:t>
            </a:r>
            <a:endParaRPr lang="cs-CZ" dirty="0"/>
          </a:p>
        </p:txBody>
      </p:sp>
      <p:sp>
        <p:nvSpPr>
          <p:cNvPr id="6" name="TextovéPole 5"/>
          <p:cNvSpPr txBox="1"/>
          <p:nvPr/>
        </p:nvSpPr>
        <p:spPr>
          <a:xfrm>
            <a:off x="4427984" y="2852936"/>
            <a:ext cx="4104456" cy="646331"/>
          </a:xfrm>
          <a:prstGeom prst="rect">
            <a:avLst/>
          </a:prstGeom>
          <a:solidFill>
            <a:schemeClr val="accent1"/>
          </a:solidFill>
        </p:spPr>
        <p:txBody>
          <a:bodyPr wrap="square" rtlCol="0">
            <a:spAutoFit/>
          </a:bodyPr>
          <a:lstStyle/>
          <a:p>
            <a:r>
              <a:rPr lang="cs-CZ" dirty="0" smtClean="0"/>
              <a:t>V dutinách stromů, v budkách nebo v hromadách dříví. </a:t>
            </a:r>
            <a:endParaRPr lang="cs-CZ" dirty="0"/>
          </a:p>
        </p:txBody>
      </p:sp>
      <p:sp>
        <p:nvSpPr>
          <p:cNvPr id="7" name="TextovéPole 6"/>
          <p:cNvSpPr txBox="1"/>
          <p:nvPr/>
        </p:nvSpPr>
        <p:spPr>
          <a:xfrm>
            <a:off x="4427984" y="3709465"/>
            <a:ext cx="4104456" cy="369332"/>
          </a:xfrm>
          <a:prstGeom prst="rect">
            <a:avLst/>
          </a:prstGeom>
          <a:solidFill>
            <a:schemeClr val="accent1"/>
          </a:solidFill>
        </p:spPr>
        <p:txBody>
          <a:bodyPr wrap="square" rtlCol="0">
            <a:spAutoFit/>
          </a:bodyPr>
          <a:lstStyle/>
          <a:p>
            <a:r>
              <a:rPr lang="cs-CZ" dirty="0" smtClean="0"/>
              <a:t>Sbírají z rostlin hmyz, housenky a larvy.</a:t>
            </a:r>
            <a:endParaRPr lang="cs-CZ" dirty="0"/>
          </a:p>
        </p:txBody>
      </p:sp>
      <p:sp>
        <p:nvSpPr>
          <p:cNvPr id="8" name="TextovéPole 7"/>
          <p:cNvSpPr txBox="1"/>
          <p:nvPr/>
        </p:nvSpPr>
        <p:spPr>
          <a:xfrm>
            <a:off x="1547664" y="4712749"/>
            <a:ext cx="6984776" cy="369332"/>
          </a:xfrm>
          <a:prstGeom prst="rect">
            <a:avLst/>
          </a:prstGeom>
          <a:solidFill>
            <a:schemeClr val="accent1"/>
          </a:solidFill>
        </p:spPr>
        <p:txBody>
          <a:bodyPr wrap="square" rtlCol="0">
            <a:spAutoFit/>
          </a:bodyPr>
          <a:lstStyle/>
          <a:p>
            <a:r>
              <a:rPr lang="cs-CZ" dirty="0" smtClean="0"/>
              <a:t>Lidé jim staví krmítka a budky. Přikrmují  je semínky slunečnic a lojem.</a:t>
            </a:r>
            <a:endParaRPr lang="cs-CZ" dirty="0"/>
          </a:p>
        </p:txBody>
      </p:sp>
      <p:sp>
        <p:nvSpPr>
          <p:cNvPr id="9" name="TextovéPole 8"/>
          <p:cNvSpPr txBox="1"/>
          <p:nvPr/>
        </p:nvSpPr>
        <p:spPr>
          <a:xfrm>
            <a:off x="4499992" y="5589240"/>
            <a:ext cx="4032448" cy="646331"/>
          </a:xfrm>
          <a:prstGeom prst="rect">
            <a:avLst/>
          </a:prstGeom>
          <a:solidFill>
            <a:schemeClr val="accent1"/>
          </a:solidFill>
        </p:spPr>
        <p:txBody>
          <a:bodyPr wrap="square" rtlCol="0">
            <a:spAutoFit/>
          </a:bodyPr>
          <a:lstStyle/>
          <a:p>
            <a:r>
              <a:rPr lang="cs-CZ" dirty="0" smtClean="0"/>
              <a:t>Jsou  užitečné,  protože  hubí  škodlivý hmyz a housenky.</a:t>
            </a:r>
            <a:endParaRPr lang="cs-CZ" dirty="0"/>
          </a:p>
        </p:txBody>
      </p:sp>
    </p:spTree>
    <p:extLst>
      <p:ext uri="{BB962C8B-B14F-4D97-AF65-F5344CB8AC3E}">
        <p14:creationId xmlns:p14="http://schemas.microsoft.com/office/powerpoint/2010/main" val="1184007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1000"/>
                                        <p:tgtEl>
                                          <p:spTgt spid="3">
                                            <p:txEl>
                                              <p:pRg st="6" end="6"/>
                                            </p:txEl>
                                          </p:spTgt>
                                        </p:tgtEl>
                                      </p:cBhvr>
                                    </p:animEffect>
                                    <p:anim calcmode="lin" valueType="num">
                                      <p:cBhvr>
                                        <p:cTn id="2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1000"/>
                                        <p:tgtEl>
                                          <p:spTgt spid="3">
                                            <p:txEl>
                                              <p:pRg st="8" end="8"/>
                                            </p:txEl>
                                          </p:spTgt>
                                        </p:tgtEl>
                                      </p:cBhvr>
                                    </p:animEffect>
                                    <p:anim calcmode="lin" valueType="num">
                                      <p:cBhvr>
                                        <p:cTn id="2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grpId="0" nodeType="clickEffect">
                                  <p:stCondLst>
                                    <p:cond delay="500"/>
                                  </p:stCondLst>
                                  <p:childTnLst>
                                    <p:set>
                                      <p:cBhvr>
                                        <p:cTn id="33" dur="1" fill="hold">
                                          <p:stCondLst>
                                            <p:cond delay="0"/>
                                          </p:stCondLst>
                                        </p:cTn>
                                        <p:tgtEl>
                                          <p:spTgt spid="4"/>
                                        </p:tgtEl>
                                        <p:attrNameLst>
                                          <p:attrName>style.visibility</p:attrName>
                                        </p:attrNameLst>
                                      </p:cBhvr>
                                      <p:to>
                                        <p:strVal val="visible"/>
                                      </p:to>
                                    </p:set>
                                    <p:animEffect transition="in" filter="circle(in)">
                                      <p:cBhvr>
                                        <p:cTn id="34" dur="2500"/>
                                        <p:tgtEl>
                                          <p:spTgt spid="4"/>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grpId="0" nodeType="clickEffect">
                                  <p:stCondLst>
                                    <p:cond delay="500"/>
                                  </p:stCondLst>
                                  <p:childTnLst>
                                    <p:set>
                                      <p:cBhvr>
                                        <p:cTn id="38" dur="1" fill="hold">
                                          <p:stCondLst>
                                            <p:cond delay="0"/>
                                          </p:stCondLst>
                                        </p:cTn>
                                        <p:tgtEl>
                                          <p:spTgt spid="6"/>
                                        </p:tgtEl>
                                        <p:attrNameLst>
                                          <p:attrName>style.visibility</p:attrName>
                                        </p:attrNameLst>
                                      </p:cBhvr>
                                      <p:to>
                                        <p:strVal val="visible"/>
                                      </p:to>
                                    </p:set>
                                    <p:animEffect transition="in" filter="circle(in)">
                                      <p:cBhvr>
                                        <p:cTn id="39" dur="2500"/>
                                        <p:tgtEl>
                                          <p:spTgt spid="6"/>
                                        </p:tgtEl>
                                      </p:cBhvr>
                                    </p:animEffect>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grpId="0" nodeType="clickEffect">
                                  <p:stCondLst>
                                    <p:cond delay="500"/>
                                  </p:stCondLst>
                                  <p:childTnLst>
                                    <p:set>
                                      <p:cBhvr>
                                        <p:cTn id="43" dur="1" fill="hold">
                                          <p:stCondLst>
                                            <p:cond delay="0"/>
                                          </p:stCondLst>
                                        </p:cTn>
                                        <p:tgtEl>
                                          <p:spTgt spid="7"/>
                                        </p:tgtEl>
                                        <p:attrNameLst>
                                          <p:attrName>style.visibility</p:attrName>
                                        </p:attrNameLst>
                                      </p:cBhvr>
                                      <p:to>
                                        <p:strVal val="visible"/>
                                      </p:to>
                                    </p:set>
                                    <p:animEffect transition="in" filter="circle(in)">
                                      <p:cBhvr>
                                        <p:cTn id="44" dur="2500"/>
                                        <p:tgtEl>
                                          <p:spTgt spid="7"/>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grpId="0" nodeType="clickEffect">
                                  <p:stCondLst>
                                    <p:cond delay="500"/>
                                  </p:stCondLst>
                                  <p:childTnLst>
                                    <p:set>
                                      <p:cBhvr>
                                        <p:cTn id="48" dur="1" fill="hold">
                                          <p:stCondLst>
                                            <p:cond delay="0"/>
                                          </p:stCondLst>
                                        </p:cTn>
                                        <p:tgtEl>
                                          <p:spTgt spid="8"/>
                                        </p:tgtEl>
                                        <p:attrNameLst>
                                          <p:attrName>style.visibility</p:attrName>
                                        </p:attrNameLst>
                                      </p:cBhvr>
                                      <p:to>
                                        <p:strVal val="visible"/>
                                      </p:to>
                                    </p:set>
                                    <p:animEffect transition="in" filter="circle(in)">
                                      <p:cBhvr>
                                        <p:cTn id="49" dur="2500"/>
                                        <p:tgtEl>
                                          <p:spTgt spid="8"/>
                                        </p:tgtEl>
                                      </p:cBhvr>
                                    </p:animEffect>
                                  </p:childTnLst>
                                </p:cTn>
                              </p:par>
                            </p:childTnLst>
                          </p:cTn>
                        </p:par>
                      </p:childTnLst>
                    </p:cTn>
                  </p:par>
                  <p:par>
                    <p:cTn id="50" fill="hold">
                      <p:stCondLst>
                        <p:cond delay="indefinite"/>
                      </p:stCondLst>
                      <p:childTnLst>
                        <p:par>
                          <p:cTn id="51" fill="hold">
                            <p:stCondLst>
                              <p:cond delay="0"/>
                            </p:stCondLst>
                            <p:childTnLst>
                              <p:par>
                                <p:cTn id="52" presetID="6" presetClass="entr" presetSubtype="16" fill="hold" grpId="0" nodeType="clickEffect">
                                  <p:stCondLst>
                                    <p:cond delay="500"/>
                                  </p:stCondLst>
                                  <p:childTnLst>
                                    <p:set>
                                      <p:cBhvr>
                                        <p:cTn id="53" dur="1" fill="hold">
                                          <p:stCondLst>
                                            <p:cond delay="0"/>
                                          </p:stCondLst>
                                        </p:cTn>
                                        <p:tgtEl>
                                          <p:spTgt spid="9"/>
                                        </p:tgtEl>
                                        <p:attrNameLst>
                                          <p:attrName>style.visibility</p:attrName>
                                        </p:attrNameLst>
                                      </p:cBhvr>
                                      <p:to>
                                        <p:strVal val="visible"/>
                                      </p:to>
                                    </p:set>
                                    <p:animEffect transition="in" filter="circle(in)">
                                      <p:cBhvr>
                                        <p:cTn id="54" dur="2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6" grpId="0" animBg="1"/>
      <p:bldP spid="7" grpId="0" animBg="1"/>
      <p:bldP spid="8" grpId="0" animBg="1"/>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a:t>
            </a:r>
            <a:r>
              <a:rPr lang="cs-CZ" sz="2800" dirty="0" smtClean="0"/>
              <a:t>použitý materiál:</a:t>
            </a:r>
            <a:endParaRPr lang="cs-CZ" dirty="0"/>
          </a:p>
        </p:txBody>
      </p:sp>
      <p:sp>
        <p:nvSpPr>
          <p:cNvPr id="3" name="Zástupný symbol pro obsah 2"/>
          <p:cNvSpPr>
            <a:spLocks noGrp="1"/>
          </p:cNvSpPr>
          <p:nvPr>
            <p:ph idx="1"/>
          </p:nvPr>
        </p:nvSpPr>
        <p:spPr>
          <a:xfrm>
            <a:off x="323528" y="1340768"/>
            <a:ext cx="8686800" cy="5184576"/>
          </a:xfrm>
        </p:spPr>
        <p:txBody>
          <a:bodyPr>
            <a:normAutofit fontScale="92500"/>
          </a:bodyPr>
          <a:lstStyle/>
          <a:p>
            <a:pPr>
              <a:buFont typeface="+mj-lt"/>
              <a:buAutoNum type="arabicPeriod"/>
            </a:pPr>
            <a:r>
              <a:rPr lang="cs-CZ" sz="1600" dirty="0" smtClean="0"/>
              <a:t>Obrázek č. 1 - </a:t>
            </a:r>
            <a:r>
              <a:rPr lang="cs-CZ" sz="1400" dirty="0" smtClean="0"/>
              <a:t>VIATOUR, </a:t>
            </a:r>
            <a:r>
              <a:rPr lang="cs-CZ" sz="1400" dirty="0" err="1" smtClean="0"/>
              <a:t>Luc</a:t>
            </a:r>
            <a:r>
              <a:rPr lang="cs-CZ" sz="1400" dirty="0" smtClean="0"/>
              <a:t>. </a:t>
            </a:r>
            <a:r>
              <a:rPr lang="cs-CZ" sz="1400" i="1" dirty="0" err="1" smtClean="0"/>
              <a:t>Wikimedia</a:t>
            </a:r>
            <a:r>
              <a:rPr lang="cs-CZ" sz="1400" i="1" dirty="0" smtClean="0"/>
              <a:t> </a:t>
            </a:r>
            <a:r>
              <a:rPr lang="cs-CZ" sz="1400" i="1" dirty="0" err="1" smtClean="0"/>
              <a:t>Commons</a:t>
            </a:r>
            <a:r>
              <a:rPr lang="cs-CZ" sz="1400" dirty="0" smtClean="0"/>
              <a:t> [online]. [cit. 19.11.2012]. Dostupný na WWW: </a:t>
            </a:r>
            <a:r>
              <a:rPr lang="cs-CZ" sz="1400" u="sng" dirty="0" smtClean="0">
                <a:hlinkClick r:id="rId2"/>
              </a:rPr>
              <a:t>http://cs.wikipedia.org/wiki/Soubor:Parus_major_Luc_Viatour.jpg</a:t>
            </a:r>
            <a:endParaRPr lang="cs-CZ" sz="1400" dirty="0" smtClean="0"/>
          </a:p>
          <a:p>
            <a:pPr>
              <a:buFont typeface="+mj-lt"/>
              <a:buAutoNum type="arabicPeriod"/>
            </a:pPr>
            <a:r>
              <a:rPr lang="cs-CZ" sz="1600" dirty="0" smtClean="0"/>
              <a:t>Obrázek č. 2 - </a:t>
            </a:r>
            <a:r>
              <a:rPr lang="cs-CZ" sz="1400" dirty="0"/>
              <a:t>STASZCZUK, </a:t>
            </a:r>
            <a:r>
              <a:rPr lang="cs-CZ" sz="1400" dirty="0" err="1"/>
              <a:t>Sławek</a:t>
            </a:r>
            <a:r>
              <a:rPr lang="cs-CZ" sz="1400" dirty="0"/>
              <a:t>. </a:t>
            </a:r>
            <a:r>
              <a:rPr lang="cs-CZ" sz="1400" i="1" dirty="0" err="1"/>
              <a:t>Wikimedia</a:t>
            </a:r>
            <a:r>
              <a:rPr lang="cs-CZ" sz="1400" i="1" dirty="0"/>
              <a:t> </a:t>
            </a:r>
            <a:r>
              <a:rPr lang="cs-CZ" sz="1400" i="1" dirty="0" err="1"/>
              <a:t>Commons</a:t>
            </a:r>
            <a:r>
              <a:rPr lang="cs-CZ" sz="1400" dirty="0"/>
              <a:t> [online]. [cit. 19.11.2012]. Dostupný na WWW: </a:t>
            </a:r>
            <a:r>
              <a:rPr lang="cs-CZ" sz="1400" u="sng" dirty="0">
                <a:hlinkClick r:id="rId3"/>
              </a:rPr>
              <a:t>http://</a:t>
            </a:r>
            <a:r>
              <a:rPr lang="cs-CZ" sz="1400" u="sng" dirty="0" smtClean="0">
                <a:hlinkClick r:id="rId3"/>
              </a:rPr>
              <a:t>cs.wikipedia.org/wiki/Soubor:Parus_ater01.jpg</a:t>
            </a:r>
            <a:endParaRPr lang="cs-CZ" sz="1400" u="sng" dirty="0" smtClean="0"/>
          </a:p>
          <a:p>
            <a:pPr>
              <a:buFont typeface="+mj-lt"/>
              <a:buAutoNum type="arabicPeriod"/>
            </a:pPr>
            <a:r>
              <a:rPr lang="cs-CZ" sz="1600" u="sng" dirty="0" smtClean="0"/>
              <a:t>Obrázek č. 3 - </a:t>
            </a:r>
            <a:r>
              <a:rPr lang="cs-CZ" sz="1600" dirty="0"/>
              <a:t>SPEK, Vincent Van Der. </a:t>
            </a:r>
            <a:r>
              <a:rPr lang="cs-CZ" sz="1600" i="1" dirty="0" err="1"/>
              <a:t>Wikimedia</a:t>
            </a:r>
            <a:r>
              <a:rPr lang="cs-CZ" sz="1600" i="1" dirty="0"/>
              <a:t> </a:t>
            </a:r>
            <a:r>
              <a:rPr lang="cs-CZ" sz="1600" i="1" dirty="0" err="1"/>
              <a:t>Commons</a:t>
            </a:r>
            <a:r>
              <a:rPr lang="cs-CZ" sz="1600" dirty="0"/>
              <a:t> [online]. [cit. 19.11.2012]. Dostupný na WWW: </a:t>
            </a:r>
            <a:r>
              <a:rPr lang="cs-CZ" sz="1600" u="sng" dirty="0">
                <a:hlinkClick r:id="rId4"/>
              </a:rPr>
              <a:t>http://cs.wikipedia.org/wiki/Soubor:Azure_tit_by_Vincent_van_der_Spek.jpg</a:t>
            </a:r>
            <a:endParaRPr lang="cs-CZ" sz="1600" dirty="0"/>
          </a:p>
          <a:p>
            <a:pPr>
              <a:buFont typeface="+mj-lt"/>
              <a:buAutoNum type="arabicPeriod"/>
            </a:pPr>
            <a:r>
              <a:rPr lang="cs-CZ" sz="1600" dirty="0" smtClean="0"/>
              <a:t>Obrázek č. 4 - </a:t>
            </a:r>
            <a:r>
              <a:rPr lang="cs-CZ" sz="1600" dirty="0"/>
              <a:t> VIATOUR, </a:t>
            </a:r>
            <a:r>
              <a:rPr lang="cs-CZ" sz="1600" dirty="0" err="1"/>
              <a:t>Luc</a:t>
            </a:r>
            <a:r>
              <a:rPr lang="cs-CZ" sz="1600" dirty="0"/>
              <a:t>. </a:t>
            </a:r>
            <a:r>
              <a:rPr lang="cs-CZ" sz="1600" i="1" dirty="0" err="1"/>
              <a:t>Wikimedia</a:t>
            </a:r>
            <a:r>
              <a:rPr lang="cs-CZ" sz="1600" i="1" dirty="0"/>
              <a:t> </a:t>
            </a:r>
            <a:r>
              <a:rPr lang="cs-CZ" sz="1600" i="1" dirty="0" err="1"/>
              <a:t>Commons</a:t>
            </a:r>
            <a:r>
              <a:rPr lang="cs-CZ" sz="1600" dirty="0"/>
              <a:t> [online]. [cit. 19.11.2012]. Dostupný na WWW: </a:t>
            </a:r>
            <a:r>
              <a:rPr lang="cs-CZ" sz="1600" u="sng" dirty="0">
                <a:hlinkClick r:id="rId5"/>
              </a:rPr>
              <a:t>http://</a:t>
            </a:r>
            <a:r>
              <a:rPr lang="cs-CZ" sz="1600" u="sng" dirty="0" smtClean="0">
                <a:hlinkClick r:id="rId5"/>
              </a:rPr>
              <a:t>cs.wikipedia.org/wiki/Soubor:Lophophanes_cristatus_Luc_Viatour_4.jpg</a:t>
            </a:r>
            <a:endParaRPr lang="cs-CZ" sz="1600" u="sng" dirty="0" smtClean="0"/>
          </a:p>
          <a:p>
            <a:pPr>
              <a:buFont typeface="+mj-lt"/>
              <a:buAutoNum type="arabicPeriod"/>
            </a:pPr>
            <a:r>
              <a:rPr lang="cs-CZ" sz="1600" u="sng" dirty="0" smtClean="0"/>
              <a:t>Obrázek č. 5 - </a:t>
            </a:r>
            <a:r>
              <a:rPr lang="cs-CZ" sz="1600" u="sng" dirty="0">
                <a:hlinkClick r:id="rId6"/>
              </a:rPr>
              <a:t>http://www.spokojenypes.cz/krmitka-pro-ptaky/krmitko-na-lojove-koule?id=69438</a:t>
            </a:r>
            <a:endParaRPr lang="cs-CZ" sz="1600" dirty="0"/>
          </a:p>
          <a:p>
            <a:pPr>
              <a:buFont typeface="+mj-lt"/>
              <a:buAutoNum type="arabicPeriod"/>
            </a:pPr>
            <a:r>
              <a:rPr lang="cs-CZ" sz="1600" dirty="0" smtClean="0"/>
              <a:t>Obrázek č. 6 - </a:t>
            </a:r>
            <a:r>
              <a:rPr lang="cs-CZ" sz="1600" u="sng" dirty="0">
                <a:hlinkClick r:id="rId7"/>
              </a:rPr>
              <a:t>http://www.spokojenypes.cz/krmitka-pro-ptaky/venkovni-budka-pro-sykorky-udelej-si-sam-12x26x12-cm?id=69939</a:t>
            </a:r>
            <a:endParaRPr lang="cs-CZ" sz="1600" dirty="0"/>
          </a:p>
          <a:p>
            <a:pPr>
              <a:buFont typeface="+mj-lt"/>
              <a:buAutoNum type="arabicPeriod"/>
            </a:pPr>
            <a:r>
              <a:rPr lang="cs-CZ" sz="1600" dirty="0" smtClean="0"/>
              <a:t>Obrázek č. 7 – foto archiv autorky</a:t>
            </a:r>
          </a:p>
          <a:p>
            <a:pPr>
              <a:buFont typeface="+mj-lt"/>
              <a:buAutoNum type="arabicPeriod"/>
            </a:pPr>
            <a:r>
              <a:rPr lang="cs-CZ" sz="1600" dirty="0" smtClean="0"/>
              <a:t>Obrázek č. 8 - </a:t>
            </a:r>
            <a:r>
              <a:rPr lang="cs-CZ" sz="1600" dirty="0"/>
              <a:t>FRITZ, </a:t>
            </a:r>
            <a:r>
              <a:rPr lang="cs-CZ" sz="1600" dirty="0" err="1"/>
              <a:t>Bruce</a:t>
            </a:r>
            <a:r>
              <a:rPr lang="cs-CZ" sz="1600" dirty="0"/>
              <a:t>. </a:t>
            </a:r>
            <a:r>
              <a:rPr lang="cs-CZ" sz="1600" i="1" dirty="0" err="1"/>
              <a:t>Wikimedia</a:t>
            </a:r>
            <a:r>
              <a:rPr lang="cs-CZ" sz="1600" i="1" dirty="0"/>
              <a:t> </a:t>
            </a:r>
            <a:r>
              <a:rPr lang="cs-CZ" sz="1600" i="1" dirty="0" err="1"/>
              <a:t>Commons</a:t>
            </a:r>
            <a:r>
              <a:rPr lang="cs-CZ" sz="1600" dirty="0"/>
              <a:t> [online]. [cit. 24.11.2012]. Dostupný na WWW: </a:t>
            </a:r>
            <a:r>
              <a:rPr lang="cs-CZ" sz="1600" u="sng" dirty="0">
                <a:hlinkClick r:id="rId8"/>
              </a:rPr>
              <a:t>http://</a:t>
            </a:r>
            <a:r>
              <a:rPr lang="cs-CZ" sz="1600" u="sng" dirty="0" smtClean="0">
                <a:hlinkClick r:id="rId8"/>
              </a:rPr>
              <a:t>cs.wikipedia.org/wiki/Soubor:Sunflowers.jpg</a:t>
            </a:r>
            <a:endParaRPr lang="cs-CZ" sz="1600" u="sng" dirty="0" smtClean="0"/>
          </a:p>
          <a:p>
            <a:pPr>
              <a:buFont typeface="+mj-lt"/>
              <a:buAutoNum type="arabicPeriod"/>
            </a:pPr>
            <a:r>
              <a:rPr lang="cs-CZ" sz="1600" u="sng" dirty="0" smtClean="0"/>
              <a:t>Obrázek č. 9 - </a:t>
            </a:r>
            <a:r>
              <a:rPr lang="cs-CZ" sz="1600" dirty="0"/>
              <a:t>WILMOT, David. </a:t>
            </a:r>
            <a:r>
              <a:rPr lang="cs-CZ" sz="1600" i="1" dirty="0" err="1"/>
              <a:t>Wikimedia</a:t>
            </a:r>
            <a:r>
              <a:rPr lang="cs-CZ" sz="1600" i="1" dirty="0"/>
              <a:t> </a:t>
            </a:r>
            <a:r>
              <a:rPr lang="cs-CZ" sz="1600" i="1" dirty="0" err="1"/>
              <a:t>Commons</a:t>
            </a:r>
            <a:r>
              <a:rPr lang="cs-CZ" sz="1600" dirty="0"/>
              <a:t> [online]. [cit. 24.11.2012]. Dostupný na WWW: </a:t>
            </a:r>
            <a:r>
              <a:rPr lang="cs-CZ" sz="1600" u="sng" dirty="0">
                <a:hlinkClick r:id="rId9"/>
              </a:rPr>
              <a:t>http://</a:t>
            </a:r>
            <a:r>
              <a:rPr lang="cs-CZ" sz="1600" u="sng" dirty="0" smtClean="0">
                <a:hlinkClick r:id="rId9"/>
              </a:rPr>
              <a:t>cs.wikipedia.org/wiki/Soubor:Sunflower_head_snack.jpg</a:t>
            </a:r>
            <a:endParaRPr lang="cs-CZ" sz="1600" u="sng" dirty="0" smtClean="0"/>
          </a:p>
          <a:p>
            <a:pPr>
              <a:buFont typeface="+mj-lt"/>
              <a:buAutoNum type="arabicPeriod"/>
            </a:pPr>
            <a:r>
              <a:rPr lang="cs-CZ" sz="1600" u="sng" dirty="0" smtClean="0"/>
              <a:t>Obrázek č. 10 - </a:t>
            </a:r>
            <a:r>
              <a:rPr lang="cs-CZ" sz="1600" dirty="0"/>
              <a:t>STASZCZUK, </a:t>
            </a:r>
            <a:r>
              <a:rPr lang="cs-CZ" sz="1600" dirty="0" err="1"/>
              <a:t>Sławek</a:t>
            </a:r>
            <a:r>
              <a:rPr lang="cs-CZ" sz="1600" dirty="0"/>
              <a:t>. </a:t>
            </a:r>
            <a:r>
              <a:rPr lang="cs-CZ" sz="1600" i="1" dirty="0" err="1"/>
              <a:t>Wikimedia</a:t>
            </a:r>
            <a:r>
              <a:rPr lang="cs-CZ" sz="1600" i="1" dirty="0"/>
              <a:t> </a:t>
            </a:r>
            <a:r>
              <a:rPr lang="cs-CZ" sz="1600" i="1" dirty="0" err="1"/>
              <a:t>Commons</a:t>
            </a:r>
            <a:r>
              <a:rPr lang="cs-CZ" sz="1600" dirty="0"/>
              <a:t> [online]. [cit. 19.11.2012]. Dostupný na WWW: </a:t>
            </a:r>
            <a:r>
              <a:rPr lang="cs-CZ" sz="1600" u="sng" dirty="0">
                <a:hlinkClick r:id="rId10"/>
              </a:rPr>
              <a:t>http://cs.wikipedia.org/wiki/Soubor:Parus_caeruleus1.jpg</a:t>
            </a:r>
            <a:endParaRPr lang="cs-CZ" sz="1600" dirty="0"/>
          </a:p>
          <a:p>
            <a:pPr>
              <a:buFont typeface="+mj-lt"/>
              <a:buAutoNum type="arabicPeriod"/>
            </a:pPr>
            <a:r>
              <a:rPr lang="cs-CZ" sz="1600" dirty="0" smtClean="0"/>
              <a:t>Obrázek č. 11 - </a:t>
            </a:r>
            <a:r>
              <a:rPr lang="cs-CZ" sz="1600" dirty="0"/>
              <a:t>RØNNING, </a:t>
            </a:r>
            <a:r>
              <a:rPr lang="cs-CZ" sz="1600" dirty="0" err="1"/>
              <a:t>Arnstein</a:t>
            </a:r>
            <a:r>
              <a:rPr lang="cs-CZ" sz="1600" dirty="0"/>
              <a:t>. </a:t>
            </a:r>
            <a:r>
              <a:rPr lang="cs-CZ" sz="1600" i="1" dirty="0" err="1"/>
              <a:t>Wikimedia</a:t>
            </a:r>
            <a:r>
              <a:rPr lang="cs-CZ" sz="1600" i="1" dirty="0"/>
              <a:t> </a:t>
            </a:r>
            <a:r>
              <a:rPr lang="cs-CZ" sz="1600" i="1" dirty="0" err="1"/>
              <a:t>Commons</a:t>
            </a:r>
            <a:r>
              <a:rPr lang="cs-CZ" sz="1600" dirty="0"/>
              <a:t> [online]. [cit. 19.11.2012]. Dostupný na WWW: </a:t>
            </a:r>
            <a:r>
              <a:rPr lang="cs-CZ" sz="1600" u="sng" dirty="0">
                <a:hlinkClick r:id="rId11"/>
              </a:rPr>
              <a:t>http://cs.wikipedia.org/wiki/Soubor:Kj%C3%B8ttmeisegg.jpg</a:t>
            </a:r>
            <a:endParaRPr lang="cs-CZ" sz="1600" dirty="0"/>
          </a:p>
          <a:p>
            <a:pPr marL="0" indent="0">
              <a:buNone/>
            </a:pPr>
            <a:endParaRPr lang="cs-CZ" sz="1600" dirty="0"/>
          </a:p>
          <a:p>
            <a:pPr>
              <a:buFont typeface="+mj-lt"/>
              <a:buAutoNum type="arabicPeriod"/>
            </a:pPr>
            <a:endParaRPr lang="cs-CZ" sz="1600" dirty="0"/>
          </a:p>
          <a:p>
            <a:pPr>
              <a:buFont typeface="+mj-lt"/>
              <a:buAutoNum type="arabicPeriod"/>
            </a:pPr>
            <a:endParaRPr lang="cs-CZ" sz="1600" dirty="0" smtClean="0"/>
          </a:p>
          <a:p>
            <a:pPr>
              <a:buFont typeface="+mj-lt"/>
              <a:buAutoNum type="arabicPeriod"/>
            </a:pPr>
            <a:endParaRPr lang="cs-CZ" sz="1600" dirty="0"/>
          </a:p>
          <a:p>
            <a:pPr>
              <a:buFont typeface="+mj-lt"/>
              <a:buAutoNum type="arabicPeriod"/>
            </a:pPr>
            <a:endParaRPr lang="cs-CZ" sz="1600" dirty="0"/>
          </a:p>
          <a:p>
            <a:pPr>
              <a:buFont typeface="+mj-lt"/>
              <a:buAutoNum type="arabicPeriod"/>
            </a:pPr>
            <a:endParaRPr lang="cs-CZ" sz="1600" u="sng" dirty="0" smtClean="0"/>
          </a:p>
          <a:p>
            <a:pPr>
              <a:buFont typeface="+mj-lt"/>
              <a:buAutoNum type="arabicPeriod"/>
            </a:pPr>
            <a:endParaRPr lang="cs-CZ" sz="1600" dirty="0"/>
          </a:p>
        </p:txBody>
      </p:sp>
    </p:spTree>
    <p:extLst>
      <p:ext uri="{BB962C8B-B14F-4D97-AF65-F5344CB8AC3E}">
        <p14:creationId xmlns:p14="http://schemas.microsoft.com/office/powerpoint/2010/main" val="5547316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esta">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164</TotalTime>
  <Words>540</Words>
  <Application>Microsoft Office PowerPoint</Application>
  <PresentationFormat>Předvádění na obrazovce (4:3)</PresentationFormat>
  <Paragraphs>82</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Cesta</vt:lpstr>
      <vt:lpstr>Prezentace aplikace PowerPoint</vt:lpstr>
      <vt:lpstr> anotace:</vt:lpstr>
      <vt:lpstr>   sýkorky</vt:lpstr>
      <vt:lpstr> jak a kde žijí ?</vt:lpstr>
      <vt:lpstr> čím se živí?</vt:lpstr>
      <vt:lpstr>      sýkorky v zimě.</vt:lpstr>
      <vt:lpstr>  čím sýkorky krmit v zimě?</vt:lpstr>
      <vt:lpstr>     starostliví rodiče</vt:lpstr>
      <vt:lpstr> otázky:</vt:lpstr>
      <vt:lpstr> použitý materiál:</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Hana</dc:creator>
  <cp:lastModifiedBy>Hana</cp:lastModifiedBy>
  <cp:revision>21</cp:revision>
  <dcterms:created xsi:type="dcterms:W3CDTF">2012-11-22T19:38:04Z</dcterms:created>
  <dcterms:modified xsi:type="dcterms:W3CDTF">2013-02-05T13:51:56Z</dcterms:modified>
</cp:coreProperties>
</file>