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2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86B59-EDBB-46B8-A146-B9012F7ADA55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6E44901-3812-406E-8F31-62FFE8D118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86B59-EDBB-46B8-A146-B9012F7ADA55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6E44901-3812-406E-8F31-62FFE8D118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86B59-EDBB-46B8-A146-B9012F7ADA55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44901-3812-406E-8F31-62FFE8D118F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86B59-EDBB-46B8-A146-B9012F7ADA55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44901-3812-406E-8F31-62FFE8D118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86B59-EDBB-46B8-A146-B9012F7ADA55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6E44901-3812-406E-8F31-62FFE8D118F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86B59-EDBB-46B8-A146-B9012F7ADA55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44901-3812-406E-8F31-62FFE8D118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86B59-EDBB-46B8-A146-B9012F7ADA55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44901-3812-406E-8F31-62FFE8D118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86B59-EDBB-46B8-A146-B9012F7ADA55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44901-3812-406E-8F31-62FFE8D118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86B59-EDBB-46B8-A146-B9012F7ADA55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44901-3812-406E-8F31-62FFE8D118F3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86B59-EDBB-46B8-A146-B9012F7ADA55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44901-3812-406E-8F31-62FFE8D118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86B59-EDBB-46B8-A146-B9012F7ADA55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44901-3812-406E-8F31-62FFE8D118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0F86B59-EDBB-46B8-A146-B9012F7ADA55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6E44901-3812-406E-8F31-62FFE8D118F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videapro.cz/video/60-sysel-obecny-spermophilus-citellus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rop%C3%A4ischer_Ziesel_aus_Erdloch_guckend.jpg" TargetMode="External"/><Relationship Id="rId2" Type="http://schemas.openxmlformats.org/officeDocument/2006/relationships/hyperlink" Target="http://cs.wikipedia.org/wiki/Soubor:Europ%C3%A4ischer_Ziesel_in_Hockstellung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Škola: 		Základní škola a Mateřská škola, 					Kostelní 560, Svoboda n. Úpou,</a:t>
            </a:r>
          </a:p>
          <a:p>
            <a:pPr marL="0" indent="0">
              <a:buNone/>
            </a:pPr>
            <a:r>
              <a:rPr lang="cs-CZ" sz="2400" dirty="0"/>
              <a:t>			okres Trutnov </a:t>
            </a:r>
          </a:p>
          <a:p>
            <a:r>
              <a:rPr lang="cs-CZ" sz="2400" dirty="0"/>
              <a:t>Autor: 		Mgr. Hana </a:t>
            </a:r>
            <a:r>
              <a:rPr lang="cs-CZ" sz="2400" dirty="0" err="1"/>
              <a:t>Klomínská</a:t>
            </a:r>
            <a:endParaRPr lang="cs-CZ" sz="2400" dirty="0"/>
          </a:p>
          <a:p>
            <a:r>
              <a:rPr lang="cs-CZ" sz="2400" dirty="0"/>
              <a:t>Datum:  		listopad 2012 </a:t>
            </a:r>
          </a:p>
          <a:p>
            <a:r>
              <a:rPr lang="cs-CZ" sz="2400" dirty="0"/>
              <a:t>Název: 		</a:t>
            </a:r>
            <a:r>
              <a:rPr lang="cs-CZ" sz="2400" dirty="0" smtClean="0"/>
              <a:t>VY_12_INOVACE_1.2.1_PRV1,2_28</a:t>
            </a:r>
            <a:endParaRPr lang="cs-CZ" sz="2400" dirty="0"/>
          </a:p>
          <a:p>
            <a:r>
              <a:rPr lang="cs-CZ" sz="2400" dirty="0"/>
              <a:t>Téma:		</a:t>
            </a:r>
            <a:r>
              <a:rPr lang="cs-CZ" sz="2400" dirty="0" smtClean="0"/>
              <a:t>Sysel obecný</a:t>
            </a:r>
            <a:endParaRPr lang="cs-CZ" sz="2400" dirty="0"/>
          </a:p>
          <a:p>
            <a:r>
              <a:rPr lang="cs-CZ" sz="2400" dirty="0"/>
              <a:t>Ročník:		</a:t>
            </a:r>
            <a:r>
              <a:rPr lang="cs-CZ" sz="2400" dirty="0" smtClean="0"/>
              <a:t>1. a 2</a:t>
            </a:r>
            <a:r>
              <a:rPr lang="cs-CZ" sz="2400" dirty="0"/>
              <a:t>. </a:t>
            </a:r>
          </a:p>
          <a:p>
            <a:r>
              <a:rPr lang="cs-CZ" sz="2400" dirty="0"/>
              <a:t>Číslo projektu:	CZ.1.07/1.4.00/21.3068</a:t>
            </a:r>
          </a:p>
          <a:p>
            <a:pPr marL="0" indent="0" algn="just">
              <a:buNone/>
            </a:pPr>
            <a:r>
              <a:rPr lang="cs-CZ" sz="2400" dirty="0"/>
              <a:t>		</a:t>
            </a:r>
          </a:p>
          <a:p>
            <a:endParaRPr lang="cs-CZ" sz="24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82161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2357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	</a:t>
            </a:r>
            <a:r>
              <a:rPr lang="cs-CZ" sz="24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083624" cy="4525963"/>
          </a:xfrm>
        </p:spPr>
        <p:txBody>
          <a:bodyPr>
            <a:normAutofit/>
          </a:bodyPr>
          <a:lstStyle/>
          <a:p>
            <a:pPr algn="just"/>
            <a:r>
              <a:rPr lang="cs-CZ" sz="2400" dirty="0"/>
              <a:t>Materiál slouží k procvičování čtení s porozuměním v hodinách prvouky ve </a:t>
            </a:r>
            <a:r>
              <a:rPr lang="cs-CZ" sz="2400" dirty="0" smtClean="0"/>
              <a:t>věku 6 až 8 let. </a:t>
            </a:r>
            <a:r>
              <a:rPr lang="cs-CZ" sz="2400" dirty="0"/>
              <a:t>Lze ho využít jako motivační, výkladový nebo opakovací. Je určen pro práci na interaktivní tabuli nebo na folii. </a:t>
            </a:r>
            <a:endParaRPr lang="cs-CZ" sz="2400" dirty="0" smtClean="0"/>
          </a:p>
          <a:p>
            <a:pPr algn="just"/>
            <a:endParaRPr lang="cs-CZ" sz="2400" dirty="0"/>
          </a:p>
          <a:p>
            <a:pPr algn="just"/>
            <a:r>
              <a:rPr lang="cs-CZ" sz="2400" dirty="0"/>
              <a:t>Vytvořeno jako DUM do předmětu prvouka. Slouží jako doplněk k výuce o volně žijících zvířatech prostřednictvím vlastního čtení. 			</a:t>
            </a:r>
          </a:p>
          <a:p>
            <a:pPr marL="0" indent="0" algn="just">
              <a:buNone/>
            </a:pPr>
            <a:r>
              <a:rPr lang="cs-CZ" sz="2400" dirty="0"/>
              <a:t>			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07118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332656"/>
            <a:ext cx="8686800" cy="838200"/>
          </a:xfrm>
        </p:spPr>
        <p:txBody>
          <a:bodyPr/>
          <a:lstStyle/>
          <a:p>
            <a:r>
              <a:rPr lang="cs-CZ" dirty="0" smtClean="0"/>
              <a:t>	sysel obecný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708920"/>
            <a:ext cx="4680520" cy="3510390"/>
          </a:xfrm>
        </p:spPr>
      </p:pic>
      <p:sp>
        <p:nvSpPr>
          <p:cNvPr id="5" name="TextovéPole 4"/>
          <p:cNvSpPr txBox="1"/>
          <p:nvPr/>
        </p:nvSpPr>
        <p:spPr>
          <a:xfrm>
            <a:off x="683568" y="1340768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Je to drobný a hbitý hlodavec. Má hustý hnědý kožíšek, velké oči, krátký ocásek a malinká ouška. Přední končetiny jsou kratší než zadní.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96136" y="2780928"/>
            <a:ext cx="302433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Syslové žijí ve velkých skupinách a tam, kde bývá nízká tráva. Například na letištích nebo na golfových hřištích. Vyhrabávají si nory v zemi, kde se také ukládají k zimnímu spánku.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30080" y="6192987"/>
            <a:ext cx="7920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099815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	jak žijí a čím se živí ?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4473" y="1679461"/>
            <a:ext cx="3843932" cy="2882949"/>
          </a:xfrm>
        </p:spPr>
      </p:pic>
      <p:sp>
        <p:nvSpPr>
          <p:cNvPr id="5" name="TextovéPole 4"/>
          <p:cNvSpPr txBox="1"/>
          <p:nvPr/>
        </p:nvSpPr>
        <p:spPr>
          <a:xfrm>
            <a:off x="323528" y="1412776"/>
            <a:ext cx="439248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Syslové se živí rostlinami, semínky, obilím a někdy žerou </a:t>
            </a:r>
          </a:p>
          <a:p>
            <a:pPr algn="ctr"/>
            <a:r>
              <a:rPr lang="cs-CZ" sz="2400" dirty="0" smtClean="0"/>
              <a:t>drobné živočichy. Při pastvě mívá vždy jeden sysel hlídku a ostatní upozorňuje na nebezpečí pískáním. Ti potom rychle zmizí v norách. Před uložením k zimnímu spánku si dělají </a:t>
            </a:r>
            <a:r>
              <a:rPr lang="cs-CZ" sz="2400" b="1" dirty="0" smtClean="0"/>
              <a:t>zásoby</a:t>
            </a:r>
            <a:r>
              <a:rPr lang="cs-CZ" sz="2400" dirty="0" smtClean="0"/>
              <a:t> </a:t>
            </a:r>
            <a:r>
              <a:rPr lang="cs-CZ" sz="2400" b="1" dirty="0" smtClean="0"/>
              <a:t>tuku v těle</a:t>
            </a:r>
            <a:r>
              <a:rPr lang="cs-CZ" sz="2400" dirty="0" smtClean="0"/>
              <a:t>  podobně jako ježci.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5182036"/>
            <a:ext cx="8280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 počátku léta se narodí holá a slepá mláďata. Nejprve se živí mateřským mlékem, ale do zimy se osamostatní. Syslové jsou ohrožená zvířátka a jsou proto chráněna.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078325" y="4524122"/>
            <a:ext cx="7200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037646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2792" y="2039407"/>
            <a:ext cx="4915272" cy="376585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Žije sysel sám?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Kde </a:t>
            </a:r>
            <a:r>
              <a:rPr lang="cs-CZ" dirty="0" smtClean="0"/>
              <a:t>žijí?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Čím se živí?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</a:t>
            </a:r>
            <a:r>
              <a:rPr lang="cs-CZ" dirty="0" smtClean="0"/>
              <a:t>dělá </a:t>
            </a:r>
            <a:r>
              <a:rPr lang="cs-CZ" dirty="0" smtClean="0"/>
              <a:t>v zimě?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na zimu </a:t>
            </a:r>
            <a:r>
              <a:rPr lang="cs-CZ" dirty="0" smtClean="0"/>
              <a:t>chystají?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</a:t>
            </a:r>
            <a:r>
              <a:rPr lang="cs-CZ" dirty="0" smtClean="0"/>
              <a:t>dělají </a:t>
            </a:r>
            <a:r>
              <a:rPr lang="cs-CZ" dirty="0" smtClean="0"/>
              <a:t>v nebezpečí?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3914" y="2060848"/>
            <a:ext cx="381642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Syslové žijí ve velkých skupinách.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68615" y="2636912"/>
            <a:ext cx="381642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Vyhrabávají  si hluboké nory v zemi.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04483" y="3284984"/>
            <a:ext cx="4710426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Trávou,  semínky, obilím  i  malými  živočichy.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72635" y="3861048"/>
            <a:ext cx="334227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Zimu  prospí  hluboko  v  noře.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72635" y="4509120"/>
            <a:ext cx="334227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Dělají  si  zásoby  tuku  v  těle.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72635" y="5157192"/>
            <a:ext cx="334227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Hbitě  se  schovají  v  noře.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1645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7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2400" dirty="0" smtClean="0"/>
              <a:t>použitý materiál: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cs-CZ" sz="1800" dirty="0" smtClean="0"/>
              <a:t>Obrázek č. 1 - </a:t>
            </a:r>
            <a:r>
              <a:rPr lang="cs-CZ" sz="1600" dirty="0"/>
              <a:t>HOF, </a:t>
            </a:r>
            <a:r>
              <a:rPr lang="cs-CZ" sz="1600" dirty="0" err="1"/>
              <a:t>Bs</a:t>
            </a:r>
            <a:r>
              <a:rPr lang="cs-CZ" sz="1600" dirty="0"/>
              <a:t> </a:t>
            </a:r>
            <a:r>
              <a:rPr lang="cs-CZ" sz="1600" dirty="0" err="1"/>
              <a:t>Thurner</a:t>
            </a:r>
            <a:r>
              <a:rPr lang="cs-CZ" sz="1600" dirty="0"/>
              <a:t>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3.12.2012]. Dostupný na WWW: </a:t>
            </a:r>
            <a:r>
              <a:rPr lang="cs-CZ" sz="1600" u="sng" dirty="0">
                <a:hlinkClick r:id="rId2"/>
              </a:rPr>
              <a:t>http://</a:t>
            </a:r>
            <a:r>
              <a:rPr lang="cs-CZ" sz="1600" u="sng" dirty="0" smtClean="0">
                <a:hlinkClick r:id="rId2"/>
              </a:rPr>
              <a:t>cs.wikipedia.org/wiki/Soubor:Europ%C3%A4ischer_Ziesel_in_Hockstellung.jpg</a:t>
            </a:r>
            <a:endParaRPr lang="cs-CZ" sz="1600" u="sng" dirty="0" smtClean="0"/>
          </a:p>
          <a:p>
            <a:pPr>
              <a:buFont typeface="+mj-lt"/>
              <a:buAutoNum type="arabicPeriod"/>
            </a:pPr>
            <a:endParaRPr lang="cs-CZ" sz="1600" u="sng" dirty="0"/>
          </a:p>
          <a:p>
            <a:pPr>
              <a:buFont typeface="+mj-lt"/>
              <a:buAutoNum type="arabicPeriod"/>
            </a:pPr>
            <a:r>
              <a:rPr lang="cs-CZ" sz="1800" u="sng" dirty="0" smtClean="0"/>
              <a:t>Obrázek č. 2 - </a:t>
            </a:r>
            <a:r>
              <a:rPr lang="cs-CZ" sz="1600" dirty="0"/>
              <a:t>HOF, </a:t>
            </a:r>
            <a:r>
              <a:rPr lang="cs-CZ" sz="1600" dirty="0" err="1"/>
              <a:t>Bs</a:t>
            </a:r>
            <a:r>
              <a:rPr lang="cs-CZ" sz="1600" dirty="0"/>
              <a:t> </a:t>
            </a:r>
            <a:r>
              <a:rPr lang="cs-CZ" sz="1600" dirty="0" err="1"/>
              <a:t>Thurner</a:t>
            </a:r>
            <a:r>
              <a:rPr lang="cs-CZ" sz="1600" dirty="0"/>
              <a:t>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3.12.2012]. Dostupný na WWW: </a:t>
            </a:r>
            <a:r>
              <a:rPr lang="cs-CZ" sz="1600" u="sng" dirty="0">
                <a:hlinkClick r:id="rId3"/>
              </a:rPr>
              <a:t>http://cs.wikipedia.org/wiki/Soubor:Europ%C3%A4ischer_Ziesel_aus_Erdloch_guckend.jpg</a:t>
            </a:r>
            <a:endParaRPr lang="cs-CZ" sz="1600" dirty="0"/>
          </a:p>
          <a:p>
            <a:pPr>
              <a:buFont typeface="+mj-lt"/>
              <a:buAutoNum type="arabicPeriod"/>
            </a:pPr>
            <a:endParaRPr lang="cs-CZ" sz="1800" dirty="0"/>
          </a:p>
          <a:p>
            <a:pPr>
              <a:buFont typeface="+mj-lt"/>
              <a:buAutoNum type="arabicPeriod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656421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78</TotalTime>
  <Words>339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Prezentace aplikace PowerPoint</vt:lpstr>
      <vt:lpstr> anotace:</vt:lpstr>
      <vt:lpstr> sysel obecný</vt:lpstr>
      <vt:lpstr>  jak žijí a čím se živí ?</vt:lpstr>
      <vt:lpstr> otázky:</vt:lpstr>
      <vt:lpstr> 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10</cp:revision>
  <dcterms:created xsi:type="dcterms:W3CDTF">2012-12-08T14:25:10Z</dcterms:created>
  <dcterms:modified xsi:type="dcterms:W3CDTF">2013-02-05T13:57:27Z</dcterms:modified>
</cp:coreProperties>
</file>