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685677-AE9F-44FD-9A49-596B2BCF269A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1D00C00-C7EC-4E85-B428-74F6F239B19B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hD57i241LtA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-kiYAYzUAc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Goldfinch_nesting444.jpg" TargetMode="External"/><Relationship Id="rId7" Type="http://schemas.openxmlformats.org/officeDocument/2006/relationships/hyperlink" Target="http://cs.wikipedia.org/wiki/Soubor:Baya%C4%9F%C4%B1_ispinoz_yavru.jpg" TargetMode="External"/><Relationship Id="rId2" Type="http://schemas.openxmlformats.org/officeDocument/2006/relationships/hyperlink" Target="http://cs.wikipedia.org/wiki/Soubor:European_Goldfinch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ringilla_coelebs_-singing_-on_branch-8.jpg" TargetMode="External"/><Relationship Id="rId5" Type="http://schemas.openxmlformats.org/officeDocument/2006/relationships/hyperlink" Target="http://cs.wikipedia.org/wiki/Soubor:Fringilla_coelebs_chaffinch_male_edit2.jpg" TargetMode="External"/><Relationship Id="rId4" Type="http://schemas.openxmlformats.org/officeDocument/2006/relationships/hyperlink" Target="http://cs.wikipedia.org/wiki/Soubor:Pinsons_couple_Fringilla_coeleb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prosinec 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PRV1,2_30</a:t>
            </a:r>
            <a:endParaRPr lang="cs-CZ" sz="2400" dirty="0"/>
          </a:p>
          <a:p>
            <a:r>
              <a:rPr lang="cs-CZ" sz="2400" dirty="0"/>
              <a:t>Téma:		</a:t>
            </a:r>
            <a:r>
              <a:rPr lang="cs-CZ" sz="2400" dirty="0" smtClean="0"/>
              <a:t>Stehlík obecný a pěnkava obecná</a:t>
            </a:r>
            <a:endParaRPr lang="cs-CZ" sz="2400" dirty="0"/>
          </a:p>
          <a:p>
            <a:r>
              <a:rPr lang="cs-CZ" sz="2400" dirty="0"/>
              <a:t>Ročník:		1. – 2.</a:t>
            </a:r>
          </a:p>
          <a:p>
            <a:r>
              <a:rPr lang="cs-CZ" sz="2400" dirty="0"/>
              <a:t>Číslo projektu:	CZ.1.07/1.4.00/21.3068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08317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443664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</a:t>
            </a:r>
            <a:r>
              <a:rPr lang="cs-CZ" sz="2400" dirty="0" smtClean="0"/>
              <a:t>ve věku 6 až 8 let. </a:t>
            </a:r>
            <a:r>
              <a:rPr lang="cs-CZ" sz="2400" dirty="0"/>
              <a:t>Lze ho využít jako motivační, výkladový nebo opakovací. Je určen pro práci na interaktivní tabuli nebo na folii. 	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</p:txBody>
      </p:sp>
    </p:spTree>
    <p:extLst>
      <p:ext uri="{BB962C8B-B14F-4D97-AF65-F5344CB8AC3E}">
        <p14:creationId xmlns:p14="http://schemas.microsoft.com/office/powerpoint/2010/main" val="1560791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stehlík obecný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700808"/>
            <a:ext cx="4093914" cy="4248472"/>
          </a:xfrm>
        </p:spPr>
      </p:pic>
      <p:sp>
        <p:nvSpPr>
          <p:cNvPr id="5" name="TextovéPole 4"/>
          <p:cNvSpPr txBox="1"/>
          <p:nvPr/>
        </p:nvSpPr>
        <p:spPr>
          <a:xfrm>
            <a:off x="8028384" y="5949279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1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30959" y="1844824"/>
            <a:ext cx="35283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Stehlík je nádherně a pestře zbarvený pěvec.</a:t>
            </a:r>
          </a:p>
          <a:p>
            <a:pPr algn="ctr"/>
            <a:r>
              <a:rPr lang="cs-CZ" sz="2400" dirty="0" smtClean="0"/>
              <a:t>Můžeme ho spatřit nebo slyšet na mýtině v lese, </a:t>
            </a:r>
          </a:p>
          <a:p>
            <a:pPr algn="ctr"/>
            <a:r>
              <a:rPr lang="cs-CZ" sz="2400" dirty="0" smtClean="0"/>
              <a:t>v ovocném sadu nebo na zarostlé zahradě. V zimě se shlukují do početných hejn. Během zimních mrazů zalétávají i ke krmítkům.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2319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    Jak a kde stehlíci žijí?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060848"/>
            <a:ext cx="3487618" cy="2952328"/>
          </a:xfrm>
        </p:spPr>
      </p:pic>
      <p:sp>
        <p:nvSpPr>
          <p:cNvPr id="5" name="TextovéPole 4"/>
          <p:cNvSpPr txBox="1"/>
          <p:nvPr/>
        </p:nvSpPr>
        <p:spPr>
          <a:xfrm>
            <a:off x="4788024" y="2060848"/>
            <a:ext cx="36004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Živí se semeny různých rostlin, zejména semínky bodláků a lopuchů. Hnízda mívají dobře ukrytá v korunách vysokých listnatých stromů. Zvenčí hnízdo vypadá jako chomáček lišejníku.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020859"/>
            <a:ext cx="144016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38292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pěnkava obecná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910704"/>
            <a:ext cx="3888432" cy="3312368"/>
          </a:xfrm>
        </p:spPr>
      </p:pic>
      <p:sp>
        <p:nvSpPr>
          <p:cNvPr id="5" name="TextovéPole 4"/>
          <p:cNvSpPr txBox="1"/>
          <p:nvPr/>
        </p:nvSpPr>
        <p:spPr>
          <a:xfrm>
            <a:off x="1115616" y="520211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3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1700808"/>
            <a:ext cx="3312368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Pěnkavy patří mezi </a:t>
            </a:r>
          </a:p>
          <a:p>
            <a:pPr algn="ctr"/>
            <a:r>
              <a:rPr lang="cs-CZ" sz="2400" dirty="0" smtClean="0"/>
              <a:t>naše nejhojnější </a:t>
            </a:r>
          </a:p>
          <a:p>
            <a:pPr algn="ctr"/>
            <a:r>
              <a:rPr lang="cs-CZ" sz="2400" dirty="0" smtClean="0"/>
              <a:t>a nejznámější pěvce. Můžeme je pozorovat </a:t>
            </a:r>
          </a:p>
          <a:p>
            <a:pPr algn="ctr"/>
            <a:r>
              <a:rPr lang="cs-CZ" sz="2400" dirty="0" smtClean="0"/>
              <a:t>a hlavně slyšet všude tam, kde jsou stromy, </a:t>
            </a:r>
          </a:p>
          <a:p>
            <a:pPr algn="ctr"/>
            <a:r>
              <a:rPr lang="cs-CZ" sz="2400" dirty="0" smtClean="0"/>
              <a:t>v lesích, v zahradách,</a:t>
            </a:r>
          </a:p>
          <a:p>
            <a:pPr algn="ctr"/>
            <a:r>
              <a:rPr lang="cs-CZ" sz="2400" dirty="0" smtClean="0"/>
              <a:t>i v městských parcích. Sameček se liší od samičky pestřejším zbarvením.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6718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jak pěnkavy žijí a čím se živí?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412776"/>
            <a:ext cx="2988357" cy="4248472"/>
          </a:xfrm>
        </p:spPr>
      </p:pic>
      <p:sp>
        <p:nvSpPr>
          <p:cNvPr id="5" name="TextovéPole 4"/>
          <p:cNvSpPr txBox="1"/>
          <p:nvPr/>
        </p:nvSpPr>
        <p:spPr>
          <a:xfrm>
            <a:off x="5652120" y="5661248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4 - sameček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1532638"/>
            <a:ext cx="4176464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Některé pěnkavy zůstávají přes zimu, zejména samečci. Samičky a mladí ptáci odlétají do teplých krajin Itálie, Francie a Španělska. Živí se převážně semínky rostlin a částečně hmyzem. </a:t>
            </a:r>
          </a:p>
          <a:p>
            <a:pPr algn="ctr"/>
            <a:r>
              <a:rPr lang="cs-CZ" sz="2400" dirty="0" smtClean="0"/>
              <a:t>V zimě, kdy je potravy v přírodě málo, zalétají pěnkavy do zahrad ke krmítkům společně se sýkorkami.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4529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kde pěnkavy žijí?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412777"/>
            <a:ext cx="3600400" cy="2534980"/>
          </a:xfrm>
        </p:spPr>
      </p:pic>
      <p:pic>
        <p:nvPicPr>
          <p:cNvPr id="5" name="Obrázek 4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412776"/>
            <a:ext cx="3419872" cy="25349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827584" y="3947756"/>
            <a:ext cx="23042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5 – zpívající sameček 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32040" y="3947756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 obr. 6 – mláďata v hnízdě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434517"/>
            <a:ext cx="777686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Obydlí staví pouze samička. Sameček hlídá jeho okolí. Hnízdo má tvar polokoule vytvořené z jemných kořínků slepených pavučinami a vystlaných peřím a srstí zvířat. Je dobře maskované mechem a lišejníky. O mláďata pečují oba rodiče.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66199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3691136" cy="4525963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 stehlíci?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Čím se živí pěnkavy?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žijí stehlíci?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Kde žijí pěnkavy?</a:t>
            </a:r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  <a:p>
            <a:pPr marL="514350" indent="-514350">
              <a:buFont typeface="+mj-lt"/>
              <a:buAutoNum type="arabicPeriod"/>
            </a:pPr>
            <a:r>
              <a:rPr lang="cs-CZ" sz="2400" dirty="0" smtClean="0"/>
              <a:t>Odlétají stehlíci a pěnkavy na zimu       do teplých krajin?</a:t>
            </a:r>
            <a:endParaRPr lang="cs-CZ" sz="2400" dirty="0"/>
          </a:p>
          <a:p>
            <a:pPr marL="514350" indent="-514350">
              <a:buFont typeface="+mj-lt"/>
              <a:buAutoNum type="arabicPeriod"/>
            </a:pP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17966" y="1571908"/>
            <a:ext cx="244827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jsou semenožraví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48064" y="2434728"/>
            <a:ext cx="244827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jsou semenožraví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48064" y="3340537"/>
            <a:ext cx="374441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staví hnízda vysoko na stromech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189730"/>
            <a:ext cx="3744416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hnízda staví v korunách stromů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148064" y="5143017"/>
            <a:ext cx="29523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mtClean="0"/>
              <a:t>odlétají  jen  </a:t>
            </a:r>
            <a:r>
              <a:rPr lang="cs-CZ" dirty="0" smtClean="0"/>
              <a:t>někteří  jedinci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136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8" grpId="0" animBg="1"/>
      <p:bldP spid="10" grpId="0" animBg="1"/>
      <p:bldP spid="11" grpId="0" animBg="1"/>
      <p:bldP spid="1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587680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600" dirty="0" smtClean="0"/>
              <a:t>Obrázek č. 1 - </a:t>
            </a:r>
            <a:r>
              <a:rPr lang="cs-CZ" sz="1600" dirty="0"/>
              <a:t>TREPTE, Andreas.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u="sng" dirty="0">
                <a:hlinkClick r:id="rId2"/>
              </a:rPr>
              <a:t>http://</a:t>
            </a:r>
            <a:r>
              <a:rPr lang="cs-CZ" sz="1600" u="sng" dirty="0" smtClean="0">
                <a:hlinkClick r:id="rId2"/>
              </a:rPr>
              <a:t>cs.wikipedia.org/wiki/Soubor:European_Goldfinch.jpg</a:t>
            </a:r>
            <a:endParaRPr lang="cs-CZ" sz="1600" u="sng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2 - </a:t>
            </a:r>
            <a:r>
              <a:rPr lang="cs-CZ" sz="1600" dirty="0"/>
              <a:t>BENJAMINT444.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cs.wikipedia.org/wiki/Soubor:Goldfinch_nesting444.jpg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3 -  </a:t>
            </a:r>
            <a:r>
              <a:rPr lang="cs-CZ" sz="1600" dirty="0"/>
              <a:t>SERGIORI.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cs.wikipedia.org/wiki/Soubor:Pinsons_couple_Fringilla_coelebs.jpg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 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4 - </a:t>
            </a:r>
            <a:r>
              <a:rPr lang="cs-CZ" sz="1600" dirty="0"/>
              <a:t>MAGGS, Michael.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u="sng" dirty="0">
                <a:hlinkClick r:id="rId5"/>
              </a:rPr>
              <a:t>http://</a:t>
            </a:r>
            <a:r>
              <a:rPr lang="cs-CZ" sz="1600" u="sng" dirty="0" smtClean="0">
                <a:hlinkClick r:id="rId5"/>
              </a:rPr>
              <a:t>cs.wikipedia.org/wiki/Soubor:Fringilla_coelebs_chaffinch_male_edit2.jpg</a:t>
            </a:r>
            <a:endParaRPr lang="cs-CZ" sz="1600" u="sng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5 - </a:t>
            </a:r>
            <a:r>
              <a:rPr lang="cs-CZ" sz="1600" dirty="0"/>
              <a:t>BODEN, Alexander.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dirty="0">
                <a:hlinkClick r:id="rId6"/>
              </a:rPr>
              <a:t>http://cs.wikipedia.org/wiki/Soubor:Fringilla_coelebs_-singing_-</a:t>
            </a:r>
            <a:r>
              <a:rPr lang="cs-CZ" sz="1600" dirty="0" smtClean="0">
                <a:hlinkClick r:id="rId6"/>
              </a:rPr>
              <a:t>on_branch-8.jpg</a:t>
            </a:r>
            <a:endParaRPr lang="cs-CZ" sz="1600" dirty="0" smtClean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Obrázek č. 6 - </a:t>
            </a:r>
            <a:r>
              <a:rPr lang="cs-CZ" sz="1600" dirty="0"/>
              <a:t>KARDUELIS. </a:t>
            </a:r>
            <a:r>
              <a:rPr lang="cs-CZ" sz="1600" i="1" dirty="0" err="1"/>
              <a:t>Wikimedia</a:t>
            </a:r>
            <a:r>
              <a:rPr lang="cs-CZ" sz="1600" i="1" dirty="0"/>
              <a:t> </a:t>
            </a:r>
            <a:r>
              <a:rPr lang="cs-CZ" sz="1600" i="1" dirty="0" err="1"/>
              <a:t>Commons</a:t>
            </a:r>
            <a:r>
              <a:rPr lang="cs-CZ" sz="1600" dirty="0"/>
              <a:t> [online]. [cit. 29.12.2012]. Dostupný na WWW: </a:t>
            </a:r>
            <a:r>
              <a:rPr lang="cs-CZ" sz="1600" u="sng" dirty="0">
                <a:hlinkClick r:id="rId7"/>
              </a:rPr>
              <a:t>http://cs.wikipedia.org/wiki/Soubor:Baya%C4%9F%C4%B1_ispinoz_yavru.jpg</a:t>
            </a:r>
            <a:endParaRPr lang="cs-CZ" sz="1600" dirty="0"/>
          </a:p>
          <a:p>
            <a:pPr marL="0" indent="0">
              <a:buNone/>
            </a:pPr>
            <a:r>
              <a:rPr lang="cs-CZ" sz="1600" dirty="0" smtClean="0"/>
              <a:t> 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69611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123</TotalTime>
  <Words>489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anotace:</vt:lpstr>
      <vt:lpstr> stehlík obecný</vt:lpstr>
      <vt:lpstr>     Jak a kde stehlíci žijí?</vt:lpstr>
      <vt:lpstr>       pěnkava obecná</vt:lpstr>
      <vt:lpstr> jak pěnkavy žijí a čím se živí?</vt:lpstr>
      <vt:lpstr> kde pěnkavy žijí?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15</cp:revision>
  <dcterms:created xsi:type="dcterms:W3CDTF">2012-12-29T12:05:17Z</dcterms:created>
  <dcterms:modified xsi:type="dcterms:W3CDTF">2013-02-05T14:03:33Z</dcterms:modified>
</cp:coreProperties>
</file>