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2"/>
  </p:notesMasterIdLst>
  <p:sldIdLst>
    <p:sldId id="256" r:id="rId2"/>
    <p:sldId id="257" r:id="rId3"/>
    <p:sldId id="258" r:id="rId4"/>
    <p:sldId id="260" r:id="rId5"/>
    <p:sldId id="261" r:id="rId6"/>
    <p:sldId id="266" r:id="rId7"/>
    <p:sldId id="264" r:id="rId8"/>
    <p:sldId id="263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8345A0-D037-4A94-887E-B18000E0AE1B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63BE8F-E7CB-4D9E-9BF9-D335FB07FD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5866D-2414-4AC5-B6BA-BEA79FFA37F5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8B08E-70AC-406C-9197-588AD800A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5866D-2414-4AC5-B6BA-BEA79FFA37F5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8B08E-70AC-406C-9197-588AD800A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5866D-2414-4AC5-B6BA-BEA79FFA37F5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8B08E-70AC-406C-9197-588AD800A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5866D-2414-4AC5-B6BA-BEA79FFA37F5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8B08E-70AC-406C-9197-588AD800A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5866D-2414-4AC5-B6BA-BEA79FFA37F5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8B08E-70AC-406C-9197-588AD800A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5866D-2414-4AC5-B6BA-BEA79FFA37F5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8B08E-70AC-406C-9197-588AD800A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5866D-2414-4AC5-B6BA-BEA79FFA37F5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8B08E-70AC-406C-9197-588AD800A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5866D-2414-4AC5-B6BA-BEA79FFA37F5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8B08E-70AC-406C-9197-588AD800A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5866D-2414-4AC5-B6BA-BEA79FFA37F5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288B08E-70AC-406C-9197-588AD800AB5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med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5866D-2414-4AC5-B6BA-BEA79FFA37F5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8B08E-70AC-406C-9197-588AD800A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5866D-2414-4AC5-B6BA-BEA79FFA37F5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8B08E-70AC-406C-9197-588AD800AB5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1E5866D-2414-4AC5-B6BA-BEA79FFA37F5}" type="datetimeFigureOut">
              <a:rPr lang="cs-CZ" smtClean="0"/>
              <a:pPr/>
              <a:t>5.2.2013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288B08E-70AC-406C-9197-588AD800AB5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spd="med">
    <p:pull dir="ru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Úvod do botaniky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457200" y="1643050"/>
          <a:ext cx="8229600" cy="25958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822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/>
                        <a:t>NÁZEV</a:t>
                      </a:r>
                      <a:r>
                        <a:rPr lang="cs-CZ" b="0" baseline="0" dirty="0" smtClean="0"/>
                        <a:t> ŠKOLY: Gymnázium Lovosice, Sady p</a:t>
                      </a:r>
                      <a:r>
                        <a:rPr lang="en-US" b="0" baseline="0" dirty="0" err="1" smtClean="0"/>
                        <a:t>i</a:t>
                      </a:r>
                      <a:r>
                        <a:rPr lang="cs-CZ" b="0" baseline="0" dirty="0" err="1" smtClean="0"/>
                        <a:t>onýrů</a:t>
                      </a:r>
                      <a:r>
                        <a:rPr lang="cs-CZ" b="0" baseline="0" dirty="0" smtClean="0"/>
                        <a:t> 600</a:t>
                      </a:r>
                      <a:r>
                        <a:rPr lang="en-US" b="0" baseline="0" dirty="0" smtClean="0"/>
                        <a:t>/</a:t>
                      </a:r>
                      <a:r>
                        <a:rPr lang="cs-CZ" b="0" baseline="0" dirty="0" smtClean="0"/>
                        <a:t>6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1.5.00</a:t>
                      </a:r>
                      <a:r>
                        <a:rPr lang="en-US" dirty="0" smtClean="0"/>
                        <a:t>/</a:t>
                      </a:r>
                      <a:r>
                        <a:rPr lang="cs-CZ" dirty="0" smtClean="0"/>
                        <a:t>34.1073</a:t>
                      </a:r>
                      <a:endParaRPr lang="cs-CZ" b="0" dirty="0" smtClean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MATERIÁLU: VY_32_INOVACE_1B_01_Úvod</a:t>
                      </a:r>
                      <a:r>
                        <a:rPr lang="cs-CZ" baseline="0" dirty="0" smtClean="0"/>
                        <a:t> do botaniky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 SADY: Botanika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ROČNÍK: sekunda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VZNIKU: leden 2013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Mgr. Dagmar Ročková</a:t>
                      </a:r>
                      <a:endParaRPr lang="cs-CZ" b="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5" descr="GYMLOVO_logo BR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500042"/>
            <a:ext cx="720725" cy="720725"/>
          </a:xfrm>
          <a:prstGeom prst="rect">
            <a:avLst/>
          </a:prstGeom>
          <a:noFill/>
        </p:spPr>
      </p:pic>
      <p:pic>
        <p:nvPicPr>
          <p:cNvPr id="7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Botanika a její vědní obory</a:t>
            </a:r>
          </a:p>
          <a:p>
            <a:r>
              <a:rPr lang="cs-CZ" sz="2000" dirty="0" err="1" smtClean="0"/>
              <a:t>Carl</a:t>
            </a:r>
            <a:r>
              <a:rPr lang="cs-CZ" sz="2000" dirty="0" smtClean="0"/>
              <a:t> </a:t>
            </a:r>
            <a:r>
              <a:rPr lang="cs-CZ" sz="2000" dirty="0" err="1" smtClean="0"/>
              <a:t>von</a:t>
            </a:r>
            <a:r>
              <a:rPr lang="cs-CZ" sz="2000" dirty="0" smtClean="0"/>
              <a:t> </a:t>
            </a:r>
            <a:r>
              <a:rPr lang="cs-CZ" sz="2000" dirty="0" err="1" smtClean="0"/>
              <a:t>Linné</a:t>
            </a:r>
            <a:r>
              <a:rPr lang="cs-CZ" sz="2000" dirty="0" smtClean="0"/>
              <a:t> a systematika</a:t>
            </a:r>
          </a:p>
          <a:p>
            <a:r>
              <a:rPr lang="cs-CZ" sz="2000" dirty="0" smtClean="0"/>
              <a:t>Význam rostlin</a:t>
            </a:r>
          </a:p>
          <a:p>
            <a:r>
              <a:rPr lang="cs-CZ" sz="2000" smtClean="0"/>
              <a:t>určeno k výkladu, na konci procvičení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přechod snímků – odkrýt doprava nahoru</a:t>
            </a:r>
          </a:p>
          <a:p>
            <a:r>
              <a:rPr lang="cs-CZ" sz="2000" dirty="0" smtClean="0"/>
              <a:t>rolování textu po odstavcích</a:t>
            </a:r>
          </a:p>
          <a:p>
            <a:r>
              <a:rPr lang="cs-CZ" sz="2000" dirty="0" smtClean="0"/>
              <a:t>obrázky – animace zmizení</a:t>
            </a:r>
          </a:p>
          <a:p>
            <a:r>
              <a:rPr lang="cs-CZ" sz="2000" dirty="0" smtClean="0"/>
              <a:t>tlačítka akcí – hypertextový odkaz</a:t>
            </a:r>
          </a:p>
          <a:p>
            <a:r>
              <a:rPr lang="cs-CZ" sz="2000" dirty="0" smtClean="0"/>
              <a:t>spojování perem na interaktivní tabuli</a:t>
            </a:r>
          </a:p>
          <a:p>
            <a:r>
              <a:rPr lang="cs-CZ" sz="2000" dirty="0" smtClean="0"/>
              <a:t>přílet řešení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Botanika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dirty="0" smtClean="0"/>
              <a:t>= </a:t>
            </a:r>
            <a:r>
              <a:rPr lang="cs-CZ" dirty="0"/>
              <a:t>věda o rostlinách</a:t>
            </a:r>
          </a:p>
          <a:p>
            <a:pPr>
              <a:lnSpc>
                <a:spcPct val="90000"/>
              </a:lnSpc>
            </a:pPr>
            <a:r>
              <a:rPr lang="cs-CZ" dirty="0"/>
              <a:t>vědní obory: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systematická </a:t>
            </a:r>
            <a:r>
              <a:rPr lang="cs-CZ" dirty="0" smtClean="0"/>
              <a:t>botanika: třídí </a:t>
            </a:r>
            <a:r>
              <a:rPr lang="cs-CZ" dirty="0"/>
              <a:t>rostliny do systému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morfologie: vnější stavba (tvar)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anatomie: vnitřní stavba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fyziologie: životní </a:t>
            </a:r>
            <a:r>
              <a:rPr lang="cs-CZ" dirty="0" smtClean="0"/>
              <a:t>děje</a:t>
            </a:r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Carl</a:t>
            </a:r>
            <a:r>
              <a:rPr lang="cs-CZ" dirty="0"/>
              <a:t> </a:t>
            </a:r>
            <a:r>
              <a:rPr lang="cs-CZ" dirty="0" err="1"/>
              <a:t>von</a:t>
            </a:r>
            <a:r>
              <a:rPr lang="cs-CZ" dirty="0"/>
              <a:t> </a:t>
            </a:r>
            <a:r>
              <a:rPr lang="cs-CZ" dirty="0" err="1"/>
              <a:t>Linné</a:t>
            </a:r>
            <a:endParaRPr lang="cs-CZ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35480"/>
            <a:ext cx="3543296" cy="4389120"/>
          </a:xfrm>
        </p:spPr>
        <p:txBody>
          <a:bodyPr/>
          <a:lstStyle/>
          <a:p>
            <a:r>
              <a:rPr lang="cs-CZ" dirty="0"/>
              <a:t>švédský lékař a </a:t>
            </a:r>
            <a:r>
              <a:rPr lang="cs-CZ" dirty="0" smtClean="0"/>
              <a:t>přírodovědec</a:t>
            </a:r>
            <a:br>
              <a:rPr lang="cs-CZ" dirty="0" smtClean="0"/>
            </a:br>
            <a:r>
              <a:rPr lang="cs-CZ" dirty="0" smtClean="0"/>
              <a:t>(1707 </a:t>
            </a:r>
            <a:r>
              <a:rPr lang="cs-CZ" dirty="0"/>
              <a:t>– 1778)</a:t>
            </a:r>
          </a:p>
          <a:p>
            <a:r>
              <a:rPr lang="cs-CZ" dirty="0"/>
              <a:t>zakladatel systému organismů</a:t>
            </a:r>
          </a:p>
          <a:p>
            <a:r>
              <a:rPr lang="cs-CZ" dirty="0"/>
              <a:t>dvouslovná jména rostlin a živočichů</a:t>
            </a:r>
          </a:p>
          <a:p>
            <a:endParaRPr lang="cs-CZ" dirty="0"/>
          </a:p>
        </p:txBody>
      </p:sp>
      <p:pic>
        <p:nvPicPr>
          <p:cNvPr id="5122" name="Picture 2" descr="File:Carolus Linnaeus (cleaned up version)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1071546"/>
            <a:ext cx="4031961" cy="48577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786314" y="6000768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1.: </a:t>
            </a:r>
            <a:r>
              <a:rPr lang="cs-CZ" dirty="0" err="1" smtClean="0"/>
              <a:t>Carl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Linné</a:t>
            </a:r>
            <a:r>
              <a:rPr lang="cs-CZ" dirty="0" smtClean="0"/>
              <a:t> 1775</a:t>
            </a:r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File:Carolus Linnaeus by Hendrik Hollander 185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285728"/>
            <a:ext cx="4086225" cy="570547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00034" y="6143644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2.: </a:t>
            </a:r>
            <a:r>
              <a:rPr lang="cs-CZ" dirty="0" err="1" smtClean="0"/>
              <a:t>Carl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Linné</a:t>
            </a:r>
            <a:endParaRPr lang="cs-CZ" dirty="0"/>
          </a:p>
        </p:txBody>
      </p:sp>
      <p:pic>
        <p:nvPicPr>
          <p:cNvPr id="23556" name="Picture 4" descr="File:Systema Naturae cover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285728"/>
            <a:ext cx="3467100" cy="5715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143504" y="6215082"/>
            <a:ext cx="3429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3.: Systém přírody</a:t>
            </a:r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dirty="0" smtClean="0"/>
              <a:t>FTS – přeměna anorganických látek (oxid uhličitý a voda) na organické látky (cukry)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tvorba kyslíku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producenti – tvorba biomasy, základna potravní pyramidy</a:t>
            </a:r>
          </a:p>
          <a:p>
            <a:pPr>
              <a:lnSpc>
                <a:spcPct val="90000"/>
              </a:lnSpc>
            </a:pPr>
            <a:endParaRPr lang="cs-CZ" dirty="0" smtClean="0"/>
          </a:p>
          <a:p>
            <a:pPr>
              <a:lnSpc>
                <a:spcPct val="90000"/>
              </a:lnSpc>
              <a:buNone/>
            </a:pPr>
            <a:endParaRPr lang="cs-CZ" dirty="0" smtClean="0"/>
          </a:p>
          <a:p>
            <a:pPr>
              <a:lnSpc>
                <a:spcPct val="90000"/>
              </a:lnSpc>
              <a:buNone/>
            </a:pPr>
            <a:r>
              <a:rPr lang="cs-CZ" dirty="0" smtClean="0"/>
              <a:t>			Význam pro člověka?</a:t>
            </a:r>
          </a:p>
          <a:p>
            <a:endParaRPr lang="cs-CZ" dirty="0"/>
          </a:p>
        </p:txBody>
      </p:sp>
      <p:sp>
        <p:nvSpPr>
          <p:cNvPr id="4" name="Tlačítko akce: Informace 3">
            <a:hlinkClick r:id="" action="ppaction://hlinkshowjump?jump=nextslide" highlightClick="1"/>
          </p:cNvPr>
          <p:cNvSpPr/>
          <p:nvPr/>
        </p:nvSpPr>
        <p:spPr>
          <a:xfrm>
            <a:off x="1000100" y="4714884"/>
            <a:ext cx="928694" cy="714380"/>
          </a:xfrm>
          <a:prstGeom prst="actionButtonInformation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Význam pro člověka</a:t>
            </a:r>
            <a:br>
              <a:rPr lang="cs-CZ" sz="4000" dirty="0" smtClean="0"/>
            </a:br>
            <a:r>
              <a:rPr lang="cs-CZ" sz="2700" u="sng" dirty="0" smtClean="0"/>
              <a:t>Spoj </a:t>
            </a:r>
            <a:r>
              <a:rPr lang="cs-CZ" sz="2700" u="sng" dirty="0"/>
              <a:t>čarou to, co k sobě </a:t>
            </a:r>
            <a:r>
              <a:rPr lang="cs-CZ" sz="2700" u="sng" dirty="0" smtClean="0"/>
              <a:t>patří!</a:t>
            </a:r>
            <a:endParaRPr lang="cs-CZ" sz="2700" u="sng" dirty="0"/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body" sz="half" idx="1"/>
          </p:nvPr>
        </p:nvSpPr>
        <p:spPr>
          <a:xfrm>
            <a:off x="142844" y="1920085"/>
            <a:ext cx="4257676" cy="4434840"/>
          </a:xfrm>
        </p:spPr>
        <p:txBody>
          <a:bodyPr>
            <a:noAutofit/>
          </a:bodyPr>
          <a:lstStyle/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/>
              <a:t>kávovník, </a:t>
            </a:r>
            <a:r>
              <a:rPr lang="cs-CZ" sz="2400" dirty="0" smtClean="0"/>
              <a:t>čajovník</a:t>
            </a:r>
            <a:endParaRPr lang="cs-CZ" sz="2400" dirty="0"/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 smtClean="0"/>
              <a:t>květák</a:t>
            </a:r>
            <a:r>
              <a:rPr lang="cs-CZ" sz="2400" dirty="0"/>
              <a:t>, </a:t>
            </a:r>
            <a:r>
              <a:rPr lang="cs-CZ" sz="2400" dirty="0" smtClean="0"/>
              <a:t>celer</a:t>
            </a:r>
            <a:endParaRPr lang="cs-CZ" sz="2400" dirty="0"/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/>
              <a:t>bavlník, len, </a:t>
            </a:r>
            <a:r>
              <a:rPr lang="cs-CZ" sz="2400" dirty="0" smtClean="0"/>
              <a:t>konopí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 smtClean="0"/>
              <a:t>podběl, mateřídouška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 smtClean="0"/>
              <a:t>smrk, lípa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 smtClean="0"/>
              <a:t>řepka olejka, olivovník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 smtClean="0"/>
              <a:t>ořešák, líska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 smtClean="0"/>
              <a:t>tulipán, rododendron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 smtClean="0"/>
              <a:t>kmín, bazalka, skořicovník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 smtClean="0"/>
              <a:t>žito, ječmen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 smtClean="0"/>
              <a:t>fíkovník, banánovník</a:t>
            </a:r>
          </a:p>
          <a:p>
            <a:pPr marL="457200" indent="-457200">
              <a:lnSpc>
                <a:spcPct val="80000"/>
              </a:lnSpc>
              <a:buFont typeface="+mj-lt"/>
              <a:buAutoNum type="arabicPeriod"/>
            </a:pPr>
            <a:r>
              <a:rPr lang="cs-CZ" sz="2400" dirty="0" smtClean="0"/>
              <a:t>indigovník, šafrán</a:t>
            </a:r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body" sz="half" idx="2"/>
          </p:nvPr>
        </p:nvSpPr>
        <p:spPr>
          <a:xfrm>
            <a:off x="5572132" y="1920085"/>
            <a:ext cx="2924196" cy="4434840"/>
          </a:xfrm>
        </p:spPr>
        <p:txBody>
          <a:bodyPr>
            <a:normAutofit/>
          </a:bodyPr>
          <a:lstStyle/>
          <a:p>
            <a:pPr marL="457200" indent="-457200">
              <a:lnSpc>
                <a:spcPct val="80000"/>
              </a:lnSpc>
              <a:buClr>
                <a:srgbClr val="EB641B"/>
              </a:buClr>
              <a:buFont typeface="+mj-lt"/>
              <a:buAutoNum type="alphaLcPeriod"/>
            </a:pPr>
            <a:r>
              <a:rPr lang="cs-CZ" sz="2400" dirty="0" smtClean="0">
                <a:solidFill>
                  <a:prstClr val="black"/>
                </a:solidFill>
              </a:rPr>
              <a:t>ořechy</a:t>
            </a:r>
          </a:p>
          <a:p>
            <a:pPr marL="457200" lvl="0" indent="-457200">
              <a:lnSpc>
                <a:spcPct val="80000"/>
              </a:lnSpc>
              <a:buClr>
                <a:srgbClr val="EB641B"/>
              </a:buClr>
              <a:buFont typeface="+mj-lt"/>
              <a:buAutoNum type="alphaLcPeriod"/>
            </a:pPr>
            <a:r>
              <a:rPr lang="cs-CZ" sz="2400" dirty="0" smtClean="0">
                <a:solidFill>
                  <a:prstClr val="black"/>
                </a:solidFill>
              </a:rPr>
              <a:t>barviva</a:t>
            </a:r>
          </a:p>
          <a:p>
            <a:pPr marL="457200" indent="-457200">
              <a:lnSpc>
                <a:spcPct val="80000"/>
              </a:lnSpc>
              <a:buClr>
                <a:srgbClr val="EB641B"/>
              </a:buClr>
              <a:buFont typeface="+mj-lt"/>
              <a:buAutoNum type="alphaLcPeriod"/>
            </a:pPr>
            <a:r>
              <a:rPr lang="cs-CZ" sz="2400" dirty="0" smtClean="0">
                <a:solidFill>
                  <a:prstClr val="black"/>
                </a:solidFill>
              </a:rPr>
              <a:t>stolní oleje</a:t>
            </a:r>
          </a:p>
          <a:p>
            <a:pPr marL="457200" lvl="0" indent="-457200">
              <a:lnSpc>
                <a:spcPct val="80000"/>
              </a:lnSpc>
              <a:buClr>
                <a:srgbClr val="EB641B"/>
              </a:buClr>
              <a:buFont typeface="+mj-lt"/>
              <a:buAutoNum type="alphaLcPeriod"/>
            </a:pPr>
            <a:r>
              <a:rPr lang="cs-CZ" sz="2400" dirty="0" smtClean="0">
                <a:solidFill>
                  <a:prstClr val="black"/>
                </a:solidFill>
              </a:rPr>
              <a:t>tropické ovoce</a:t>
            </a:r>
          </a:p>
          <a:p>
            <a:pPr marL="457200" indent="-457200">
              <a:lnSpc>
                <a:spcPct val="80000"/>
              </a:lnSpc>
              <a:buClr>
                <a:srgbClr val="EB641B"/>
              </a:buClr>
              <a:buFont typeface="+mj-lt"/>
              <a:buAutoNum type="alphaLcPeriod"/>
            </a:pPr>
            <a:r>
              <a:rPr lang="cs-CZ" sz="2400" dirty="0" smtClean="0">
                <a:solidFill>
                  <a:prstClr val="black"/>
                </a:solidFill>
              </a:rPr>
              <a:t>zelenina</a:t>
            </a:r>
          </a:p>
          <a:p>
            <a:pPr marL="457200" indent="-457200">
              <a:lnSpc>
                <a:spcPct val="80000"/>
              </a:lnSpc>
              <a:buClr>
                <a:srgbClr val="EB641B"/>
              </a:buClr>
              <a:buFont typeface="+mj-lt"/>
              <a:buAutoNum type="alphaLcPeriod"/>
            </a:pPr>
            <a:r>
              <a:rPr lang="cs-CZ" sz="2400" dirty="0" smtClean="0">
                <a:solidFill>
                  <a:prstClr val="black"/>
                </a:solidFill>
              </a:rPr>
              <a:t>obilí</a:t>
            </a:r>
          </a:p>
          <a:p>
            <a:pPr marL="457200" indent="-457200">
              <a:lnSpc>
                <a:spcPct val="80000"/>
              </a:lnSpc>
              <a:buClr>
                <a:srgbClr val="EB641B"/>
              </a:buClr>
              <a:buFont typeface="+mj-lt"/>
              <a:buAutoNum type="alphaLcPeriod"/>
            </a:pPr>
            <a:r>
              <a:rPr lang="cs-CZ" sz="2400" dirty="0" smtClean="0">
                <a:solidFill>
                  <a:prstClr val="black"/>
                </a:solidFill>
              </a:rPr>
              <a:t>nápoje</a:t>
            </a:r>
          </a:p>
          <a:p>
            <a:pPr marL="457200" lvl="0" indent="-457200">
              <a:lnSpc>
                <a:spcPct val="80000"/>
              </a:lnSpc>
              <a:buClr>
                <a:srgbClr val="EB641B"/>
              </a:buClr>
              <a:buFont typeface="+mj-lt"/>
              <a:buAutoNum type="alphaLcPeriod"/>
            </a:pPr>
            <a:r>
              <a:rPr lang="cs-CZ" sz="2400" dirty="0" smtClean="0">
                <a:solidFill>
                  <a:prstClr val="black"/>
                </a:solidFill>
              </a:rPr>
              <a:t>léčivé</a:t>
            </a:r>
          </a:p>
          <a:p>
            <a:pPr marL="457200" indent="-457200">
              <a:lnSpc>
                <a:spcPct val="80000"/>
              </a:lnSpc>
              <a:buClr>
                <a:srgbClr val="EB641B"/>
              </a:buClr>
              <a:buFont typeface="+mj-lt"/>
              <a:buAutoNum type="alphaLcPeriod"/>
            </a:pPr>
            <a:r>
              <a:rPr lang="cs-CZ" sz="2400" dirty="0" smtClean="0">
                <a:solidFill>
                  <a:prstClr val="black"/>
                </a:solidFill>
              </a:rPr>
              <a:t>estetická funkce</a:t>
            </a:r>
          </a:p>
          <a:p>
            <a:pPr marL="457200" indent="-457200">
              <a:lnSpc>
                <a:spcPct val="80000"/>
              </a:lnSpc>
              <a:buClr>
                <a:srgbClr val="EB641B"/>
              </a:buClr>
              <a:buFont typeface="+mj-lt"/>
              <a:buAutoNum type="alphaLcPeriod"/>
            </a:pPr>
            <a:r>
              <a:rPr lang="cs-CZ" sz="2400" dirty="0" smtClean="0">
                <a:solidFill>
                  <a:prstClr val="black"/>
                </a:solidFill>
              </a:rPr>
              <a:t>dřevo</a:t>
            </a:r>
          </a:p>
          <a:p>
            <a:pPr marL="457200" indent="-457200">
              <a:lnSpc>
                <a:spcPct val="80000"/>
              </a:lnSpc>
              <a:buClr>
                <a:srgbClr val="EB641B"/>
              </a:buClr>
              <a:buFont typeface="+mj-lt"/>
              <a:buAutoNum type="alphaLcPeriod"/>
            </a:pPr>
            <a:r>
              <a:rPr lang="cs-CZ" sz="2400" dirty="0" smtClean="0">
                <a:solidFill>
                  <a:prstClr val="black"/>
                </a:solidFill>
              </a:rPr>
              <a:t>textilní vlákna</a:t>
            </a:r>
          </a:p>
          <a:p>
            <a:pPr marL="457200" indent="-457200">
              <a:lnSpc>
                <a:spcPct val="80000"/>
              </a:lnSpc>
              <a:buClr>
                <a:srgbClr val="EB641B"/>
              </a:buClr>
              <a:buFont typeface="+mj-lt"/>
              <a:buAutoNum type="alphaLcPeriod"/>
            </a:pPr>
            <a:r>
              <a:rPr lang="cs-CZ" sz="2400" dirty="0" smtClean="0">
                <a:solidFill>
                  <a:prstClr val="black"/>
                </a:solidFill>
              </a:rPr>
              <a:t>koření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9358346" y="714356"/>
            <a:ext cx="1285884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Řešení: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g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e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k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h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j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c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a</a:t>
            </a:r>
          </a:p>
          <a:p>
            <a:pPr marL="342900" indent="-342900">
              <a:buAutoNum type="arabicPeriod"/>
            </a:pPr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i</a:t>
            </a:r>
            <a:endParaRPr lang="cs-CZ" sz="2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l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f</a:t>
            </a:r>
          </a:p>
          <a:p>
            <a:pPr marL="342900" indent="-342900">
              <a:buAutoNum type="arabicPeriod"/>
            </a:pP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d</a:t>
            </a:r>
          </a:p>
          <a:p>
            <a:pPr marL="342900" indent="-342900">
              <a:buAutoNum type="arabicPeriod"/>
            </a:pPr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b</a:t>
            </a:r>
            <a:endParaRPr lang="cs-CZ" sz="2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342900" indent="-342900"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3.46821E-6 L -0.12917 -0.0067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" y="-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Systém rostlin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800" dirty="0"/>
              <a:t>Nižší rostliny</a:t>
            </a:r>
          </a:p>
          <a:p>
            <a:pPr lvl="1"/>
            <a:r>
              <a:rPr lang="cs-CZ" sz="2400" dirty="0"/>
              <a:t>řasy</a:t>
            </a:r>
          </a:p>
          <a:p>
            <a:r>
              <a:rPr lang="cs-CZ" sz="2800" dirty="0"/>
              <a:t>Vyšší rostliny</a:t>
            </a:r>
          </a:p>
          <a:p>
            <a:pPr lvl="1"/>
            <a:r>
              <a:rPr lang="cs-CZ" sz="2400" dirty="0"/>
              <a:t>mechorosty – játrovky a mechy</a:t>
            </a:r>
          </a:p>
          <a:p>
            <a:pPr lvl="1"/>
            <a:r>
              <a:rPr lang="cs-CZ" sz="2400" dirty="0"/>
              <a:t>plavuně</a:t>
            </a:r>
          </a:p>
          <a:p>
            <a:pPr lvl="1"/>
            <a:r>
              <a:rPr lang="cs-CZ" sz="2400" dirty="0"/>
              <a:t>přesličky</a:t>
            </a:r>
          </a:p>
          <a:p>
            <a:pPr lvl="1"/>
            <a:r>
              <a:rPr lang="cs-CZ" sz="2400" dirty="0"/>
              <a:t>kapradiny</a:t>
            </a:r>
          </a:p>
          <a:p>
            <a:pPr lvl="1"/>
            <a:r>
              <a:rPr lang="cs-CZ" sz="2400" dirty="0"/>
              <a:t>nahosemenné rostliny – jinany a jehličnany</a:t>
            </a:r>
          </a:p>
          <a:p>
            <a:pPr lvl="1"/>
            <a:r>
              <a:rPr lang="cs-CZ" sz="2400" dirty="0"/>
              <a:t>krytosemenné rostliny – dvouděložné a jednoděložné</a:t>
            </a:r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614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ČABRADOVÁ, Věra; HASCH, František; SEJPKA, Jaroslav</a:t>
            </a:r>
            <a:r>
              <a:rPr lang="en-US" sz="2000" dirty="0" smtClean="0"/>
              <a:t>;</a:t>
            </a:r>
            <a:r>
              <a:rPr lang="cs-CZ" sz="2000" dirty="0" smtClean="0"/>
              <a:t> VANĚČKOVÁ, Ivana. </a:t>
            </a:r>
            <a:r>
              <a:rPr lang="cs-CZ" sz="2000" i="1" dirty="0" smtClean="0"/>
              <a:t>Přírodopis 7 učebnice pro základní školy a víceletá gymnázia</a:t>
            </a:r>
            <a:r>
              <a:rPr lang="cs-CZ" sz="2000" dirty="0" smtClean="0"/>
              <a:t>. Plzeň: </a:t>
            </a:r>
            <a:r>
              <a:rPr lang="cs-CZ" sz="2000" dirty="0" err="1" smtClean="0"/>
              <a:t>Fraus</a:t>
            </a:r>
            <a:r>
              <a:rPr lang="cs-CZ" sz="2000" dirty="0" smtClean="0"/>
              <a:t>, 2005, ISBN 80-7238-424-4.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Obr. 1.: ROSLIN, Alexander; GREG L.. </a:t>
            </a:r>
            <a:r>
              <a:rPr lang="cs-CZ" sz="2000" i="1" dirty="0" err="1" smtClean="0"/>
              <a:t>Wikimedia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Commons</a:t>
            </a:r>
            <a:r>
              <a:rPr lang="cs-CZ" sz="2000" dirty="0" smtClean="0"/>
              <a:t> [online]. [cit. 7.1.2013]. Dostupný na WWW: http://commons.wikimedia.org/wiki/File:Carolus_Linnaeus_%28cleaned_up_version%29.jpg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Obr. 2.: HOLLANDER, </a:t>
            </a:r>
            <a:r>
              <a:rPr lang="cs-CZ" sz="2000" dirty="0" err="1" smtClean="0"/>
              <a:t>Hendrik</a:t>
            </a:r>
            <a:r>
              <a:rPr lang="cs-CZ" sz="2000" dirty="0" smtClean="0"/>
              <a:t>. </a:t>
            </a:r>
            <a:r>
              <a:rPr lang="cs-CZ" sz="2000" i="1" dirty="0" err="1" smtClean="0"/>
              <a:t>Wikimedia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Commons</a:t>
            </a:r>
            <a:r>
              <a:rPr lang="cs-CZ" sz="2000" dirty="0" smtClean="0"/>
              <a:t> [online]. [cit. 7.1.2013]. Dostupný na WWW: http://commons.wikimedia.org/wiki/File:Carolus_Linnaeus_by_Hendrik_Hollander_1853.jpg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000" dirty="0" smtClean="0"/>
              <a:t>Obr. 3.: AUTOR NEUVEDEN. </a:t>
            </a:r>
            <a:r>
              <a:rPr lang="cs-CZ" sz="2000" i="1" dirty="0" err="1" smtClean="0"/>
              <a:t>Wikimedia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Commons</a:t>
            </a:r>
            <a:r>
              <a:rPr lang="cs-CZ" sz="2000" dirty="0" smtClean="0"/>
              <a:t> [online]. [cit. 7.1.2013]. Dostupný na WWW: http://commons.wikimedia.org/wiki/File:Systema_Naturae_cover.jpg </a:t>
            </a:r>
          </a:p>
          <a:p>
            <a:pPr marL="514350" indent="-514350">
              <a:buFont typeface="+mj-lt"/>
              <a:buAutoNum type="arabicPeriod"/>
            </a:pPr>
            <a:endParaRPr lang="cs-CZ" sz="2000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 spd="med">
    <p:pull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153</TotalTime>
  <Words>397</Words>
  <Application>Microsoft Office PowerPoint</Application>
  <PresentationFormat>Předvádění na obrazovce (4:3)</PresentationFormat>
  <Paragraphs>96</Paragraphs>
  <Slides>10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Úvod do botaniky</vt:lpstr>
      <vt:lpstr>Snímek 2</vt:lpstr>
      <vt:lpstr>Anotace</vt:lpstr>
      <vt:lpstr>Botanika</vt:lpstr>
      <vt:lpstr>Carl von Linné</vt:lpstr>
      <vt:lpstr>Snímek 6</vt:lpstr>
      <vt:lpstr>Význam rostlin</vt:lpstr>
      <vt:lpstr>Význam pro člověka Spoj čarou to, co k sobě patří!</vt:lpstr>
      <vt:lpstr>Systém rostlin</vt:lpstr>
      <vt:lpstr>Citace</vt:lpstr>
    </vt:vector>
  </TitlesOfParts>
  <Company>gym_lovo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dasa</dc:creator>
  <cp:lastModifiedBy>dasa</cp:lastModifiedBy>
  <cp:revision>19</cp:revision>
  <dcterms:created xsi:type="dcterms:W3CDTF">2013-01-07T16:31:24Z</dcterms:created>
  <dcterms:modified xsi:type="dcterms:W3CDTF">2013-02-05T14:22:39Z</dcterms:modified>
</cp:coreProperties>
</file>