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7" r:id="rId6"/>
    <p:sldId id="268" r:id="rId7"/>
    <p:sldId id="269" r:id="rId8"/>
    <p:sldId id="273" r:id="rId9"/>
    <p:sldId id="270" r:id="rId10"/>
    <p:sldId id="271" r:id="rId11"/>
    <p:sldId id="272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D9AD6-E504-4AD8-8543-832D1FC3F56A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97D35-0EDC-4411-8831-C33917B26B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BD27E7-9FCB-4EB8-AE87-09FC1D46E8DE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F3832-9CDF-4A79-A544-C33B1D2B33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C5324-12D4-4B20-BE63-B939F831F11B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3F424-1D59-411D-9977-EFDB72ACB2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009D5A-0579-4AD4-968E-1F90E9A0A021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93048-97FB-4A40-A096-AACFDDBF7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7E82C-66D4-4E95-9B26-31CEAA2138F7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61497-2A0F-4B20-9371-EDDEE5B16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0AD8C-D110-431E-98D6-734CEB539A59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2897A-AF7C-4E2C-95CB-A71012F9D4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9E234E-C5DA-46BF-846E-24FF7DC388D4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FAEA9-96A8-403D-8C3F-CFAF6D081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A783E-B77F-4B57-9801-96A9BB8FADB4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236E6-B3CB-49A1-9E36-79A22D6F12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6DA45-A975-4AB9-BD55-E1F16ADFC8B2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F5EAF-0DF9-47C5-ACC7-8EC9DEB9C6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EAB81-40E2-4013-9B58-3F98B1D03B61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6E701-7A1E-437B-8D1B-7EA09129F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F27FC-6845-4231-B19E-76BF05FC68D8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7EC24-1866-4AE5-B640-8EB9A0F849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F10A37A-60A2-414F-9DE3-031F51C2C247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6DF146E-98B4-43CF-BAEE-0D198B1F2F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Přechod rostlin na souš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43063"/>
          <a:ext cx="8229600" cy="2595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</a:t>
                      </a:r>
                      <a:r>
                        <a:rPr lang="cs-CZ" b="0" baseline="0" dirty="0" smtClean="0"/>
                        <a:t> ŠKOLY: Gymnázium Lovosice, Sady p</a:t>
                      </a:r>
                      <a:r>
                        <a:rPr lang="en-US" b="0" baseline="0" dirty="0" err="1" smtClean="0"/>
                        <a:t>i</a:t>
                      </a:r>
                      <a:r>
                        <a:rPr lang="cs-CZ" b="0" baseline="0" dirty="0" err="1" smtClean="0"/>
                        <a:t>onýrů</a:t>
                      </a:r>
                      <a:r>
                        <a:rPr lang="cs-CZ" b="0" baseline="0" dirty="0" smtClean="0"/>
                        <a:t> 600</a:t>
                      </a:r>
                      <a:r>
                        <a:rPr lang="en-US" b="0" baseline="0" dirty="0" smtClean="0"/>
                        <a:t>/</a:t>
                      </a:r>
                      <a:r>
                        <a:rPr lang="cs-CZ" b="0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MATERIÁLU: VY_32_INOVACE_1B_02_Přechod</a:t>
                      </a:r>
                      <a:r>
                        <a:rPr lang="cs-CZ" baseline="0" dirty="0" smtClean="0"/>
                        <a:t> rostlin na souš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Botanika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sekunda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 leden 2013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Dagmar Ročková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55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5000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6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163"/>
            <a:ext cx="8472518" cy="4389437"/>
          </a:xfrm>
        </p:spPr>
        <p:txBody>
          <a:bodyPr/>
          <a:lstStyle/>
          <a:p>
            <a:pPr eaLnBrk="1" hangingPunct="1"/>
            <a:r>
              <a:rPr lang="cs-CZ" sz="2000" dirty="0" smtClean="0"/>
              <a:t>změna atmosféry pro přechod rostlin z vody na souš</a:t>
            </a:r>
          </a:p>
          <a:p>
            <a:pPr eaLnBrk="1" hangingPunct="1"/>
            <a:r>
              <a:rPr lang="cs-CZ" sz="2000" dirty="0" smtClean="0"/>
              <a:t>změna stavby rostlinného těla</a:t>
            </a:r>
          </a:p>
          <a:p>
            <a:pPr eaLnBrk="1" hangingPunct="1"/>
            <a:r>
              <a:rPr lang="cs-CZ" sz="2000" dirty="0" smtClean="0"/>
              <a:t>určeno k výkladu, na konci procvičení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smtClean="0"/>
              <a:t>přechod snímků – odkrýt doprava nahoru, některé snímky žákům skryty</a:t>
            </a:r>
          </a:p>
          <a:p>
            <a:pPr eaLnBrk="1" hangingPunct="1"/>
            <a:r>
              <a:rPr lang="cs-CZ" sz="2000" dirty="0" smtClean="0"/>
              <a:t>rolování textu po odstavcích</a:t>
            </a:r>
          </a:p>
          <a:p>
            <a:pPr eaLnBrk="1" hangingPunct="1"/>
            <a:r>
              <a:rPr lang="cs-CZ" sz="2000" dirty="0" smtClean="0"/>
              <a:t>obrázky – animace zmizení</a:t>
            </a:r>
          </a:p>
          <a:p>
            <a:pPr eaLnBrk="1" hangingPunct="1"/>
            <a:r>
              <a:rPr lang="cs-CZ" sz="2000" dirty="0" smtClean="0"/>
              <a:t>tlačítka akcí – hypertextový odkaz (použito u slov: specializované buňky, pletivo, orgán, organismus, průduchy</a:t>
            </a:r>
            <a:r>
              <a:rPr lang="en-US" sz="2000" dirty="0" smtClean="0"/>
              <a:t>;</a:t>
            </a:r>
            <a:r>
              <a:rPr lang="cs-CZ" sz="2000" dirty="0" smtClean="0"/>
              <a:t> použito u obrázků: domeček, šipka, i)</a:t>
            </a:r>
          </a:p>
          <a:p>
            <a:pPr eaLnBrk="1" hangingPunct="1"/>
            <a:r>
              <a:rPr lang="cs-CZ" sz="2000" dirty="0" smtClean="0"/>
              <a:t>spojování perem na interaktivní tabuli</a:t>
            </a:r>
          </a:p>
          <a:p>
            <a:pPr eaLnBrk="1" hangingPunct="1"/>
            <a:r>
              <a:rPr lang="cs-CZ" sz="2000" dirty="0" smtClean="0"/>
              <a:t>přílet řešení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Souš – nové prostředí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35163"/>
            <a:ext cx="8472488" cy="4389437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atmosféra před 3,5 miliardami let – dusík, </a:t>
            </a:r>
            <a:r>
              <a:rPr lang="cs-CZ" dirty="0" err="1" smtClean="0"/>
              <a:t>methan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oxid uhličitý + UV záření z vesmíru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voda – ochrana před nepříznivými suchozemskými podmínkami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nejstarší rostliny –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řasy</a:t>
            </a:r>
            <a:r>
              <a:rPr lang="cs-CZ" b="1" dirty="0" smtClean="0"/>
              <a:t> </a:t>
            </a:r>
            <a:r>
              <a:rPr lang="cs-CZ" dirty="0" smtClean="0"/>
              <a:t>(obsahují chlorofyl)</a:t>
            </a:r>
            <a:br>
              <a:rPr lang="cs-CZ" dirty="0" smtClean="0"/>
            </a:br>
            <a:r>
              <a:rPr lang="cs-CZ" dirty="0" smtClean="0"/>
              <a:t> → FTS = produkce kyslíku, který unikal z vody do atmosféry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změny ve složení atmosféry</a:t>
            </a:r>
          </a:p>
          <a:p>
            <a:pPr marL="640080" lvl="1" indent="-246888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21% kyslíku</a:t>
            </a:r>
          </a:p>
          <a:p>
            <a:pPr marL="640080" lvl="1" indent="-246888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78% dusíku</a:t>
            </a:r>
          </a:p>
          <a:p>
            <a:pPr marL="640080" lvl="1" indent="-246888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1% ostatní plyny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tvorba ochranné ozonové vrstvy</a:t>
            </a:r>
            <a:endParaRPr lang="cs-CZ" b="1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Přizpůsobení rostlinného těla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35163"/>
            <a:ext cx="8472488" cy="1422400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velké změny ve stavbě těla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tvorba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specializovaných buněk</a:t>
            </a:r>
            <a:endParaRPr lang="cs-CZ" dirty="0" smtClean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b="1" dirty="0" smtClean="0"/>
          </a:p>
        </p:txBody>
      </p:sp>
      <p:grpSp>
        <p:nvGrpSpPr>
          <p:cNvPr id="12" name="Diagram group"/>
          <p:cNvGrpSpPr/>
          <p:nvPr/>
        </p:nvGrpSpPr>
        <p:grpSpPr>
          <a:xfrm>
            <a:off x="214282" y="3544008"/>
            <a:ext cx="2570000" cy="1028000"/>
            <a:chOff x="6021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13" name="Skupina 4"/>
            <p:cNvGrpSpPr/>
            <p:nvPr/>
          </p:nvGrpSpPr>
          <p:grpSpPr>
            <a:xfrm>
              <a:off x="6021" y="450400"/>
              <a:ext cx="2570000" cy="1028000"/>
              <a:chOff x="6021" y="450400"/>
              <a:chExt cx="2570000" cy="1028000"/>
            </a:xfrm>
          </p:grpSpPr>
          <p:sp>
            <p:nvSpPr>
              <p:cNvPr id="14" name="Pětiúhelník 13">
                <a:hlinkClick r:id="rId2" action="ppaction://hlinksldjump"/>
              </p:cNvPr>
              <p:cNvSpPr/>
              <p:nvPr/>
            </p:nvSpPr>
            <p:spPr>
              <a:xfrm>
                <a:off x="6021" y="450400"/>
                <a:ext cx="2570000" cy="1028000"/>
              </a:xfrm>
              <a:prstGeom prst="homePlate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0"/>
                  <a:satOff val="0"/>
                  <a:lumOff val="0"/>
                  <a:alphaOff val="0"/>
                </a:schemeClr>
              </a:fillRef>
              <a:effectRef idx="1">
                <a:schemeClr val="accent3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15" name="Pětiúhelník 4"/>
              <p:cNvSpPr/>
              <p:nvPr/>
            </p:nvSpPr>
            <p:spPr>
              <a:xfrm>
                <a:off x="6021" y="450400"/>
                <a:ext cx="2312999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138684" tIns="69342" rIns="34671" bIns="69342" spcCol="1270" anchor="ctr"/>
              <a:lstStyle/>
              <a:p>
                <a:pPr algn="ctr" defTabSz="11557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r>
                  <a:rPr lang="cs-CZ" sz="2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specializované buňky</a:t>
                </a:r>
              </a:p>
            </p:txBody>
          </p:sp>
        </p:grpSp>
      </p:grpSp>
      <p:grpSp>
        <p:nvGrpSpPr>
          <p:cNvPr id="16" name="Diagram group">
            <a:hlinkClick r:id="rId3" action="ppaction://hlinksldjump"/>
          </p:cNvPr>
          <p:cNvGrpSpPr/>
          <p:nvPr/>
        </p:nvGrpSpPr>
        <p:grpSpPr>
          <a:xfrm>
            <a:off x="2214546" y="3544008"/>
            <a:ext cx="2570000" cy="1028000"/>
            <a:chOff x="2336237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17" name="Skupina 16"/>
            <p:cNvGrpSpPr/>
            <p:nvPr/>
          </p:nvGrpSpPr>
          <p:grpSpPr>
            <a:xfrm>
              <a:off x="2336237" y="450400"/>
              <a:ext cx="2570000" cy="1028000"/>
              <a:chOff x="2336237" y="450400"/>
              <a:chExt cx="2570000" cy="1028000"/>
            </a:xfrm>
          </p:grpSpPr>
          <p:sp>
            <p:nvSpPr>
              <p:cNvPr id="18" name="Dvojitá šipka 17">
                <a:hlinkClick r:id="rId3" action="ppaction://hlinksldjump"/>
              </p:cNvPr>
              <p:cNvSpPr/>
              <p:nvPr/>
            </p:nvSpPr>
            <p:spPr>
              <a:xfrm>
                <a:off x="2336237" y="450400"/>
                <a:ext cx="2570000" cy="1028000"/>
              </a:xfrm>
              <a:prstGeom prst="chevron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3874869"/>
                  <a:satOff val="-12382"/>
                  <a:lumOff val="-3137"/>
                  <a:alphaOff val="0"/>
                </a:schemeClr>
              </a:fillRef>
              <a:effectRef idx="1">
                <a:schemeClr val="accent3">
                  <a:hueOff val="3874869"/>
                  <a:satOff val="-12382"/>
                  <a:lumOff val="-3137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19" name="Dvojitá šipka 4"/>
              <p:cNvSpPr/>
              <p:nvPr/>
            </p:nvSpPr>
            <p:spPr>
              <a:xfrm>
                <a:off x="2850237" y="450400"/>
                <a:ext cx="1542000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104013" tIns="69342" rIns="34671" bIns="69342" spcCol="1270" anchor="ctr"/>
              <a:lstStyle/>
              <a:p>
                <a:pPr algn="ctr" defTabSz="11557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r>
                  <a:rPr lang="cs-CZ" sz="2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pletivo</a:t>
                </a:r>
              </a:p>
            </p:txBody>
          </p:sp>
        </p:grpSp>
      </p:grpSp>
      <p:grpSp>
        <p:nvGrpSpPr>
          <p:cNvPr id="20" name="Diagram group">
            <a:hlinkClick r:id="rId4" action="ppaction://hlinksldjump"/>
          </p:cNvPr>
          <p:cNvGrpSpPr/>
          <p:nvPr/>
        </p:nvGrpSpPr>
        <p:grpSpPr>
          <a:xfrm>
            <a:off x="4214810" y="3544008"/>
            <a:ext cx="2570000" cy="1028000"/>
            <a:chOff x="4666453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21" name="Skupina 20"/>
            <p:cNvGrpSpPr/>
            <p:nvPr/>
          </p:nvGrpSpPr>
          <p:grpSpPr>
            <a:xfrm>
              <a:off x="4666453" y="450400"/>
              <a:ext cx="2570000" cy="1028000"/>
              <a:chOff x="4666453" y="450400"/>
              <a:chExt cx="2570000" cy="1028000"/>
            </a:xfrm>
          </p:grpSpPr>
          <p:sp>
            <p:nvSpPr>
              <p:cNvPr id="22" name="Dvojitá šipka 21">
                <a:hlinkClick r:id="rId4" action="ppaction://hlinksldjump"/>
              </p:cNvPr>
              <p:cNvSpPr/>
              <p:nvPr/>
            </p:nvSpPr>
            <p:spPr>
              <a:xfrm>
                <a:off x="4666453" y="450400"/>
                <a:ext cx="2570000" cy="1028000"/>
              </a:xfrm>
              <a:prstGeom prst="chevron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7749738"/>
                  <a:satOff val="-24763"/>
                  <a:lumOff val="-6275"/>
                  <a:alphaOff val="0"/>
                </a:schemeClr>
              </a:fillRef>
              <a:effectRef idx="1">
                <a:schemeClr val="accent3">
                  <a:hueOff val="7749738"/>
                  <a:satOff val="-24763"/>
                  <a:lumOff val="-6275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23" name="Dvojitá šipka 4"/>
              <p:cNvSpPr/>
              <p:nvPr/>
            </p:nvSpPr>
            <p:spPr>
              <a:xfrm>
                <a:off x="5180453" y="450400"/>
                <a:ext cx="1542000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104013" tIns="69342" rIns="34671" bIns="69342" spcCol="1270" anchor="ctr"/>
              <a:lstStyle/>
              <a:p>
                <a:pPr algn="ctr" defTabSz="11557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r>
                  <a:rPr lang="cs-CZ" sz="2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orgán</a:t>
                </a:r>
              </a:p>
            </p:txBody>
          </p:sp>
        </p:grpSp>
      </p:grpSp>
      <p:grpSp>
        <p:nvGrpSpPr>
          <p:cNvPr id="24" name="Diagram group">
            <a:hlinkClick r:id="rId5" action="ppaction://hlinksldjump"/>
          </p:cNvPr>
          <p:cNvGrpSpPr/>
          <p:nvPr/>
        </p:nvGrpSpPr>
        <p:grpSpPr>
          <a:xfrm>
            <a:off x="6143636" y="3500438"/>
            <a:ext cx="2712876" cy="1143008"/>
            <a:chOff x="6996669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25" name="Skupina 24"/>
            <p:cNvGrpSpPr/>
            <p:nvPr/>
          </p:nvGrpSpPr>
          <p:grpSpPr>
            <a:xfrm>
              <a:off x="6996669" y="450400"/>
              <a:ext cx="2570000" cy="1028000"/>
              <a:chOff x="6996669" y="450400"/>
              <a:chExt cx="2570000" cy="1028000"/>
            </a:xfrm>
          </p:grpSpPr>
          <p:sp>
            <p:nvSpPr>
              <p:cNvPr id="26" name="Dvojitá šipka 25">
                <a:hlinkClick r:id="rId5" action="ppaction://hlinksldjump"/>
              </p:cNvPr>
              <p:cNvSpPr/>
              <p:nvPr/>
            </p:nvSpPr>
            <p:spPr>
              <a:xfrm>
                <a:off x="6996669" y="450400"/>
                <a:ext cx="2570000" cy="1028000"/>
              </a:xfrm>
              <a:prstGeom prst="chevron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11624607"/>
                  <a:satOff val="-37145"/>
                  <a:lumOff val="-9412"/>
                  <a:alphaOff val="0"/>
                </a:schemeClr>
              </a:fillRef>
              <a:effectRef idx="1">
                <a:schemeClr val="accent3">
                  <a:hueOff val="11624607"/>
                  <a:satOff val="-37145"/>
                  <a:lumOff val="-9412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27" name="Dvojitá šipka 4"/>
              <p:cNvSpPr/>
              <p:nvPr/>
            </p:nvSpPr>
            <p:spPr>
              <a:xfrm>
                <a:off x="7510669" y="450400"/>
                <a:ext cx="1542000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88011" tIns="58674" rIns="29337" bIns="58674" spcCol="1270" anchor="ctr"/>
              <a:lstStyle/>
              <a:p>
                <a:pPr algn="ctr" defTabSz="9779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r>
                  <a:rPr lang="cs-CZ" sz="2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organismus</a:t>
                </a:r>
              </a:p>
            </p:txBody>
          </p:sp>
        </p:grpSp>
      </p:grp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Diagram group"/>
          <p:cNvGrpSpPr/>
          <p:nvPr/>
        </p:nvGrpSpPr>
        <p:grpSpPr>
          <a:xfrm>
            <a:off x="714348" y="785794"/>
            <a:ext cx="2570000" cy="1028000"/>
            <a:chOff x="6021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5" name="Skupina 4"/>
            <p:cNvGrpSpPr/>
            <p:nvPr/>
          </p:nvGrpSpPr>
          <p:grpSpPr>
            <a:xfrm>
              <a:off x="6021" y="450400"/>
              <a:ext cx="2570000" cy="1028000"/>
              <a:chOff x="6021" y="450400"/>
              <a:chExt cx="2570000" cy="1028000"/>
            </a:xfrm>
          </p:grpSpPr>
          <p:sp>
            <p:nvSpPr>
              <p:cNvPr id="6" name="Pětiúhelník 5"/>
              <p:cNvSpPr/>
              <p:nvPr/>
            </p:nvSpPr>
            <p:spPr>
              <a:xfrm>
                <a:off x="6021" y="450400"/>
                <a:ext cx="2570000" cy="1028000"/>
              </a:xfrm>
              <a:prstGeom prst="homePlate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0"/>
                  <a:satOff val="0"/>
                  <a:lumOff val="0"/>
                  <a:alphaOff val="0"/>
                </a:schemeClr>
              </a:fillRef>
              <a:effectRef idx="1">
                <a:schemeClr val="accent3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7" name="Pětiúhelník 4"/>
              <p:cNvSpPr/>
              <p:nvPr/>
            </p:nvSpPr>
            <p:spPr>
              <a:xfrm>
                <a:off x="6021" y="450400"/>
                <a:ext cx="2312999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138684" tIns="69342" rIns="34671" bIns="69342" spcCol="1270" anchor="ctr"/>
              <a:lstStyle/>
              <a:p>
                <a:pPr algn="ctr" defTabSz="11557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r>
                  <a:rPr lang="cs-CZ" sz="2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specializované buňky</a:t>
                </a:r>
              </a:p>
            </p:txBody>
          </p:sp>
        </p:grpSp>
      </p:grp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929563" y="5715000"/>
            <a:ext cx="928687" cy="785813"/>
          </a:xfrm>
          <a:prstGeom prst="actionButtonHom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1857375"/>
            <a:ext cx="7553325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ovéPole 14"/>
          <p:cNvSpPr txBox="1">
            <a:spLocks noChangeArrowheads="1"/>
          </p:cNvSpPr>
          <p:nvPr/>
        </p:nvSpPr>
        <p:spPr bwMode="auto">
          <a:xfrm>
            <a:off x="571500" y="6286500"/>
            <a:ext cx="342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Obr. 1.: Rostlinná buňka</a:t>
            </a: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auto">
          <a:xfrm>
            <a:off x="3429000" y="1143000"/>
            <a:ext cx="3513138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onstantia" pitchFamily="18" charset="0"/>
              </a:rPr>
              <a:t>– liší se tvarem a funkcí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vodivé </a:t>
            </a:r>
            <a:r>
              <a:rPr lang="cs-CZ" dirty="0" smtClean="0"/>
              <a:t>– rozvod vody a minerálních látek od kořenů k listům + rozvod produktů FTS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krycí</a:t>
            </a:r>
            <a:r>
              <a:rPr lang="cs-CZ" dirty="0" smtClean="0"/>
              <a:t> – ochrana před vysoušením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pokožka – otvory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hlinkClick r:id="rId2" action="ppaction://hlinksldjump"/>
              </a:rPr>
              <a:t>PRŮDUCHY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= výměna plynů a vodní páry mezi rostlinou a okolím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podpůrné</a:t>
            </a:r>
            <a:r>
              <a:rPr lang="cs-CZ" dirty="0" smtClean="0"/>
              <a:t> – tvar a vzpřímený růst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zásobní</a:t>
            </a:r>
            <a:r>
              <a:rPr lang="cs-CZ" dirty="0" smtClean="0"/>
              <a:t> – přežití nepříznivých podmínek</a:t>
            </a:r>
          </a:p>
        </p:txBody>
      </p:sp>
      <p:sp>
        <p:nvSpPr>
          <p:cNvPr id="8" name="Tlačítko akce: Domů 7">
            <a:hlinkClick r:id="rId3" action="ppaction://hlinksldjump" highlightClick="1"/>
          </p:cNvPr>
          <p:cNvSpPr/>
          <p:nvPr/>
        </p:nvSpPr>
        <p:spPr>
          <a:xfrm>
            <a:off x="7929563" y="5715000"/>
            <a:ext cx="928687" cy="785813"/>
          </a:xfrm>
          <a:prstGeom prst="actionButtonHom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9" name="Diagram group"/>
          <p:cNvGrpSpPr/>
          <p:nvPr/>
        </p:nvGrpSpPr>
        <p:grpSpPr>
          <a:xfrm>
            <a:off x="857224" y="714356"/>
            <a:ext cx="2570000" cy="1028000"/>
            <a:chOff x="2336237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10" name="Skupina 9"/>
            <p:cNvGrpSpPr/>
            <p:nvPr/>
          </p:nvGrpSpPr>
          <p:grpSpPr>
            <a:xfrm>
              <a:off x="2336237" y="450400"/>
              <a:ext cx="2570000" cy="1028000"/>
              <a:chOff x="2336237" y="450400"/>
              <a:chExt cx="2570000" cy="1028000"/>
            </a:xfrm>
          </p:grpSpPr>
          <p:sp>
            <p:nvSpPr>
              <p:cNvPr id="11" name="Dvojitá šipka 10"/>
              <p:cNvSpPr/>
              <p:nvPr/>
            </p:nvSpPr>
            <p:spPr>
              <a:xfrm>
                <a:off x="2336237" y="450400"/>
                <a:ext cx="2570000" cy="1028000"/>
              </a:xfrm>
              <a:prstGeom prst="chevron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3874869"/>
                  <a:satOff val="-12382"/>
                  <a:lumOff val="-3137"/>
                  <a:alphaOff val="0"/>
                </a:schemeClr>
              </a:fillRef>
              <a:effectRef idx="1">
                <a:schemeClr val="accent3">
                  <a:hueOff val="3874869"/>
                  <a:satOff val="-12382"/>
                  <a:lumOff val="-3137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12" name="Dvojitá šipka 4"/>
              <p:cNvSpPr/>
              <p:nvPr/>
            </p:nvSpPr>
            <p:spPr>
              <a:xfrm>
                <a:off x="2850237" y="450400"/>
                <a:ext cx="1542000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104013" tIns="69342" rIns="34671" bIns="69342" spcCol="1270" anchor="ctr"/>
              <a:lstStyle/>
              <a:p>
                <a:pPr algn="ctr" defTabSz="11557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r>
                  <a:rPr lang="cs-CZ" sz="2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pletivo</a:t>
                </a:r>
              </a:p>
            </p:txBody>
          </p:sp>
        </p:grpSp>
      </p:grp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3429000" y="1143000"/>
            <a:ext cx="24050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onstantia" pitchFamily="18" charset="0"/>
              </a:rPr>
              <a:t>– soubor buněk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nahoru 3">
            <a:hlinkClick r:id="rId2" action="ppaction://hlinksldjump"/>
          </p:cNvPr>
          <p:cNvSpPr/>
          <p:nvPr/>
        </p:nvSpPr>
        <p:spPr>
          <a:xfrm>
            <a:off x="7858125" y="5643563"/>
            <a:ext cx="714375" cy="785812"/>
          </a:xfrm>
          <a:prstGeom prst="up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82" name="TextovéPole 4"/>
          <p:cNvSpPr txBox="1">
            <a:spLocks noChangeArrowheads="1"/>
          </p:cNvSpPr>
          <p:nvPr/>
        </p:nvSpPr>
        <p:spPr bwMode="auto">
          <a:xfrm>
            <a:off x="571500" y="1071563"/>
            <a:ext cx="3429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Obr. 2.: Průduch</a:t>
            </a: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8" y="1500188"/>
            <a:ext cx="4402137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Čárový popisek 1 (se zvýrazněním) 8"/>
          <p:cNvSpPr/>
          <p:nvPr/>
        </p:nvSpPr>
        <p:spPr>
          <a:xfrm>
            <a:off x="5857875" y="1428750"/>
            <a:ext cx="2500313" cy="428625"/>
          </a:xfrm>
          <a:prstGeom prst="accentCallout1">
            <a:avLst>
              <a:gd name="adj1" fmla="val 18750"/>
              <a:gd name="adj2" fmla="val -8333"/>
              <a:gd name="adj3" fmla="val 140622"/>
              <a:gd name="adj4" fmla="val -76282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buňky pokožky</a:t>
            </a:r>
          </a:p>
        </p:txBody>
      </p:sp>
      <p:sp>
        <p:nvSpPr>
          <p:cNvPr id="10" name="Čárový popisek 1 (se zvýrazněním) 9"/>
          <p:cNvSpPr/>
          <p:nvPr/>
        </p:nvSpPr>
        <p:spPr>
          <a:xfrm>
            <a:off x="5786438" y="2714625"/>
            <a:ext cx="2500312" cy="428625"/>
          </a:xfrm>
          <a:prstGeom prst="accentCallout1">
            <a:avLst>
              <a:gd name="adj1" fmla="val 18750"/>
              <a:gd name="adj2" fmla="val -8333"/>
              <a:gd name="adj3" fmla="val 40421"/>
              <a:gd name="adj4" fmla="val -112853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svěrací buňky</a:t>
            </a:r>
          </a:p>
        </p:txBody>
      </p:sp>
      <p:sp>
        <p:nvSpPr>
          <p:cNvPr id="12" name="Čárový popisek 1 (se zvýrazněním) 11"/>
          <p:cNvSpPr/>
          <p:nvPr/>
        </p:nvSpPr>
        <p:spPr>
          <a:xfrm>
            <a:off x="5857875" y="3929063"/>
            <a:ext cx="2714625" cy="785812"/>
          </a:xfrm>
          <a:prstGeom prst="accentCallout1">
            <a:avLst>
              <a:gd name="adj1" fmla="val 18750"/>
              <a:gd name="adj2" fmla="val -8333"/>
              <a:gd name="adj3" fmla="val -40093"/>
              <a:gd name="adj4" fmla="val -127713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průduchová štěrbina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 flipV="1">
            <a:off x="1857375" y="2857500"/>
            <a:ext cx="3714750" cy="642938"/>
          </a:xfrm>
          <a:prstGeom prst="line">
            <a:avLst/>
          </a:prstGeom>
          <a:ln w="2222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 animBg="1"/>
      <p:bldP spid="10" grpId="0" uiExpand="1" build="p" animBg="1"/>
      <p:bldP spid="12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kořen</a:t>
            </a:r>
          </a:p>
          <a:p>
            <a:pPr eaLnBrk="1" hangingPunct="1"/>
            <a:r>
              <a:rPr lang="cs-CZ" smtClean="0"/>
              <a:t>stonek</a:t>
            </a:r>
          </a:p>
          <a:p>
            <a:pPr eaLnBrk="1" hangingPunct="1"/>
            <a:r>
              <a:rPr lang="cs-CZ" smtClean="0"/>
              <a:t>list</a:t>
            </a:r>
          </a:p>
          <a:p>
            <a:pPr eaLnBrk="1" hangingPunct="1"/>
            <a:r>
              <a:rPr lang="cs-CZ" smtClean="0"/>
              <a:t>květ</a:t>
            </a:r>
          </a:p>
          <a:p>
            <a:pPr eaLnBrk="1" hangingPunct="1"/>
            <a:r>
              <a:rPr lang="cs-CZ" smtClean="0"/>
              <a:t>plod</a:t>
            </a:r>
          </a:p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		Uveď funkce jednotlivých orgánů!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grpSp>
        <p:nvGrpSpPr>
          <p:cNvPr id="9" name="Diagram group"/>
          <p:cNvGrpSpPr/>
          <p:nvPr/>
        </p:nvGrpSpPr>
        <p:grpSpPr>
          <a:xfrm>
            <a:off x="642910" y="714356"/>
            <a:ext cx="2570000" cy="1028000"/>
            <a:chOff x="4666453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10" name="Skupina 9"/>
            <p:cNvGrpSpPr/>
            <p:nvPr/>
          </p:nvGrpSpPr>
          <p:grpSpPr>
            <a:xfrm>
              <a:off x="4666453" y="450400"/>
              <a:ext cx="2570000" cy="1028000"/>
              <a:chOff x="4666453" y="450400"/>
              <a:chExt cx="2570000" cy="1028000"/>
            </a:xfrm>
          </p:grpSpPr>
          <p:sp>
            <p:nvSpPr>
              <p:cNvPr id="11" name="Dvojitá šipka 10"/>
              <p:cNvSpPr/>
              <p:nvPr/>
            </p:nvSpPr>
            <p:spPr>
              <a:xfrm>
                <a:off x="4666453" y="450400"/>
                <a:ext cx="2570000" cy="1028000"/>
              </a:xfrm>
              <a:prstGeom prst="chevron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7749738"/>
                  <a:satOff val="-24763"/>
                  <a:lumOff val="-6275"/>
                  <a:alphaOff val="0"/>
                </a:schemeClr>
              </a:fillRef>
              <a:effectRef idx="1">
                <a:schemeClr val="accent3">
                  <a:hueOff val="7749738"/>
                  <a:satOff val="-24763"/>
                  <a:lumOff val="-6275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12" name="Dvojitá šipka 4"/>
              <p:cNvSpPr/>
              <p:nvPr/>
            </p:nvSpPr>
            <p:spPr>
              <a:xfrm>
                <a:off x="5180453" y="450400"/>
                <a:ext cx="1542000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104013" tIns="69342" rIns="34671" bIns="69342" spcCol="1270" anchor="ctr"/>
              <a:lstStyle/>
              <a:p>
                <a:pPr algn="ctr" defTabSz="11557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r>
                  <a:rPr lang="cs-CZ" sz="2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orgán</a:t>
                </a:r>
              </a:p>
            </p:txBody>
          </p:sp>
        </p:grpSp>
      </p:grp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3429000" y="1143000"/>
            <a:ext cx="36036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onstantia" pitchFamily="18" charset="0"/>
              </a:rPr>
              <a:t>– zastávají různé funkce</a:t>
            </a:r>
          </a:p>
        </p:txBody>
      </p:sp>
      <p:sp>
        <p:nvSpPr>
          <p:cNvPr id="14" name="Tlačítko akce: Informace 13">
            <a:hlinkClick r:id="rId2" action="ppaction://hlinksldjump" highlightClick="1"/>
          </p:cNvPr>
          <p:cNvSpPr/>
          <p:nvPr/>
        </p:nvSpPr>
        <p:spPr>
          <a:xfrm>
            <a:off x="1285852" y="4786322"/>
            <a:ext cx="928694" cy="714380"/>
          </a:xfrm>
          <a:prstGeom prst="actionButtonInformatio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929563" y="5715000"/>
            <a:ext cx="928687" cy="785813"/>
          </a:xfrm>
          <a:prstGeom prst="actionButtonHom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9" name="Diagram group"/>
          <p:cNvGrpSpPr/>
          <p:nvPr/>
        </p:nvGrpSpPr>
        <p:grpSpPr>
          <a:xfrm>
            <a:off x="785786" y="714356"/>
            <a:ext cx="2570000" cy="1028000"/>
            <a:chOff x="6996669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10" name="Skupina 9"/>
            <p:cNvGrpSpPr/>
            <p:nvPr/>
          </p:nvGrpSpPr>
          <p:grpSpPr>
            <a:xfrm>
              <a:off x="6996669" y="450400"/>
              <a:ext cx="2570000" cy="1028000"/>
              <a:chOff x="6996669" y="450400"/>
              <a:chExt cx="2570000" cy="1028000"/>
            </a:xfrm>
          </p:grpSpPr>
          <p:sp>
            <p:nvSpPr>
              <p:cNvPr id="11" name="Dvojitá šipka 10"/>
              <p:cNvSpPr/>
              <p:nvPr/>
            </p:nvSpPr>
            <p:spPr>
              <a:xfrm>
                <a:off x="6996669" y="450400"/>
                <a:ext cx="2570000" cy="1028000"/>
              </a:xfrm>
              <a:prstGeom prst="chevron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11624607"/>
                  <a:satOff val="-37145"/>
                  <a:lumOff val="-9412"/>
                  <a:alphaOff val="0"/>
                </a:schemeClr>
              </a:fillRef>
              <a:effectRef idx="1">
                <a:schemeClr val="accent3">
                  <a:hueOff val="11624607"/>
                  <a:satOff val="-37145"/>
                  <a:lumOff val="-9412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12" name="Dvojitá šipka 4"/>
              <p:cNvSpPr/>
              <p:nvPr/>
            </p:nvSpPr>
            <p:spPr>
              <a:xfrm>
                <a:off x="7510669" y="450400"/>
                <a:ext cx="1542000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88011" tIns="58674" rIns="29337" bIns="58674" spcCol="1270" anchor="ctr"/>
              <a:lstStyle/>
              <a:p>
                <a:pPr algn="ctr" defTabSz="9779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r>
                  <a:rPr lang="cs-CZ" sz="2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organismus</a:t>
                </a:r>
              </a:p>
            </p:txBody>
          </p:sp>
        </p:grpSp>
      </p:grp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3429000" y="1143000"/>
            <a:ext cx="26130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onstantia" pitchFamily="18" charset="0"/>
              </a:rPr>
              <a:t>– rostlina, 1 celek</a:t>
            </a:r>
          </a:p>
        </p:txBody>
      </p:sp>
      <p:pic>
        <p:nvPicPr>
          <p:cNvPr id="1026" name="Picture 2" descr="http://skolakov3a.sweb.cz/PRVOUKA/rostliny2/rostlina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8813" y="1785938"/>
            <a:ext cx="4357687" cy="467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3" name="TextovéPole 13"/>
          <p:cNvSpPr txBox="1">
            <a:spLocks noChangeArrowheads="1"/>
          </p:cNvSpPr>
          <p:nvPr/>
        </p:nvSpPr>
        <p:spPr bwMode="auto">
          <a:xfrm>
            <a:off x="2857500" y="6488113"/>
            <a:ext cx="3429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Obr. 3.: Rostlinné tělo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4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Přiřaď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2794000"/>
          </a:xfrm>
        </p:spPr>
        <p:txBody>
          <a:bodyPr/>
          <a:lstStyle/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mtClean="0"/>
              <a:t>kořen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mtClean="0"/>
              <a:t>stonek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mtClean="0"/>
              <a:t>list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mtClean="0"/>
              <a:t>květ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mtClean="0"/>
              <a:t>plod</a:t>
            </a:r>
          </a:p>
        </p:txBody>
      </p:sp>
      <p:sp>
        <p:nvSpPr>
          <p:cNvPr id="23555" name="Zástupný symbol pro obsah 15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2722563"/>
          </a:xfrm>
        </p:spPr>
        <p:txBody>
          <a:bodyPr/>
          <a:lstStyle/>
          <a:p>
            <a:pPr marL="514350" indent="-514350" eaLnBrk="1" hangingPunct="1">
              <a:buFont typeface="Calibri" pitchFamily="34" charset="0"/>
              <a:buAutoNum type="alphaLcParenR"/>
            </a:pPr>
            <a:r>
              <a:rPr lang="cs-CZ" smtClean="0"/>
              <a:t>rozvod látek</a:t>
            </a:r>
          </a:p>
          <a:p>
            <a:pPr marL="514350" indent="-514350" eaLnBrk="1" hangingPunct="1">
              <a:buFont typeface="Calibri" pitchFamily="34" charset="0"/>
              <a:buAutoNum type="alphaLcParenR"/>
            </a:pPr>
            <a:r>
              <a:rPr lang="cs-CZ" smtClean="0"/>
              <a:t>rozmnožování</a:t>
            </a:r>
          </a:p>
          <a:p>
            <a:pPr marL="514350" indent="-514350" eaLnBrk="1" hangingPunct="1">
              <a:buFont typeface="Calibri" pitchFamily="34" charset="0"/>
              <a:buAutoNum type="alphaLcParenR"/>
            </a:pPr>
            <a:r>
              <a:rPr lang="cs-CZ" smtClean="0"/>
              <a:t>ochrana semen</a:t>
            </a:r>
          </a:p>
          <a:p>
            <a:pPr marL="514350" indent="-514350" eaLnBrk="1" hangingPunct="1">
              <a:buFont typeface="Calibri" pitchFamily="34" charset="0"/>
              <a:buAutoNum type="alphaLcParenR"/>
            </a:pPr>
            <a:r>
              <a:rPr lang="cs-CZ" smtClean="0"/>
              <a:t>upevnění k podkladu</a:t>
            </a:r>
          </a:p>
          <a:p>
            <a:pPr marL="514350" indent="-514350" eaLnBrk="1" hangingPunct="1">
              <a:buFont typeface="Calibri" pitchFamily="34" charset="0"/>
              <a:buAutoNum type="alphaLcParenR"/>
            </a:pPr>
            <a:r>
              <a:rPr lang="cs-CZ" smtClean="0"/>
              <a:t>výměna plynů + FTS</a:t>
            </a:r>
          </a:p>
        </p:txBody>
      </p:sp>
      <p:sp>
        <p:nvSpPr>
          <p:cNvPr id="23556" name="TextovéPole 16"/>
          <p:cNvSpPr txBox="1">
            <a:spLocks noChangeArrowheads="1"/>
          </p:cNvSpPr>
          <p:nvPr/>
        </p:nvSpPr>
        <p:spPr bwMode="auto">
          <a:xfrm>
            <a:off x="2500313" y="6072188"/>
            <a:ext cx="46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00188" y="7072313"/>
            <a:ext cx="414337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>Řešení: 1d, 2a, 3e, 4b, 5c</a:t>
            </a:r>
          </a:p>
        </p:txBody>
      </p:sp>
      <p:sp>
        <p:nvSpPr>
          <p:cNvPr id="19" name="Tlačítko akce: Domů 18">
            <a:hlinkClick r:id="rId2" action="ppaction://hlinksldjump" highlightClick="1"/>
          </p:cNvPr>
          <p:cNvSpPr/>
          <p:nvPr/>
        </p:nvSpPr>
        <p:spPr>
          <a:xfrm>
            <a:off x="7929563" y="5715000"/>
            <a:ext cx="928687" cy="785813"/>
          </a:xfrm>
          <a:prstGeom prst="actionButtonHom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000" smtClean="0"/>
              <a:t>ČABRADOVÁ, Věra; HASCH, František; SEJPKA, Jaroslav</a:t>
            </a:r>
            <a:r>
              <a:rPr lang="en-US" sz="2000" smtClean="0"/>
              <a:t>;</a:t>
            </a:r>
            <a:r>
              <a:rPr lang="cs-CZ" sz="2000" smtClean="0"/>
              <a:t> VANĚČKOVÁ, Ivana. </a:t>
            </a:r>
            <a:r>
              <a:rPr lang="cs-CZ" sz="2000" i="1" smtClean="0"/>
              <a:t>Přírodopis 7 učebnice pro základní školy a víceletá gymnázia</a:t>
            </a:r>
            <a:r>
              <a:rPr lang="cs-CZ" sz="2000" smtClean="0"/>
              <a:t>. Plzeň: Fraus, 2005, ISBN 80-7238-424-4. 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000" smtClean="0"/>
              <a:t>Obr. 1.: MAŇAS, Michal. </a:t>
            </a:r>
            <a:r>
              <a:rPr lang="cs-CZ" sz="2000" i="1" smtClean="0"/>
              <a:t>Wikimedia Commons</a:t>
            </a:r>
            <a:r>
              <a:rPr lang="cs-CZ" sz="2000" smtClean="0"/>
              <a:t> [online]. [cit. 8.1.2013]. Dostupný na WWW: http://commons.wikimedia.org/wiki/File:Plant_cell_structure_cs.svg 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000" smtClean="0"/>
              <a:t>Obr. 2.: Archiv autora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000" smtClean="0"/>
              <a:t>Obr. 3.: AUTOR NEUVEDEN. </a:t>
            </a:r>
            <a:r>
              <a:rPr lang="cs-CZ" sz="2000" i="1" smtClean="0"/>
              <a:t>Školákov - Prvouka - Orientace v krajině</a:t>
            </a:r>
            <a:r>
              <a:rPr lang="cs-CZ" sz="2000" smtClean="0"/>
              <a:t> [online]. [cit. 8.1.2013]. Dostupný na WWW: http://skolakov3a.sweb.cz/PRVOUKA/rostliny2/stonky.htm 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endParaRPr lang="cs-CZ" sz="2000" smtClean="0"/>
          </a:p>
          <a:p>
            <a:pPr marL="514350" indent="-514350" eaLnBrk="1" hangingPunct="1">
              <a:buFont typeface="Calibri" pitchFamily="34" charset="0"/>
              <a:buAutoNum type="arabicPeriod"/>
            </a:pPr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379</Words>
  <Application>Microsoft Office PowerPoint</Application>
  <PresentationFormat>Předvádění na obrazovce (4:3)</PresentationFormat>
  <Paragraphs>81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Přechod rostlin na souš</vt:lpstr>
      <vt:lpstr>Snímek 2</vt:lpstr>
      <vt:lpstr>Anotace</vt:lpstr>
      <vt:lpstr>Souš – nové prostředí</vt:lpstr>
      <vt:lpstr>Přizpůsobení rostlinného těla</vt:lpstr>
      <vt:lpstr>Snímek 6</vt:lpstr>
      <vt:lpstr>Snímek 7</vt:lpstr>
      <vt:lpstr>Snímek 8</vt:lpstr>
      <vt:lpstr>Snímek 9</vt:lpstr>
      <vt:lpstr>Snímek 10</vt:lpstr>
      <vt:lpstr>Přiřaď</vt:lpstr>
      <vt:lpstr>Citace</vt:lpstr>
    </vt:vector>
  </TitlesOfParts>
  <Company>gym_lovo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Přechod rostlin na souš</dc:title>
  <dc:creator>dasa</dc:creator>
  <cp:lastModifiedBy>dasa</cp:lastModifiedBy>
  <cp:revision>26</cp:revision>
  <dcterms:created xsi:type="dcterms:W3CDTF">2013-01-08T16:28:24Z</dcterms:created>
  <dcterms:modified xsi:type="dcterms:W3CDTF">2013-02-05T14:32:44Z</dcterms:modified>
</cp:coreProperties>
</file>