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9" r:id="rId7"/>
    <p:sldId id="270" r:id="rId8"/>
    <p:sldId id="278" r:id="rId9"/>
    <p:sldId id="276" r:id="rId10"/>
    <p:sldId id="272" r:id="rId11"/>
    <p:sldId id="274" r:id="rId12"/>
    <p:sldId id="277" r:id="rId13"/>
    <p:sldId id="27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>
        <p:scale>
          <a:sx n="60" d="100"/>
          <a:sy n="60" d="100"/>
        </p:scale>
        <p:origin x="-786" y="-276"/>
      </p:cViewPr>
      <p:guideLst>
        <p:guide orient="horz" pos="2205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6EA006-0DD7-4466-A6F8-0FA9DD1E90CF}" type="doc">
      <dgm:prSet loTypeId="urn:microsoft.com/office/officeart/2005/8/layout/cycle5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8C3F19E-C508-4BE6-9DA9-15659C86C1FD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výtrus</a:t>
          </a:r>
          <a:endParaRPr lang="cs-CZ" sz="2800" dirty="0">
            <a:solidFill>
              <a:schemeClr val="tx1"/>
            </a:solidFill>
          </a:endParaRPr>
        </a:p>
      </dgm:t>
    </dgm:pt>
    <dgm:pt modelId="{E9AE711C-0A7E-4DE9-91E2-34766ED03549}" type="parTrans" cxnId="{8E5275E3-57C8-46FB-9876-D58BCDD4E32C}">
      <dgm:prSet/>
      <dgm:spPr/>
      <dgm:t>
        <a:bodyPr/>
        <a:lstStyle/>
        <a:p>
          <a:endParaRPr lang="cs-CZ"/>
        </a:p>
      </dgm:t>
    </dgm:pt>
    <dgm:pt modelId="{67346432-84A6-4DEB-9CEF-50C8C390E907}" type="sibTrans" cxnId="{8E5275E3-57C8-46FB-9876-D58BCDD4E32C}">
      <dgm:prSet/>
      <dgm:spPr>
        <a:ln w="38100">
          <a:solidFill>
            <a:srgbClr val="C00000"/>
          </a:solidFill>
        </a:ln>
      </dgm:spPr>
      <dgm:t>
        <a:bodyPr/>
        <a:lstStyle/>
        <a:p>
          <a:endParaRPr lang="cs-CZ"/>
        </a:p>
      </dgm:t>
    </dgm:pt>
    <dgm:pt modelId="{0E78E0FE-DD74-46C3-BA7E-90CB05D92315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prvoklíček</a:t>
          </a:r>
          <a:endParaRPr lang="cs-CZ" sz="2800" dirty="0">
            <a:solidFill>
              <a:schemeClr val="tx1"/>
            </a:solidFill>
          </a:endParaRPr>
        </a:p>
      </dgm:t>
    </dgm:pt>
    <dgm:pt modelId="{C175DB90-C59F-403F-A1B7-A05C45A570F4}" type="parTrans" cxnId="{6EF9B7C2-3EEF-48C3-ADD7-31554AF58396}">
      <dgm:prSet/>
      <dgm:spPr/>
      <dgm:t>
        <a:bodyPr/>
        <a:lstStyle/>
        <a:p>
          <a:endParaRPr lang="cs-CZ"/>
        </a:p>
      </dgm:t>
    </dgm:pt>
    <dgm:pt modelId="{24ED43CF-1F85-4156-98C5-305297870E61}" type="sibTrans" cxnId="{6EF9B7C2-3EEF-48C3-ADD7-31554AF58396}">
      <dgm:prSet/>
      <dgm:spPr>
        <a:ln w="38100">
          <a:solidFill>
            <a:srgbClr val="7030A0"/>
          </a:solidFill>
        </a:ln>
      </dgm:spPr>
      <dgm:t>
        <a:bodyPr/>
        <a:lstStyle/>
        <a:p>
          <a:endParaRPr lang="cs-CZ"/>
        </a:p>
      </dgm:t>
    </dgm:pt>
    <dgm:pt modelId="{4FFB0ED3-CB41-457D-8140-070FAA90BF96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pohlavní orgány</a:t>
          </a:r>
          <a:br>
            <a:rPr lang="cs-CZ" sz="2800" dirty="0" smtClean="0">
              <a:solidFill>
                <a:schemeClr val="tx1"/>
              </a:solidFill>
            </a:rPr>
          </a:br>
          <a:r>
            <a:rPr lang="cs-CZ" sz="2800" dirty="0" smtClean="0">
              <a:solidFill>
                <a:schemeClr val="tx1"/>
              </a:solidFill>
            </a:rPr>
            <a:t>samčí = pelatky</a:t>
          </a:r>
          <a:br>
            <a:rPr lang="cs-CZ" sz="2800" dirty="0" smtClean="0">
              <a:solidFill>
                <a:schemeClr val="tx1"/>
              </a:solidFill>
            </a:rPr>
          </a:br>
          <a:r>
            <a:rPr lang="cs-CZ" sz="2800" dirty="0" smtClean="0">
              <a:solidFill>
                <a:schemeClr val="tx1"/>
              </a:solidFill>
            </a:rPr>
            <a:t>samičí = zárodečníky</a:t>
          </a:r>
          <a:endParaRPr lang="cs-CZ" sz="2800" dirty="0">
            <a:solidFill>
              <a:schemeClr val="tx1"/>
            </a:solidFill>
          </a:endParaRPr>
        </a:p>
      </dgm:t>
    </dgm:pt>
    <dgm:pt modelId="{23A11989-B5B7-4645-B152-0D65DA90DB63}" type="parTrans" cxnId="{6CEA843C-6E87-4AA0-B266-D1C37DE34A5E}">
      <dgm:prSet/>
      <dgm:spPr/>
      <dgm:t>
        <a:bodyPr/>
        <a:lstStyle/>
        <a:p>
          <a:endParaRPr lang="cs-CZ"/>
        </a:p>
      </dgm:t>
    </dgm:pt>
    <dgm:pt modelId="{A4A667DE-55E9-491B-84C4-AB025C2F49FE}" type="sibTrans" cxnId="{6CEA843C-6E87-4AA0-B266-D1C37DE34A5E}">
      <dgm:prSet/>
      <dgm:spPr>
        <a:ln w="38100">
          <a:solidFill>
            <a:srgbClr val="00B0F0"/>
          </a:solidFill>
        </a:ln>
      </dgm:spPr>
      <dgm:t>
        <a:bodyPr/>
        <a:lstStyle/>
        <a:p>
          <a:endParaRPr lang="cs-CZ"/>
        </a:p>
      </dgm:t>
    </dgm:pt>
    <dgm:pt modelId="{6FFAE74C-4F6D-45EE-B9ED-191110B50A4F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splynutí </a:t>
          </a:r>
          <a:r>
            <a:rPr lang="cs-CZ" sz="2800" dirty="0" err="1" smtClean="0">
              <a:solidFill>
                <a:schemeClr val="tx1"/>
              </a:solidFill>
            </a:rPr>
            <a:t>pohl</a:t>
          </a:r>
          <a:r>
            <a:rPr lang="cs-CZ" sz="2800" dirty="0" smtClean="0">
              <a:solidFill>
                <a:schemeClr val="tx1"/>
              </a:solidFill>
            </a:rPr>
            <a:t>. buněk</a:t>
          </a:r>
          <a:endParaRPr lang="cs-CZ" sz="2800" dirty="0">
            <a:solidFill>
              <a:schemeClr val="tx1"/>
            </a:solidFill>
          </a:endParaRPr>
        </a:p>
      </dgm:t>
    </dgm:pt>
    <dgm:pt modelId="{D2B03DFE-833D-41A2-B538-345F9DD990AE}" type="parTrans" cxnId="{8C1D04D2-A00C-4270-8E4F-657CBB3E237B}">
      <dgm:prSet/>
      <dgm:spPr/>
      <dgm:t>
        <a:bodyPr/>
        <a:lstStyle/>
        <a:p>
          <a:endParaRPr lang="cs-CZ"/>
        </a:p>
      </dgm:t>
    </dgm:pt>
    <dgm:pt modelId="{AAE1663F-FF1E-452C-96A6-804D27031A45}" type="sibTrans" cxnId="{8C1D04D2-A00C-4270-8E4F-657CBB3E237B}">
      <dgm:prSet/>
      <dgm:spPr>
        <a:ln w="38100">
          <a:solidFill>
            <a:srgbClr val="92D050"/>
          </a:solidFill>
        </a:ln>
      </dgm:spPr>
      <dgm:t>
        <a:bodyPr/>
        <a:lstStyle/>
        <a:p>
          <a:endParaRPr lang="cs-CZ"/>
        </a:p>
      </dgm:t>
    </dgm:pt>
    <dgm:pt modelId="{C88CFEA1-866F-4EF9-A22E-E60419572106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štět s tobolkou</a:t>
          </a:r>
          <a:endParaRPr lang="cs-CZ" sz="2800" dirty="0">
            <a:solidFill>
              <a:schemeClr val="tx1"/>
            </a:solidFill>
          </a:endParaRPr>
        </a:p>
      </dgm:t>
    </dgm:pt>
    <dgm:pt modelId="{281247FE-4E8B-4C1F-8466-8A77122787FD}" type="parTrans" cxnId="{4860BFE2-BBCA-4D28-86A0-D4B7554A719B}">
      <dgm:prSet/>
      <dgm:spPr/>
      <dgm:t>
        <a:bodyPr/>
        <a:lstStyle/>
        <a:p>
          <a:endParaRPr lang="cs-CZ"/>
        </a:p>
      </dgm:t>
    </dgm:pt>
    <dgm:pt modelId="{8D0936D5-A842-435B-957F-BDBDD4BE0CEC}" type="sibTrans" cxnId="{4860BFE2-BBCA-4D28-86A0-D4B7554A719B}">
      <dgm:prSet/>
      <dgm:spPr>
        <a:ln w="38100">
          <a:solidFill>
            <a:srgbClr val="FFC000"/>
          </a:solidFill>
        </a:ln>
      </dgm:spPr>
      <dgm:t>
        <a:bodyPr/>
        <a:lstStyle/>
        <a:p>
          <a:endParaRPr lang="cs-CZ"/>
        </a:p>
      </dgm:t>
    </dgm:pt>
    <dgm:pt modelId="{47C85049-02E6-45CC-8F9B-27EFEBF9C525}" type="pres">
      <dgm:prSet presAssocID="{4C6EA006-0DD7-4466-A6F8-0FA9DD1E90C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C1BC56-678F-4825-92DB-468D5C896AF2}" type="pres">
      <dgm:prSet presAssocID="{B8C3F19E-C508-4BE6-9DA9-15659C86C1FD}" presName="node" presStyleLbl="node1" presStyleIdx="0" presStyleCnt="5" custScaleX="87034" custScaleY="438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B5F5C7-0E67-44AB-ACF5-579ACF7F03D1}" type="pres">
      <dgm:prSet presAssocID="{B8C3F19E-C508-4BE6-9DA9-15659C86C1FD}" presName="spNode" presStyleCnt="0"/>
      <dgm:spPr/>
    </dgm:pt>
    <dgm:pt modelId="{9983C5B8-34E4-49CF-9313-6479E8E5A68D}" type="pres">
      <dgm:prSet presAssocID="{67346432-84A6-4DEB-9CEF-50C8C390E907}" presName="sibTrans" presStyleLbl="sibTrans1D1" presStyleIdx="0" presStyleCnt="5"/>
      <dgm:spPr/>
      <dgm:t>
        <a:bodyPr/>
        <a:lstStyle/>
        <a:p>
          <a:endParaRPr lang="cs-CZ"/>
        </a:p>
      </dgm:t>
    </dgm:pt>
    <dgm:pt modelId="{D9375A5A-3386-4EB4-A14C-6939529D754B}" type="pres">
      <dgm:prSet presAssocID="{0E78E0FE-DD74-46C3-BA7E-90CB05D92315}" presName="node" presStyleLbl="node1" presStyleIdx="1" presStyleCnt="5" custScaleX="133456" custScaleY="466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68F0BA-C82A-4C82-91C9-0CD56E56BCA4}" type="pres">
      <dgm:prSet presAssocID="{0E78E0FE-DD74-46C3-BA7E-90CB05D92315}" presName="spNode" presStyleCnt="0"/>
      <dgm:spPr/>
    </dgm:pt>
    <dgm:pt modelId="{4ADD02B3-1E52-4A03-A1DB-B01C34CABD68}" type="pres">
      <dgm:prSet presAssocID="{24ED43CF-1F85-4156-98C5-305297870E61}" presName="sibTrans" presStyleLbl="sibTrans1D1" presStyleIdx="1" presStyleCnt="5"/>
      <dgm:spPr/>
      <dgm:t>
        <a:bodyPr/>
        <a:lstStyle/>
        <a:p>
          <a:endParaRPr lang="cs-CZ"/>
        </a:p>
      </dgm:t>
    </dgm:pt>
    <dgm:pt modelId="{602962AD-565B-4D96-BD30-BE3946AA6DBA}" type="pres">
      <dgm:prSet presAssocID="{4FFB0ED3-CB41-457D-8140-070FAA90BF96}" presName="node" presStyleLbl="node1" presStyleIdx="2" presStyleCnt="5" custScaleX="195906" custScaleY="95448" custRadScaleRad="107903" custRadScaleInc="-576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4ADAF4-7253-4470-A1EA-BB7AB54FBEFB}" type="pres">
      <dgm:prSet presAssocID="{4FFB0ED3-CB41-457D-8140-070FAA90BF96}" presName="spNode" presStyleCnt="0"/>
      <dgm:spPr/>
    </dgm:pt>
    <dgm:pt modelId="{43FA0F75-A90B-4569-8F0E-26850531F7A1}" type="pres">
      <dgm:prSet presAssocID="{A4A667DE-55E9-491B-84C4-AB025C2F49FE}" presName="sibTrans" presStyleLbl="sibTrans1D1" presStyleIdx="2" presStyleCnt="5"/>
      <dgm:spPr/>
      <dgm:t>
        <a:bodyPr/>
        <a:lstStyle/>
        <a:p>
          <a:endParaRPr lang="cs-CZ"/>
        </a:p>
      </dgm:t>
    </dgm:pt>
    <dgm:pt modelId="{EA41735A-370E-411F-A266-0C278DE71A6B}" type="pres">
      <dgm:prSet presAssocID="{6FFAE74C-4F6D-45EE-B9ED-191110B50A4F}" presName="node" presStyleLbl="node1" presStyleIdx="3" presStyleCnt="5" custScaleX="147353" custScaleY="82568" custRadScaleRad="96699" custRadScaleInc="717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C22AC1-0C70-4FC8-8B1E-5F7E340A6285}" type="pres">
      <dgm:prSet presAssocID="{6FFAE74C-4F6D-45EE-B9ED-191110B50A4F}" presName="spNode" presStyleCnt="0"/>
      <dgm:spPr/>
    </dgm:pt>
    <dgm:pt modelId="{6E6BF509-7D25-4181-BFEF-5EBA9CD1E130}" type="pres">
      <dgm:prSet presAssocID="{AAE1663F-FF1E-452C-96A6-804D27031A45}" presName="sibTrans" presStyleLbl="sibTrans1D1" presStyleIdx="3" presStyleCnt="5"/>
      <dgm:spPr/>
      <dgm:t>
        <a:bodyPr/>
        <a:lstStyle/>
        <a:p>
          <a:endParaRPr lang="cs-CZ"/>
        </a:p>
      </dgm:t>
    </dgm:pt>
    <dgm:pt modelId="{E2A694A6-C401-4B61-BFE7-86BE908065D2}" type="pres">
      <dgm:prSet presAssocID="{C88CFEA1-866F-4EF9-A22E-E60419572106}" presName="node" presStyleLbl="node1" presStyleIdx="4" presStyleCnt="5" custScaleX="133400" custScaleY="63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12DAA5-723A-40CD-901A-04FEEFC50053}" type="pres">
      <dgm:prSet presAssocID="{C88CFEA1-866F-4EF9-A22E-E60419572106}" presName="spNode" presStyleCnt="0"/>
      <dgm:spPr/>
    </dgm:pt>
    <dgm:pt modelId="{85A02A33-32FC-485D-8D0B-90F924A48A66}" type="pres">
      <dgm:prSet presAssocID="{8D0936D5-A842-435B-957F-BDBDD4BE0CE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0605389C-A2C4-49CB-A9CE-8F1791F51C17}" type="presOf" srcId="{AAE1663F-FF1E-452C-96A6-804D27031A45}" destId="{6E6BF509-7D25-4181-BFEF-5EBA9CD1E130}" srcOrd="0" destOrd="0" presId="urn:microsoft.com/office/officeart/2005/8/layout/cycle5"/>
    <dgm:cxn modelId="{79FDE0D6-8834-40D9-9363-E168EA8BEAD5}" type="presOf" srcId="{0E78E0FE-DD74-46C3-BA7E-90CB05D92315}" destId="{D9375A5A-3386-4EB4-A14C-6939529D754B}" srcOrd="0" destOrd="0" presId="urn:microsoft.com/office/officeart/2005/8/layout/cycle5"/>
    <dgm:cxn modelId="{22DB2E90-F6A2-4333-AD18-72848762ABF4}" type="presOf" srcId="{4C6EA006-0DD7-4466-A6F8-0FA9DD1E90CF}" destId="{47C85049-02E6-45CC-8F9B-27EFEBF9C525}" srcOrd="0" destOrd="0" presId="urn:microsoft.com/office/officeart/2005/8/layout/cycle5"/>
    <dgm:cxn modelId="{52D8069F-CD9D-444E-BA51-5FF66BF070AF}" type="presOf" srcId="{8D0936D5-A842-435B-957F-BDBDD4BE0CEC}" destId="{85A02A33-32FC-485D-8D0B-90F924A48A66}" srcOrd="0" destOrd="0" presId="urn:microsoft.com/office/officeart/2005/8/layout/cycle5"/>
    <dgm:cxn modelId="{A169635C-8AC1-4CC8-AF35-785AABD05DB6}" type="presOf" srcId="{4FFB0ED3-CB41-457D-8140-070FAA90BF96}" destId="{602962AD-565B-4D96-BD30-BE3946AA6DBA}" srcOrd="0" destOrd="0" presId="urn:microsoft.com/office/officeart/2005/8/layout/cycle5"/>
    <dgm:cxn modelId="{4860BFE2-BBCA-4D28-86A0-D4B7554A719B}" srcId="{4C6EA006-0DD7-4466-A6F8-0FA9DD1E90CF}" destId="{C88CFEA1-866F-4EF9-A22E-E60419572106}" srcOrd="4" destOrd="0" parTransId="{281247FE-4E8B-4C1F-8466-8A77122787FD}" sibTransId="{8D0936D5-A842-435B-957F-BDBDD4BE0CEC}"/>
    <dgm:cxn modelId="{303A045A-F8C0-45B2-ADBE-CFFB84757BB7}" type="presOf" srcId="{A4A667DE-55E9-491B-84C4-AB025C2F49FE}" destId="{43FA0F75-A90B-4569-8F0E-26850531F7A1}" srcOrd="0" destOrd="0" presId="urn:microsoft.com/office/officeart/2005/8/layout/cycle5"/>
    <dgm:cxn modelId="{B6F7099A-20B1-452C-B618-3ACA7BF8A1C1}" type="presOf" srcId="{B8C3F19E-C508-4BE6-9DA9-15659C86C1FD}" destId="{F7C1BC56-678F-4825-92DB-468D5C896AF2}" srcOrd="0" destOrd="0" presId="urn:microsoft.com/office/officeart/2005/8/layout/cycle5"/>
    <dgm:cxn modelId="{2C8048E3-4C85-4D61-B8B2-9B9E6C893982}" type="presOf" srcId="{C88CFEA1-866F-4EF9-A22E-E60419572106}" destId="{E2A694A6-C401-4B61-BFE7-86BE908065D2}" srcOrd="0" destOrd="0" presId="urn:microsoft.com/office/officeart/2005/8/layout/cycle5"/>
    <dgm:cxn modelId="{8C1D04D2-A00C-4270-8E4F-657CBB3E237B}" srcId="{4C6EA006-0DD7-4466-A6F8-0FA9DD1E90CF}" destId="{6FFAE74C-4F6D-45EE-B9ED-191110B50A4F}" srcOrd="3" destOrd="0" parTransId="{D2B03DFE-833D-41A2-B538-345F9DD990AE}" sibTransId="{AAE1663F-FF1E-452C-96A6-804D27031A45}"/>
    <dgm:cxn modelId="{8E5275E3-57C8-46FB-9876-D58BCDD4E32C}" srcId="{4C6EA006-0DD7-4466-A6F8-0FA9DD1E90CF}" destId="{B8C3F19E-C508-4BE6-9DA9-15659C86C1FD}" srcOrd="0" destOrd="0" parTransId="{E9AE711C-0A7E-4DE9-91E2-34766ED03549}" sibTransId="{67346432-84A6-4DEB-9CEF-50C8C390E907}"/>
    <dgm:cxn modelId="{6CEA843C-6E87-4AA0-B266-D1C37DE34A5E}" srcId="{4C6EA006-0DD7-4466-A6F8-0FA9DD1E90CF}" destId="{4FFB0ED3-CB41-457D-8140-070FAA90BF96}" srcOrd="2" destOrd="0" parTransId="{23A11989-B5B7-4645-B152-0D65DA90DB63}" sibTransId="{A4A667DE-55E9-491B-84C4-AB025C2F49FE}"/>
    <dgm:cxn modelId="{031E15FA-C522-4699-AE89-64E96D98F07A}" type="presOf" srcId="{6FFAE74C-4F6D-45EE-B9ED-191110B50A4F}" destId="{EA41735A-370E-411F-A266-0C278DE71A6B}" srcOrd="0" destOrd="0" presId="urn:microsoft.com/office/officeart/2005/8/layout/cycle5"/>
    <dgm:cxn modelId="{6EF9B7C2-3EEF-48C3-ADD7-31554AF58396}" srcId="{4C6EA006-0DD7-4466-A6F8-0FA9DD1E90CF}" destId="{0E78E0FE-DD74-46C3-BA7E-90CB05D92315}" srcOrd="1" destOrd="0" parTransId="{C175DB90-C59F-403F-A1B7-A05C45A570F4}" sibTransId="{24ED43CF-1F85-4156-98C5-305297870E61}"/>
    <dgm:cxn modelId="{2254ECF6-023F-4B96-A108-2AF10F82D089}" type="presOf" srcId="{24ED43CF-1F85-4156-98C5-305297870E61}" destId="{4ADD02B3-1E52-4A03-A1DB-B01C34CABD68}" srcOrd="0" destOrd="0" presId="urn:microsoft.com/office/officeart/2005/8/layout/cycle5"/>
    <dgm:cxn modelId="{51CE01E8-2F19-43B3-B3A8-DB9CCA38A7AF}" type="presOf" srcId="{67346432-84A6-4DEB-9CEF-50C8C390E907}" destId="{9983C5B8-34E4-49CF-9313-6479E8E5A68D}" srcOrd="0" destOrd="0" presId="urn:microsoft.com/office/officeart/2005/8/layout/cycle5"/>
    <dgm:cxn modelId="{5D6F6DCD-A98C-4C4F-9B17-013E74F43F95}" type="presParOf" srcId="{47C85049-02E6-45CC-8F9B-27EFEBF9C525}" destId="{F7C1BC56-678F-4825-92DB-468D5C896AF2}" srcOrd="0" destOrd="0" presId="urn:microsoft.com/office/officeart/2005/8/layout/cycle5"/>
    <dgm:cxn modelId="{D2120CA0-6BA7-48A6-8EA7-7541FE16678F}" type="presParOf" srcId="{47C85049-02E6-45CC-8F9B-27EFEBF9C525}" destId="{A0B5F5C7-0E67-44AB-ACF5-579ACF7F03D1}" srcOrd="1" destOrd="0" presId="urn:microsoft.com/office/officeart/2005/8/layout/cycle5"/>
    <dgm:cxn modelId="{880FFA60-1DB2-4C6D-990A-59651AF41C61}" type="presParOf" srcId="{47C85049-02E6-45CC-8F9B-27EFEBF9C525}" destId="{9983C5B8-34E4-49CF-9313-6479E8E5A68D}" srcOrd="2" destOrd="0" presId="urn:microsoft.com/office/officeart/2005/8/layout/cycle5"/>
    <dgm:cxn modelId="{19252DF8-B8A0-481B-85F0-E6FEDC5D305F}" type="presParOf" srcId="{47C85049-02E6-45CC-8F9B-27EFEBF9C525}" destId="{D9375A5A-3386-4EB4-A14C-6939529D754B}" srcOrd="3" destOrd="0" presId="urn:microsoft.com/office/officeart/2005/8/layout/cycle5"/>
    <dgm:cxn modelId="{26B98094-2343-4992-8226-C56655414DE8}" type="presParOf" srcId="{47C85049-02E6-45CC-8F9B-27EFEBF9C525}" destId="{5468F0BA-C82A-4C82-91C9-0CD56E56BCA4}" srcOrd="4" destOrd="0" presId="urn:microsoft.com/office/officeart/2005/8/layout/cycle5"/>
    <dgm:cxn modelId="{56F27BFB-79D4-437A-BE90-067B76224878}" type="presParOf" srcId="{47C85049-02E6-45CC-8F9B-27EFEBF9C525}" destId="{4ADD02B3-1E52-4A03-A1DB-B01C34CABD68}" srcOrd="5" destOrd="0" presId="urn:microsoft.com/office/officeart/2005/8/layout/cycle5"/>
    <dgm:cxn modelId="{F62DF691-7EDD-46D9-BEBE-29B29EB1FBFD}" type="presParOf" srcId="{47C85049-02E6-45CC-8F9B-27EFEBF9C525}" destId="{602962AD-565B-4D96-BD30-BE3946AA6DBA}" srcOrd="6" destOrd="0" presId="urn:microsoft.com/office/officeart/2005/8/layout/cycle5"/>
    <dgm:cxn modelId="{FD9A726A-48C1-4382-8E06-9AE494976032}" type="presParOf" srcId="{47C85049-02E6-45CC-8F9B-27EFEBF9C525}" destId="{0F4ADAF4-7253-4470-A1EA-BB7AB54FBEFB}" srcOrd="7" destOrd="0" presId="urn:microsoft.com/office/officeart/2005/8/layout/cycle5"/>
    <dgm:cxn modelId="{6D0A949A-E5F3-4B46-82FD-8C7DBBFEBF13}" type="presParOf" srcId="{47C85049-02E6-45CC-8F9B-27EFEBF9C525}" destId="{43FA0F75-A90B-4569-8F0E-26850531F7A1}" srcOrd="8" destOrd="0" presId="urn:microsoft.com/office/officeart/2005/8/layout/cycle5"/>
    <dgm:cxn modelId="{51DD01FE-AAC6-4D99-8408-80A0A748EEE3}" type="presParOf" srcId="{47C85049-02E6-45CC-8F9B-27EFEBF9C525}" destId="{EA41735A-370E-411F-A266-0C278DE71A6B}" srcOrd="9" destOrd="0" presId="urn:microsoft.com/office/officeart/2005/8/layout/cycle5"/>
    <dgm:cxn modelId="{C78CC743-D9F2-4B84-B415-138C6C81AE69}" type="presParOf" srcId="{47C85049-02E6-45CC-8F9B-27EFEBF9C525}" destId="{48C22AC1-0C70-4FC8-8B1E-5F7E340A6285}" srcOrd="10" destOrd="0" presId="urn:microsoft.com/office/officeart/2005/8/layout/cycle5"/>
    <dgm:cxn modelId="{7FF56207-D2B2-4550-8ED5-CA0C3161414A}" type="presParOf" srcId="{47C85049-02E6-45CC-8F9B-27EFEBF9C525}" destId="{6E6BF509-7D25-4181-BFEF-5EBA9CD1E130}" srcOrd="11" destOrd="0" presId="urn:microsoft.com/office/officeart/2005/8/layout/cycle5"/>
    <dgm:cxn modelId="{0280CAF6-2E62-4B6C-917E-7F5556C6AA20}" type="presParOf" srcId="{47C85049-02E6-45CC-8F9B-27EFEBF9C525}" destId="{E2A694A6-C401-4B61-BFE7-86BE908065D2}" srcOrd="12" destOrd="0" presId="urn:microsoft.com/office/officeart/2005/8/layout/cycle5"/>
    <dgm:cxn modelId="{E3B63ABE-DFD4-41BB-8840-7BDF713F01BA}" type="presParOf" srcId="{47C85049-02E6-45CC-8F9B-27EFEBF9C525}" destId="{0F12DAA5-723A-40CD-901A-04FEEFC50053}" srcOrd="13" destOrd="0" presId="urn:microsoft.com/office/officeart/2005/8/layout/cycle5"/>
    <dgm:cxn modelId="{FF205D30-474E-4BFD-A29C-E8C5B562FF14}" type="presParOf" srcId="{47C85049-02E6-45CC-8F9B-27EFEBF9C525}" destId="{85A02A33-32FC-485D-8D0B-90F924A48A66}" srcOrd="14" destOrd="0" presId="urn:microsoft.com/office/officeart/2005/8/layout/cycle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D9AD6-E504-4AD8-8543-832D1FC3F56A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7D35-0EDC-4411-8831-C33917B26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27E7-9FCB-4EB8-AE87-09FC1D46E8DE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F3832-9CDF-4A79-A544-C33B1D2B3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5324-12D4-4B20-BE63-B939F831F11B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3F424-1D59-411D-9977-EFDB72ACB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9D5A-0579-4AD4-968E-1F90E9A0A021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3048-97FB-4A40-A096-AACFDDBF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E82C-66D4-4E95-9B26-31CEAA2138F7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1497-2A0F-4B20-9371-EDDEE5B1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AD8C-D110-431E-98D6-734CEB539A59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897A-AF7C-4E2C-95CB-A71012F9D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234E-C5DA-46BF-846E-24FF7DC388D4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FAEA9-96A8-403D-8C3F-CFAF6D08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A783E-B77F-4B57-9801-96A9BB8FADB4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36E6-B3CB-49A1-9E36-79A22D6F1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6DA45-A975-4AB9-BD55-E1F16ADFC8B2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5EAF-0DF9-47C5-ACC7-8EC9DEB9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EAB81-40E2-4013-9B58-3F98B1D03B61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E701-7A1E-437B-8D1B-7EA0912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F27FC-6845-4231-B19E-76BF05FC68D8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7EC24-1866-4AE5-B640-8EB9A0F8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10A37A-60A2-414F-9DE3-031F51C2C247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DF146E-98B4-43CF-BAEE-0D198B1F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&amp;tbnw=71&amp;ndsp=22&amp;ved=1t:429,r:90,s:100,i:2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Mechorosty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3063"/>
          <a:ext cx="822960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VY_32_INOVACE_1B_03_Mechorosty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leden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686800" cy="438943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charakteristika mechorostů – játrovky a mechy</a:t>
            </a:r>
          </a:p>
          <a:p>
            <a:pPr eaLnBrk="1" hangingPunct="1"/>
            <a:r>
              <a:rPr lang="cs-CZ" sz="2000" dirty="0" smtClean="0"/>
              <a:t>stavba stélky ploníku obecného</a:t>
            </a:r>
          </a:p>
          <a:p>
            <a:pPr eaLnBrk="1" hangingPunct="1"/>
            <a:r>
              <a:rPr lang="cs-CZ" sz="2000" dirty="0" smtClean="0"/>
              <a:t>životní cyklus</a:t>
            </a:r>
          </a:p>
          <a:p>
            <a:pPr eaLnBrk="1" hangingPunct="1"/>
            <a:r>
              <a:rPr lang="cs-CZ" sz="2000" dirty="0" smtClean="0"/>
              <a:t>zástupci</a:t>
            </a:r>
          </a:p>
          <a:p>
            <a:pPr eaLnBrk="1" hangingPunct="1"/>
            <a:r>
              <a:rPr lang="cs-CZ" sz="2000" dirty="0" smtClean="0"/>
              <a:t>určeno k výkladu, na konci procvičení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přechod snímků – odkrýt doprava nahoru, některé snímky žákům skryty</a:t>
            </a:r>
          </a:p>
          <a:p>
            <a:pPr eaLnBrk="1" hangingPunct="1"/>
            <a:r>
              <a:rPr lang="cs-CZ" sz="2000" dirty="0" smtClean="0"/>
              <a:t>rolování textu po odstavcích</a:t>
            </a:r>
          </a:p>
          <a:p>
            <a:pPr eaLnBrk="1" hangingPunct="1"/>
            <a:r>
              <a:rPr lang="cs-CZ" sz="2000" dirty="0" smtClean="0"/>
              <a:t>obrázky – animace zmizení</a:t>
            </a:r>
          </a:p>
          <a:p>
            <a:pPr eaLnBrk="1" hangingPunct="1"/>
            <a:r>
              <a:rPr lang="cs-CZ" sz="2000" dirty="0" smtClean="0"/>
              <a:t>přílet popisek u stavby stélky</a:t>
            </a:r>
          </a:p>
          <a:p>
            <a:pPr eaLnBrk="1" hangingPunct="1"/>
            <a:r>
              <a:rPr lang="cs-CZ" sz="2000" dirty="0" smtClean="0"/>
              <a:t>postupné odkrývání částí cyklu rodozměny</a:t>
            </a:r>
          </a:p>
          <a:p>
            <a:pPr eaLnBrk="1" hangingPunct="1"/>
            <a:r>
              <a:rPr lang="cs-CZ" sz="2000" dirty="0" smtClean="0"/>
              <a:t>tlačítka akcí – aktivační událost – po kliknutí na interaktivní tabuli na odpověď přílet kladného či záporného </a:t>
            </a:r>
            <a:r>
              <a:rPr lang="cs-CZ" sz="2000" dirty="0" err="1" smtClean="0"/>
              <a:t>smajlíka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Mechorosty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472488" cy="4708547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nejstarší suchozemské rostliny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vznik pravděpodobně ze zelených řas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nemají vodivá pletiva → drobné a nízké stélky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nemají podpůrná pletiva → křehké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rostou ve skupinách a trsech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snášejí extrémně nízké teploty a vysoké nadmořské výšky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zásobárna vody v ekosystému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Systém: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Játrovky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0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Játrovky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57686" y="1214422"/>
            <a:ext cx="4543428" cy="1493837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nejprimitivnější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stélka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lupenitá</a:t>
            </a:r>
            <a:r>
              <a:rPr lang="cs-CZ" dirty="0" smtClean="0"/>
              <a:t> nebo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listnatá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pohárky</a:t>
            </a:r>
            <a:r>
              <a:rPr lang="cs-CZ" dirty="0" smtClean="0"/>
              <a:t> – k rozmnožování</a:t>
            </a:r>
          </a:p>
        </p:txBody>
      </p:sp>
      <p:pic>
        <p:nvPicPr>
          <p:cNvPr id="8194" name="Picture 2" descr="Soubor:MarchantiaPolymorpha.jpg"/>
          <p:cNvPicPr>
            <a:picLocks noChangeAspect="1" noChangeArrowheads="1"/>
          </p:cNvPicPr>
          <p:nvPr/>
        </p:nvPicPr>
        <p:blipFill>
          <a:blip r:embed="rId2"/>
          <a:srcRect l="3125"/>
          <a:stretch>
            <a:fillRect/>
          </a:stretch>
        </p:blipFill>
        <p:spPr bwMode="auto">
          <a:xfrm>
            <a:off x="357158" y="2571744"/>
            <a:ext cx="4798220" cy="3714752"/>
          </a:xfrm>
          <a:prstGeom prst="rect">
            <a:avLst/>
          </a:prstGeom>
          <a:noFill/>
        </p:spPr>
      </p:pic>
      <p:sp>
        <p:nvSpPr>
          <p:cNvPr id="21" name="TextovéPole 14"/>
          <p:cNvSpPr txBox="1">
            <a:spLocks noChangeArrowheads="1"/>
          </p:cNvSpPr>
          <p:nvPr/>
        </p:nvSpPr>
        <p:spPr bwMode="auto">
          <a:xfrm>
            <a:off x="5214942" y="2857496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1.: </a:t>
            </a:r>
            <a:r>
              <a:rPr lang="cs-CZ" sz="2200" dirty="0" smtClean="0">
                <a:latin typeface="Constantia" pitchFamily="18" charset="0"/>
              </a:rPr>
              <a:t>Porostnice mnohotvárná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5643602" y="3714752"/>
            <a:ext cx="2500330" cy="857256"/>
          </a:xfrm>
          <a:prstGeom prst="borderCallout1">
            <a:avLst>
              <a:gd name="adj1" fmla="val 55921"/>
              <a:gd name="adj2" fmla="val -2852"/>
              <a:gd name="adj3" fmla="val 40312"/>
              <a:gd name="adj4" fmla="val -32452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lupenitá plochá stélka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Čárový popisek 1 27"/>
          <p:cNvSpPr/>
          <p:nvPr/>
        </p:nvSpPr>
        <p:spPr>
          <a:xfrm>
            <a:off x="5857884" y="5000636"/>
            <a:ext cx="1785982" cy="428628"/>
          </a:xfrm>
          <a:prstGeom prst="borderCallout1">
            <a:avLst>
              <a:gd name="adj1" fmla="val 55921"/>
              <a:gd name="adj2" fmla="val -2852"/>
              <a:gd name="adj3" fmla="val -120534"/>
              <a:gd name="adj4" fmla="val -135063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pohárky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  <p:bldP spid="25" grpId="0" uiExpand="1" build="p" animBg="1"/>
      <p:bldP spid="28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232885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Mechy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00240"/>
            <a:ext cx="3214710" cy="485776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vývojově vyšší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na vlhkých místech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kosmopolitní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k rozmnožování potřeba vody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význam: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zabraňují půdní erozi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zásobárna vody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ukazatelé čistoty prostředí</a:t>
            </a:r>
          </a:p>
          <a:p>
            <a:pPr marL="641033" lvl="1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bg2">
                  <a:lumMod val="50000"/>
                </a:schemeClr>
              </a:buClr>
              <a:buFont typeface="Wingdings 2"/>
              <a:buChar char=""/>
              <a:defRPr/>
            </a:pPr>
            <a:r>
              <a:rPr lang="cs-CZ" dirty="0" smtClean="0"/>
              <a:t>narušují povrch skal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  <p:pic>
        <p:nvPicPr>
          <p:cNvPr id="26626" name="Picture 2" descr="Soubor:Moos 576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1000108"/>
            <a:ext cx="5357850" cy="4018388"/>
          </a:xfrm>
          <a:prstGeom prst="rect">
            <a:avLst/>
          </a:prstGeom>
          <a:noFill/>
        </p:spPr>
      </p:pic>
      <p:sp>
        <p:nvSpPr>
          <p:cNvPr id="9" name="TextovéPole 14"/>
          <p:cNvSpPr txBox="1">
            <a:spLocks noChangeArrowheads="1"/>
          </p:cNvSpPr>
          <p:nvPr/>
        </p:nvSpPr>
        <p:spPr bwMode="auto">
          <a:xfrm>
            <a:off x="4500562" y="5069815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2.: </a:t>
            </a:r>
            <a:r>
              <a:rPr lang="cs-CZ" sz="2200" dirty="0" smtClean="0">
                <a:latin typeface="Constantia" pitchFamily="18" charset="0"/>
              </a:rPr>
              <a:t>Ploník obecný</a:t>
            </a:r>
            <a:endParaRPr lang="cs-CZ" sz="2200" dirty="0">
              <a:latin typeface="Constantia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2019299" y="1071546"/>
            <a:ext cx="2409825" cy="5267326"/>
            <a:chOff x="3714744" y="1552526"/>
            <a:chExt cx="2409825" cy="5267326"/>
          </a:xfrm>
        </p:grpSpPr>
        <p:pic>
          <p:nvPicPr>
            <p:cNvPr id="25602" name="Picture 2" descr="http://www.vyukovematerialy.cz/biol/rocnik6/foto/mechy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714744" y="1552526"/>
              <a:ext cx="2409825" cy="5267326"/>
            </a:xfrm>
            <a:prstGeom prst="rect">
              <a:avLst/>
            </a:prstGeom>
            <a:noFill/>
          </p:spPr>
        </p:pic>
        <p:sp>
          <p:nvSpPr>
            <p:cNvPr id="6" name="Obdélník 5"/>
            <p:cNvSpPr/>
            <p:nvPr/>
          </p:nvSpPr>
          <p:spPr>
            <a:xfrm>
              <a:off x="4767247" y="2552658"/>
              <a:ext cx="500066" cy="4286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4456" y="142852"/>
            <a:ext cx="3614734" cy="1143000"/>
          </a:xfrm>
        </p:spPr>
        <p:txBody>
          <a:bodyPr/>
          <a:lstStyle/>
          <a:p>
            <a:r>
              <a:rPr lang="cs-CZ" dirty="0" smtClean="0"/>
              <a:t>Stavba stélky</a:t>
            </a:r>
            <a:endParaRPr lang="cs-CZ" dirty="0"/>
          </a:p>
        </p:txBody>
      </p:sp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0" y="6427113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3</a:t>
            </a:r>
            <a:r>
              <a:rPr lang="cs-CZ" sz="2000" dirty="0" smtClean="0">
                <a:latin typeface="Constantia" pitchFamily="18" charset="0"/>
              </a:rPr>
              <a:t>.: </a:t>
            </a:r>
            <a:r>
              <a:rPr lang="cs-CZ" sz="2200" dirty="0" smtClean="0">
                <a:latin typeface="Constantia" pitchFamily="18" charset="0"/>
              </a:rPr>
              <a:t>Stavba stélky – Ploník obecný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572132" y="1928802"/>
            <a:ext cx="3286148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tobolka krytá čepičkou</a:t>
            </a:r>
            <a:endParaRPr lang="cs-CZ" sz="2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643834" y="2786058"/>
            <a:ext cx="121444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</a:t>
            </a:r>
            <a:endParaRPr lang="cs-CZ" sz="2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86512" y="1071546"/>
            <a:ext cx="2571768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lodyžka s lístky</a:t>
            </a:r>
            <a:endParaRPr lang="cs-CZ" sz="2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15074" y="3643314"/>
            <a:ext cx="2643206" cy="64294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příchytná vlákna</a:t>
            </a:r>
            <a:endParaRPr lang="cs-CZ" sz="2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78035E-8 L -0.13941 -0.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" y="-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5087E-6 L -0.50469 -0.08948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56647E-6 L -0.28091 0.41203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" y="2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04046E-6 L -0.2375 0.27861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14290"/>
            <a:ext cx="8229600" cy="704866"/>
          </a:xfrm>
        </p:spPr>
        <p:txBody>
          <a:bodyPr/>
          <a:lstStyle/>
          <a:p>
            <a:r>
              <a:rPr lang="cs-CZ" dirty="0" smtClean="0"/>
              <a:t>Životní cyklus RODOZMĚNA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-285784" y="785794"/>
          <a:ext cx="9358346" cy="59293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C1BC56-678F-4825-92DB-468D5C896A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F7C1BC56-678F-4825-92DB-468D5C896A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83C5B8-34E4-49CF-9313-6479E8E5A6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9983C5B8-34E4-49CF-9313-6479E8E5A6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375A5A-3386-4EB4-A14C-6939529D75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graphicEl>
                                              <a:dgm id="{D9375A5A-3386-4EB4-A14C-6939529D75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D02B3-1E52-4A03-A1DB-B01C34CABD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4ADD02B3-1E52-4A03-A1DB-B01C34CABD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2962AD-565B-4D96-BD30-BE3946AA6D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602962AD-565B-4D96-BD30-BE3946AA6D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FA0F75-A90B-4569-8F0E-26850531F7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43FA0F75-A90B-4569-8F0E-26850531F7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41735A-370E-411F-A266-0C278DE71A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graphicEl>
                                              <a:dgm id="{EA41735A-370E-411F-A266-0C278DE71A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BF509-7D25-4181-BFEF-5EBA9CD1E1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6E6BF509-7D25-4181-BFEF-5EBA9CD1E1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A694A6-C401-4B61-BFE7-86BE908065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graphicEl>
                                              <a:dgm id="{E2A694A6-C401-4B61-BFE7-86BE908065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02A33-32FC-485D-8D0B-90F924A48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85A02A33-32FC-485D-8D0B-90F924A48A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2886" y="723870"/>
            <a:ext cx="2614602" cy="704866"/>
          </a:xfrm>
        </p:spPr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14654" y="863593"/>
            <a:ext cx="3043230" cy="779457"/>
          </a:xfrm>
        </p:spPr>
        <p:txBody>
          <a:bodyPr/>
          <a:lstStyle/>
          <a:p>
            <a:r>
              <a:rPr lang="cs-CZ" dirty="0" smtClean="0"/>
              <a:t>Ploník obecný</a:t>
            </a:r>
          </a:p>
        </p:txBody>
      </p:sp>
      <p:pic>
        <p:nvPicPr>
          <p:cNvPr id="1026" name="Picture 2" descr="Soubor:Polytrichum.commune.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4316" y="1357298"/>
            <a:ext cx="7458666" cy="4953020"/>
          </a:xfrm>
          <a:prstGeom prst="rect">
            <a:avLst/>
          </a:prstGeom>
          <a:noFill/>
        </p:spPr>
      </p:pic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2250265" y="6286520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</a:t>
            </a:r>
            <a:r>
              <a:rPr lang="cs-CZ" sz="2200" dirty="0" smtClean="0">
                <a:latin typeface="Constantia" pitchFamily="18" charset="0"/>
              </a:rPr>
              <a:t>Ploník obecný</a:t>
            </a:r>
            <a:endParaRPr lang="cs-CZ" sz="2200" dirty="0">
              <a:latin typeface="Constantia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857232"/>
            <a:ext cx="7143800" cy="2714644"/>
          </a:xfrm>
        </p:spPr>
        <p:txBody>
          <a:bodyPr/>
          <a:lstStyle/>
          <a:p>
            <a:r>
              <a:rPr lang="cs-CZ" dirty="0" smtClean="0"/>
              <a:t>Rašeliník kostrbatý</a:t>
            </a:r>
          </a:p>
          <a:p>
            <a:pPr lvl="1"/>
            <a:r>
              <a:rPr lang="cs-CZ" dirty="0" smtClean="0"/>
              <a:t>spodní část stélky odumírá a vytváří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rašelinu</a:t>
            </a:r>
          </a:p>
          <a:p>
            <a:pPr lvl="1"/>
            <a:r>
              <a:rPr lang="cs-CZ" dirty="0" smtClean="0"/>
              <a:t>horské oblasti – rašeliniště</a:t>
            </a:r>
          </a:p>
          <a:p>
            <a:pPr lvl="1"/>
            <a:r>
              <a:rPr lang="cs-CZ" dirty="0" smtClean="0"/>
              <a:t>využití: zahradnictví, léčba pohybového ústrojí</a:t>
            </a:r>
          </a:p>
        </p:txBody>
      </p:sp>
      <p:pic>
        <p:nvPicPr>
          <p:cNvPr id="6146" name="Picture 2" descr="File:Sphagnum squarrosum 141006.jpg"/>
          <p:cNvPicPr>
            <a:picLocks noChangeAspect="1" noChangeArrowheads="1"/>
          </p:cNvPicPr>
          <p:nvPr/>
        </p:nvPicPr>
        <p:blipFill>
          <a:blip r:embed="rId2"/>
          <a:srcRect t="10000" r="11874" b="13750"/>
          <a:stretch>
            <a:fillRect/>
          </a:stretch>
        </p:blipFill>
        <p:spPr bwMode="auto">
          <a:xfrm>
            <a:off x="1000100" y="2714620"/>
            <a:ext cx="5944542" cy="3857628"/>
          </a:xfrm>
          <a:prstGeom prst="rect">
            <a:avLst/>
          </a:prstGeom>
          <a:noFill/>
        </p:spPr>
      </p:pic>
      <p:sp>
        <p:nvSpPr>
          <p:cNvPr id="6" name="TextovéPole 14"/>
          <p:cNvSpPr txBox="1">
            <a:spLocks noChangeArrowheads="1"/>
          </p:cNvSpPr>
          <p:nvPr/>
        </p:nvSpPr>
        <p:spPr bwMode="auto">
          <a:xfrm>
            <a:off x="1357290" y="6498575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5.: </a:t>
            </a:r>
            <a:r>
              <a:rPr lang="cs-CZ" sz="2200" dirty="0" smtClean="0">
                <a:latin typeface="Constantia" pitchFamily="18" charset="0"/>
              </a:rPr>
              <a:t>Rašeliník kostrbatý</a:t>
            </a:r>
            <a:endParaRPr lang="cs-CZ" sz="2200" dirty="0">
              <a:latin typeface="Constantia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2952" y="720717"/>
            <a:ext cx="4114800" cy="1208085"/>
          </a:xfrm>
        </p:spPr>
        <p:txBody>
          <a:bodyPr/>
          <a:lstStyle/>
          <a:p>
            <a:r>
              <a:rPr lang="cs-CZ" dirty="0" smtClean="0"/>
              <a:t>Bělomech sivý</a:t>
            </a:r>
          </a:p>
          <a:p>
            <a:r>
              <a:rPr lang="cs-CZ" dirty="0" err="1" smtClean="0"/>
              <a:t>Pokryvnatec</a:t>
            </a:r>
            <a:r>
              <a:rPr lang="cs-CZ" dirty="0" smtClean="0"/>
              <a:t> </a:t>
            </a:r>
            <a:r>
              <a:rPr lang="cs-CZ" dirty="0" err="1" smtClean="0"/>
              <a:t>Schreberův</a:t>
            </a:r>
            <a:endParaRPr lang="cs-CZ" dirty="0" smtClean="0"/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214282" y="614364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onstantia" pitchFamily="18" charset="0"/>
              </a:rPr>
              <a:t>Obr. 6.: </a:t>
            </a:r>
            <a:r>
              <a:rPr lang="cs-CZ" sz="2200" dirty="0" smtClean="0">
                <a:latin typeface="Constantia" pitchFamily="18" charset="0"/>
              </a:rPr>
              <a:t>Bělomech sivý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6" name="TextovéPole 14"/>
          <p:cNvSpPr txBox="1">
            <a:spLocks noChangeArrowheads="1"/>
          </p:cNvSpPr>
          <p:nvPr/>
        </p:nvSpPr>
        <p:spPr bwMode="auto">
          <a:xfrm>
            <a:off x="4500530" y="614364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7.: </a:t>
            </a:r>
            <a:r>
              <a:rPr lang="cs-CZ" sz="2200" dirty="0" err="1" smtClean="0">
                <a:latin typeface="Constantia" pitchFamily="18" charset="0"/>
              </a:rPr>
              <a:t>Pokryvnatec</a:t>
            </a:r>
            <a:r>
              <a:rPr lang="cs-CZ" sz="2200" dirty="0" smtClean="0">
                <a:latin typeface="Constantia" pitchFamily="18" charset="0"/>
              </a:rPr>
              <a:t> </a:t>
            </a:r>
            <a:r>
              <a:rPr lang="cs-CZ" sz="2200" dirty="0" err="1" smtClean="0">
                <a:latin typeface="Constantia" pitchFamily="18" charset="0"/>
              </a:rPr>
              <a:t>Schreberův</a:t>
            </a:r>
            <a:endParaRPr lang="cs-CZ" sz="2200" dirty="0" smtClean="0">
              <a:latin typeface="Constantia" pitchFamily="18" charset="0"/>
            </a:endParaRPr>
          </a:p>
        </p:txBody>
      </p:sp>
      <p:pic>
        <p:nvPicPr>
          <p:cNvPr id="3074" name="Picture 2" descr="File:Bielistka siwa 1.jpg"/>
          <p:cNvPicPr>
            <a:picLocks noChangeAspect="1" noChangeArrowheads="1"/>
          </p:cNvPicPr>
          <p:nvPr/>
        </p:nvPicPr>
        <p:blipFill>
          <a:blip r:embed="rId2"/>
          <a:srcRect l="24209" t="9249" r="8291" b="13250"/>
          <a:stretch>
            <a:fillRect/>
          </a:stretch>
        </p:blipFill>
        <p:spPr bwMode="auto">
          <a:xfrm>
            <a:off x="285720" y="2214554"/>
            <a:ext cx="4286280" cy="3690963"/>
          </a:xfrm>
          <a:prstGeom prst="rect">
            <a:avLst/>
          </a:prstGeom>
          <a:noFill/>
        </p:spPr>
      </p:pic>
      <p:pic>
        <p:nvPicPr>
          <p:cNvPr id="3076" name="Picture 4" descr="File:Pleurozium schreberi.jpg"/>
          <p:cNvPicPr>
            <a:picLocks noChangeAspect="1" noChangeArrowheads="1"/>
          </p:cNvPicPr>
          <p:nvPr/>
        </p:nvPicPr>
        <p:blipFill>
          <a:blip r:embed="rId3"/>
          <a:srcRect l="22989" r="8046"/>
          <a:stretch>
            <a:fillRect/>
          </a:stretch>
        </p:blipFill>
        <p:spPr bwMode="auto">
          <a:xfrm>
            <a:off x="4929190" y="1928802"/>
            <a:ext cx="3643306" cy="396716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2952" y="720717"/>
            <a:ext cx="4114800" cy="1208085"/>
          </a:xfrm>
        </p:spPr>
        <p:txBody>
          <a:bodyPr/>
          <a:lstStyle/>
          <a:p>
            <a:r>
              <a:rPr lang="cs-CZ" dirty="0" smtClean="0"/>
              <a:t>Měřík příbuzný</a:t>
            </a:r>
          </a:p>
        </p:txBody>
      </p:sp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1714480" y="614364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Constantia" pitchFamily="18" charset="0"/>
              </a:rPr>
              <a:t>Obr. 8.: </a:t>
            </a:r>
            <a:r>
              <a:rPr lang="cs-CZ" sz="2200" dirty="0" smtClean="0">
                <a:latin typeface="Constantia" pitchFamily="18" charset="0"/>
              </a:rPr>
              <a:t>Měřík příbuzný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27652" name="Picture 4" descr="File:Plagiomnium affine 2005.08.22 11.21.37-p822014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00174"/>
            <a:ext cx="6091227" cy="458561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2471726" cy="704866"/>
          </a:xfrm>
        </p:spPr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3"/>
            <a:ext cx="5543560" cy="4286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Mechorosty obývají spíše oblasti: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9501222" y="1285860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9501222" y="2071678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500034" y="1285860"/>
            <a:ext cx="3500462" cy="48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chladnější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514304" y="6000768"/>
            <a:ext cx="3414754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játrovky a mechy</a:t>
            </a:r>
          </a:p>
          <a:p>
            <a:pPr marL="484187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500034" y="1785926"/>
            <a:ext cx="2643206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teplejší</a:t>
            </a:r>
          </a:p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lphaLcParenR" startAt="2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42844" y="2285992"/>
            <a:ext cx="554356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 startAt="2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Jsou zásobárnou: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500034" y="2643182"/>
            <a:ext cx="285752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vzduchu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500034" y="3071810"/>
            <a:ext cx="2214578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vody</a:t>
            </a:r>
          </a:p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lphaLcParenR" startAt="2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42844" y="3643314"/>
            <a:ext cx="554356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 startAt="3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Jsou to rostliny: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500034" y="4052878"/>
            <a:ext cx="2857520" cy="447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primitivnější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500034" y="4500570"/>
            <a:ext cx="277178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vyspělejší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99978" y="5072074"/>
            <a:ext cx="4614898" cy="519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 startAt="4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Mezi mechorosty řadíme: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500034" y="5500702"/>
            <a:ext cx="392909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jaternatky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mešíky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9572660" y="4000504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9572660" y="4786322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10787106" y="5500678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10787106" y="6286496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0858544" y="2143116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0858544" y="2928934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41284 -0.033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" y="-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55112E-17 L -0.31823 -0.0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" y="-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-0.76597 0.114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" y="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1875 -0.0738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-0.62535 -0.009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33333E-6 L -0.64115 -0.0506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" y="-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0694 L -0.59288 -0.1328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22E-16 L -0.59288 0.0761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" y="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ČABRADOVÁ, Věra; HASCH, František; SEJPKA, Jaroslav</a:t>
            </a:r>
            <a:r>
              <a:rPr lang="en-US" sz="1200" dirty="0" smtClean="0"/>
              <a:t>;</a:t>
            </a:r>
            <a:r>
              <a:rPr lang="cs-CZ" sz="1200" dirty="0" smtClean="0"/>
              <a:t> VANĚČKOVÁ, Ivana. </a:t>
            </a:r>
            <a:r>
              <a:rPr lang="cs-CZ" sz="1200" i="1" dirty="0" smtClean="0"/>
              <a:t>Přírodopis 7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2005, ISBN 80-7238-424-4.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1.: </a:t>
            </a:r>
            <a:r>
              <a:rPr lang="nl-NL" sz="1200" dirty="0" smtClean="0"/>
              <a:t>BARTHEL, Denis. </a:t>
            </a:r>
            <a:r>
              <a:rPr lang="cs-CZ" sz="1200" i="1" dirty="0" smtClean="0"/>
              <a:t>W</a:t>
            </a:r>
            <a:r>
              <a:rPr lang="nl-NL" sz="1200" i="1" dirty="0" smtClean="0"/>
              <a:t>ikipedie</a:t>
            </a:r>
            <a:r>
              <a:rPr lang="nl-NL" sz="1200" dirty="0" smtClean="0"/>
              <a:t> [online]. [cit. 14.1.2013]. Dostupný na WWW: http://cs.wikipedia.org/wiki/Soubor:MarchantiaPolymorpha.jpg </a:t>
            </a:r>
            <a:endParaRPr lang="cs-CZ" sz="1200" dirty="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2.: MORGNER, </a:t>
            </a:r>
            <a:r>
              <a:rPr lang="cs-CZ" sz="1200" dirty="0" err="1" smtClean="0"/>
              <a:t>Manfred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[cit. 14.1.2013]. Dostupný na WWW: http://cs.wikipedia.org/wiki/Soubor:Moos_5769.jpg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3.: AUTOR NEUVEDEN. </a:t>
            </a:r>
            <a:r>
              <a:rPr lang="cs-CZ" sz="1200" i="1" dirty="0" smtClean="0"/>
              <a:t>Výukové materiály ZŠ Kaplice, Školní 226</a:t>
            </a:r>
            <a:r>
              <a:rPr lang="cs-CZ" sz="1200" dirty="0" smtClean="0"/>
              <a:t> [online]. [cit. 14.1.2013]. Dostupný na WWW: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plon</a:t>
            </a:r>
            <a:r>
              <a:rPr lang="cs-CZ" sz="1200" dirty="0" smtClean="0"/>
              <a:t>%C3%</a:t>
            </a:r>
            <a:r>
              <a:rPr lang="cs-CZ" sz="1200" dirty="0" err="1" smtClean="0"/>
              <a:t>ADk</a:t>
            </a:r>
            <a:r>
              <a:rPr lang="cs-CZ" sz="1200" dirty="0" smtClean="0"/>
              <a:t>+</a:t>
            </a:r>
            <a:r>
              <a:rPr lang="cs-CZ" sz="1200" dirty="0" err="1" smtClean="0"/>
              <a:t>obecn</a:t>
            </a:r>
            <a:r>
              <a:rPr lang="cs-CZ" sz="1200" dirty="0" smtClean="0"/>
              <a:t>%C3%BD&amp;start=183&amp;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hs</a:t>
            </a:r>
            <a:r>
              <a:rPr lang="cs-CZ" sz="1200" dirty="0" smtClean="0"/>
              <a:t>=G3S&amp;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=601&amp;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=VTA4RAGlHPBxIM:&amp;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vyukovematerialy.cz</a:t>
            </a:r>
            <a:r>
              <a:rPr lang="cs-CZ" sz="1200" dirty="0" smtClean="0"/>
              <a:t>/</a:t>
            </a:r>
            <a:r>
              <a:rPr lang="cs-CZ" sz="1200" dirty="0" err="1" smtClean="0"/>
              <a:t>biol</a:t>
            </a:r>
            <a:r>
              <a:rPr lang="cs-CZ" sz="1200" dirty="0" smtClean="0"/>
              <a:t>/rocnik6/vice/mech.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=iKDOTHUZWhZo4M&amp;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vyukovematerialy.cz</a:t>
            </a:r>
            <a:r>
              <a:rPr lang="cs-CZ" sz="1200" dirty="0" smtClean="0"/>
              <a:t>/</a:t>
            </a:r>
            <a:r>
              <a:rPr lang="cs-CZ" sz="1200" dirty="0" err="1" smtClean="0"/>
              <a:t>biol</a:t>
            </a:r>
            <a:r>
              <a:rPr lang="cs-CZ" sz="1200" dirty="0" smtClean="0"/>
              <a:t>/rocnik6/foto/mechy.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&amp;w=541&amp;h=1180&amp;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=Hyr0ULeIL8jptQayroEw&amp;zoom=1&amp;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=206&amp;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=156&amp;dur=2775&amp;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=332&amp;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=152&amp;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=72&amp;ty=163&amp;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=106723335810049165889&amp;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=9&amp;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=151</a:t>
            </a:r>
            <a:r>
              <a:rPr lang="cs-CZ" sz="1200" dirty="0" smtClean="0">
                <a:hlinkClick r:id="rId2" action="ppaction://hlinkfile"/>
              </a:rPr>
              <a:t>&amp;</a:t>
            </a:r>
            <a:r>
              <a:rPr lang="cs-CZ" sz="1200" dirty="0" err="1" smtClean="0">
                <a:hlinkClick r:id="rId2" action="ppaction://hlinkfile"/>
              </a:rPr>
              <a:t>tbnw</a:t>
            </a:r>
            <a:r>
              <a:rPr lang="cs-CZ" sz="1200" dirty="0" smtClean="0">
                <a:hlinkClick r:id="rId2" action="ppaction://hlinkfile"/>
              </a:rPr>
              <a:t>=71&amp;</a:t>
            </a:r>
            <a:r>
              <a:rPr lang="cs-CZ" sz="1200" dirty="0" err="1" smtClean="0">
                <a:hlinkClick r:id="rId2" action="ppaction://hlinkfile"/>
              </a:rPr>
              <a:t>ndsp</a:t>
            </a:r>
            <a:r>
              <a:rPr lang="cs-CZ" sz="1200" dirty="0" smtClean="0">
                <a:hlinkClick r:id="rId2" action="ppaction://hlinkfile"/>
              </a:rPr>
              <a:t>=22&amp;</a:t>
            </a:r>
            <a:r>
              <a:rPr lang="cs-CZ" sz="1200" dirty="0" err="1" smtClean="0">
                <a:hlinkClick r:id="rId2" action="ppaction://hlinkfile"/>
              </a:rPr>
              <a:t>ved</a:t>
            </a:r>
            <a:r>
              <a:rPr lang="cs-CZ" sz="1200" dirty="0" smtClean="0">
                <a:hlinkClick r:id="rId2" action="ppaction://hlinkfile"/>
              </a:rPr>
              <a:t>=1t:429,r:90,s:100,i:274</a:t>
            </a:r>
            <a:endParaRPr lang="cs-CZ" sz="1200" dirty="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4.: 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[cit. 16.1.2013]. Dostupný na WWW: http://cs.wikipedia.org/wiki/Soubor:Polytrichum.commune.2.jpg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5.: HAYNOLD, </a:t>
            </a:r>
            <a:r>
              <a:rPr lang="cs-CZ" sz="1200" dirty="0" err="1" smtClean="0"/>
              <a:t>Bernd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16.1.2013]. Dostupný na WWW: http://commons.wikimedia.org/wiki/File:Sphagnum_squarrosum_141006.jpg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6: AORG1961.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16.1.2013]. Dostupný na WWW: http://commons.wikimedia.org/wiki/File:Bielistka_siwa_1.jpg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7.: ALGIRDAS.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16.1.2013]. Dostupný na WWW: http://commons.wikimedia.org/wiki/File:Pleurozium_schreberi.jpg 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1200" dirty="0" smtClean="0"/>
              <a:t>Obr. 8.: BECKER, Michael.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16.1.2013]. Dostupný na WWW: http://commons.wikimedia.org/wiki/File:Plagiomnium_affine_2005.08.22_11.21.37-p8220145.jpg 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567</Words>
  <Application>Microsoft Office PowerPoint</Application>
  <PresentationFormat>Předvádění na obrazovce (4:3)</PresentationFormat>
  <Paragraphs>101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Mechorosty</vt:lpstr>
      <vt:lpstr>Snímek 2</vt:lpstr>
      <vt:lpstr>Anotace</vt:lpstr>
      <vt:lpstr>Mechorosty</vt:lpstr>
      <vt:lpstr>Játrovky</vt:lpstr>
      <vt:lpstr>Mechy</vt:lpstr>
      <vt:lpstr>Stavba stélky</vt:lpstr>
      <vt:lpstr>Životní cyklus RODOZMĚNA</vt:lpstr>
      <vt:lpstr>Zástupci</vt:lpstr>
      <vt:lpstr>Snímek 10</vt:lpstr>
      <vt:lpstr>Snímek 11</vt:lpstr>
      <vt:lpstr>Snímek 12</vt:lpstr>
      <vt:lpstr>Odpověz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Mechorosty</dc:title>
  <dc:creator>dasa</dc:creator>
  <cp:lastModifiedBy>dasa</cp:lastModifiedBy>
  <cp:revision>27</cp:revision>
  <dcterms:created xsi:type="dcterms:W3CDTF">2013-01-14T14:41:03Z</dcterms:created>
  <dcterms:modified xsi:type="dcterms:W3CDTF">2013-02-05T14:49:09Z</dcterms:modified>
</cp:coreProperties>
</file>