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  <a:srgbClr val="33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8" d="100"/>
          <a:sy n="58" d="100"/>
        </p:scale>
        <p:origin x="-90" y="-25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042D1BE-1A49-4077-8B96-B84B9420E6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6420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1B2A842-F939-43F3-87BB-0F36C728E4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46458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6F4248-5988-42F5-9C8F-02B9AA606B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19721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56CA3F2-FDAE-427D-8F49-3ABB62125D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94093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5B71BCD-8601-461C-804F-5C1B35D0FB3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4761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D9E263-E88D-4671-8984-D25F290652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40336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782EAA-C700-471C-97DF-893BA1D4E1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4063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F01481A-6221-4AD0-8EB6-1321E15442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20023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BCB9C0A-D681-4A71-A61A-8EA7DFCD2F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62335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E52BDA4-A365-4356-B852-9FACD76CF0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89066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ADAAFEE-0446-416B-B6D2-55F068F9F3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37560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C000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AAA94D60-A648-442D-B761-B924F422D2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gif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16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12" Type="http://schemas.openxmlformats.org/officeDocument/2006/relationships/image" Target="../media/image15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0" Type="http://schemas.openxmlformats.org/officeDocument/2006/relationships/image" Target="../media/image13.png"/><Relationship Id="rId4" Type="http://schemas.openxmlformats.org/officeDocument/2006/relationships/image" Target="../media/image7.png"/><Relationship Id="rId9" Type="http://schemas.openxmlformats.org/officeDocument/2006/relationships/image" Target="../media/image12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Relationship Id="rId9" Type="http://schemas.openxmlformats.org/officeDocument/2006/relationships/image" Target="../media/image24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png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95288" y="1484313"/>
            <a:ext cx="8229600" cy="4568825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2000" dirty="0" smtClean="0"/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Název školy:</a:t>
            </a:r>
            <a:r>
              <a:rPr lang="cs-CZ" sz="2000" dirty="0" smtClean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Základní škola Městec Králové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Autor:</a:t>
            </a:r>
            <a:r>
              <a:rPr lang="cs-CZ" sz="2000" dirty="0" smtClean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Mgr. Věra </a:t>
            </a:r>
            <a:r>
              <a:rPr lang="cs-CZ" sz="1600" dirty="0" err="1" smtClean="0">
                <a:solidFill>
                  <a:schemeClr val="tx2"/>
                </a:solidFill>
              </a:rPr>
              <a:t>Oupická</a:t>
            </a: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Název:</a:t>
            </a:r>
            <a:r>
              <a:rPr lang="cs-CZ" sz="2000" dirty="0" smtClean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VY_32_INOVACE_01_M9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Číslo projektu:</a:t>
            </a:r>
            <a:r>
              <a:rPr lang="cs-CZ" sz="2000" dirty="0" smtClean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CZ.1.07/1.4.00/21.2313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Téma:	Rozšiřování lomených výrazů</a:t>
            </a: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Anotace:	</a:t>
            </a:r>
            <a:r>
              <a:rPr lang="cs-CZ" sz="1600" dirty="0" smtClean="0">
                <a:solidFill>
                  <a:schemeClr val="tx2"/>
                </a:solidFill>
              </a:rPr>
              <a:t>Prezentace, která slouží k výkladu rozšiřování lomených 	výrazů a k zápisu do sešitů</a:t>
            </a:r>
            <a:endParaRPr lang="cs-CZ" sz="20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Datum:</a:t>
            </a:r>
            <a:r>
              <a:rPr lang="cs-CZ" sz="2000" dirty="0" smtClean="0">
                <a:solidFill>
                  <a:schemeClr val="tx2"/>
                </a:solidFill>
              </a:rPr>
              <a:t>		</a:t>
            </a:r>
          </a:p>
        </p:txBody>
      </p:sp>
      <p:pic>
        <p:nvPicPr>
          <p:cNvPr id="2051" name="Picture 4"/>
          <p:cNvPicPr>
            <a:picLocks noGrp="1" noChangeAspect="1" noChangeArrowheads="1"/>
          </p:cNvPicPr>
          <p:nvPr>
            <p:ph type="title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55650" y="274638"/>
            <a:ext cx="7489825" cy="1143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42492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1842350" y="274638"/>
            <a:ext cx="6844450" cy="1143000"/>
          </a:xfrm>
          <a:ln>
            <a:noFill/>
            <a:miter lim="800000"/>
            <a:headEnd/>
            <a:tailEnd/>
          </a:ln>
        </p:spPr>
        <p:txBody>
          <a:bodyPr/>
          <a:lstStyle/>
          <a:p>
            <a:pPr eaLnBrk="1" hangingPunct="1"/>
            <a:r>
              <a:rPr lang="cs-CZ" sz="4000" dirty="0" smtClean="0"/>
              <a:t>Co znamená rozšířit zlomek?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756792"/>
          </a:xfrm>
        </p:spPr>
        <p:txBody>
          <a:bodyPr/>
          <a:lstStyle/>
          <a:p>
            <a:r>
              <a:rPr lang="cs-CZ" dirty="0" smtClean="0"/>
              <a:t>Rozšířit zlomek znamená vynásobit čitatele i jmenovatele stejným nenulovým  číslem.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972074" y="3584505"/>
                <a:ext cx="843501" cy="9593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4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0" i="1" smtClean="0">
                            <a:latin typeface="Cambria Math"/>
                          </a:rPr>
                          <m:t>7</m:t>
                        </m:r>
                      </m:num>
                      <m:den>
                        <m:r>
                          <a:rPr lang="cs-CZ" sz="4000" b="0" i="1" smtClean="0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sz="4000" dirty="0" smtClean="0"/>
                  <a:t> =</a:t>
                </a:r>
                <a:endParaRPr lang="cs-CZ" sz="4000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2074" y="3584505"/>
                <a:ext cx="843501" cy="959365"/>
              </a:xfrm>
              <a:prstGeom prst="rect">
                <a:avLst/>
              </a:prstGeom>
              <a:blipFill rotWithShape="1">
                <a:blip r:embed="rId3"/>
                <a:stretch>
                  <a:fillRect r="-23741" b="-1210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1842350" y="3433533"/>
                <a:ext cx="1775038" cy="126130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40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4000" b="0" i="1" smtClean="0">
                              <a:latin typeface="Cambria Math"/>
                            </a:rPr>
                            <m:t>7</m:t>
                          </m:r>
                          <m:r>
                            <a:rPr lang="cs-CZ" sz="4000" b="0" i="1" smtClean="0">
                              <a:latin typeface="Cambria Math"/>
                              <a:ea typeface="Cambria Math"/>
                            </a:rPr>
                            <m:t>∙5</m:t>
                          </m:r>
                        </m:num>
                        <m:den>
                          <m:r>
                            <a:rPr lang="cs-CZ" sz="4000" b="0" i="1" smtClean="0">
                              <a:latin typeface="Cambria Math"/>
                            </a:rPr>
                            <m:t>4</m:t>
                          </m:r>
                          <m:r>
                            <a:rPr lang="cs-CZ" sz="4000" b="0" i="1" smtClean="0">
                              <a:latin typeface="Cambria Math"/>
                              <a:ea typeface="Cambria Math"/>
                            </a:rPr>
                            <m:t>∙5</m:t>
                          </m:r>
                        </m:den>
                      </m:f>
                      <m:r>
                        <a:rPr lang="cs-CZ" sz="4000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4000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42350" y="3433533"/>
                <a:ext cx="1775038" cy="1261307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3617388" y="3433532"/>
                <a:ext cx="894797" cy="126130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40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4000" b="0" i="1" smtClean="0">
                              <a:latin typeface="Cambria Math"/>
                            </a:rPr>
                            <m:t>35</m:t>
                          </m:r>
                        </m:num>
                        <m:den>
                          <m:r>
                            <a:rPr lang="cs-CZ" sz="4000" b="0" i="1" smtClean="0">
                              <a:latin typeface="Cambria Math"/>
                            </a:rPr>
                            <m:t>20</m:t>
                          </m:r>
                        </m:den>
                      </m:f>
                    </m:oMath>
                  </m:oMathPara>
                </a14:m>
                <a:endParaRPr lang="cs-CZ" sz="4000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17388" y="3433532"/>
                <a:ext cx="894797" cy="1261307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7" name="Picture 3" descr="C:\Documents and Settings\Vera\Local Settings\Temporary Internet Files\Content.IE5\B6NQFGC0\MM900336396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936" y="260648"/>
            <a:ext cx="1310735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4" grpId="0"/>
      <p:bldP spid="4" grpId="0" build="p"/>
      <p:bldP spid="5" grpId="0"/>
      <p:bldP spid="6" grpId="0"/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26170"/>
          </a:xfrm>
        </p:spPr>
        <p:txBody>
          <a:bodyPr/>
          <a:lstStyle/>
          <a:p>
            <a:pPr algn="l"/>
            <a:r>
              <a:rPr lang="cs-CZ" dirty="0" smtClean="0"/>
              <a:t>Rozšiřování lomených výrazů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611560" y="1772816"/>
                <a:ext cx="2104359" cy="56355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1)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3</m:t>
                        </m:r>
                        <m:r>
                          <a:rPr lang="cs-CZ" sz="2000" b="0" i="1" smtClean="0">
                            <a:latin typeface="Cambria Math"/>
                          </a:rPr>
                          <m:t>𝑥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2</m:t>
                        </m:r>
                        <m:d>
                          <m:dPr>
                            <m:ctrlPr>
                              <a:rPr lang="cs-CZ" sz="2000" b="0" i="1" smtClean="0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000" b="0" i="1" smtClean="0">
                                <a:latin typeface="Cambria Math"/>
                              </a:rPr>
                              <m:t>𝑥</m:t>
                            </m:r>
                            <m:r>
                              <a:rPr lang="cs-CZ" sz="2000" b="0" i="1" smtClean="0">
                                <a:latin typeface="Cambria Math"/>
                              </a:rPr>
                              <m:t>−</m:t>
                            </m:r>
                            <m:r>
                              <a:rPr lang="cs-CZ" sz="2000" b="0" i="1" smtClean="0">
                                <a:latin typeface="Cambria Math"/>
                              </a:rPr>
                              <m:t>𝑦</m:t>
                            </m:r>
                          </m:e>
                        </m:d>
                      </m:den>
                    </m:f>
                    <m:d>
                      <m:dPr>
                        <m:ctrlPr>
                          <a:rPr lang="cs-CZ" sz="200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</a:rPr>
                          <m:t>2</m:t>
                        </m:r>
                        <m:r>
                          <a:rPr lang="cs-CZ" sz="2000" b="0" i="1" smtClean="0">
                            <a:latin typeface="Cambria Math"/>
                          </a:rPr>
                          <m:t>𝑥𝑦</m:t>
                        </m:r>
                      </m:e>
                    </m:d>
                    <m:r>
                      <a:rPr lang="cs-CZ" sz="2000" b="0" i="1" smtClean="0">
                        <a:latin typeface="Cambria Math"/>
                      </a:rPr>
                      <m:t>=</m:t>
                    </m:r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1772816"/>
                <a:ext cx="2104359" cy="563552"/>
              </a:xfrm>
              <a:prstGeom prst="rect">
                <a:avLst/>
              </a:prstGeom>
              <a:blipFill rotWithShape="1">
                <a:blip r:embed="rId2"/>
                <a:stretch>
                  <a:fillRect l="-2312" b="-326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2572931" y="1772816"/>
                <a:ext cx="2257156" cy="72314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000" b="0" i="1" smtClean="0">
                              <a:latin typeface="Cambria Math"/>
                            </a:rPr>
                            <m:t>3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sz="2000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cs-CZ" sz="2000" b="0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2</m:t>
                          </m:r>
                          <m:r>
                            <a:rPr lang="cs-CZ" sz="2000" b="0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𝑥𝑦</m:t>
                          </m:r>
                        </m:num>
                        <m:den>
                          <m:r>
                            <a:rPr lang="cs-CZ" sz="2000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sz="2000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cs-CZ" sz="2000" b="0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2</m:t>
                          </m:r>
                          <m:r>
                            <a:rPr lang="cs-CZ" sz="2000" b="0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𝑥𝑦</m:t>
                          </m:r>
                          <m:r>
                            <a:rPr lang="cs-CZ" sz="2000" b="0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∙</m:t>
                          </m:r>
                          <m:d>
                            <m:dPr>
                              <m:ctrlPr>
                                <a:rPr lang="cs-CZ" sz="20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sz="20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  <m:t>𝑥</m:t>
                              </m:r>
                              <m:r>
                                <a:rPr lang="cs-CZ" sz="20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  <m:t>−</m:t>
                              </m:r>
                              <m:r>
                                <a:rPr lang="cs-CZ" sz="20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  <m:t>𝑦</m:t>
                              </m:r>
                            </m:e>
                          </m:d>
                        </m:den>
                      </m:f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72931" y="1772816"/>
                <a:ext cx="2257156" cy="723147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4618641" y="1772816"/>
                <a:ext cx="1672766" cy="76251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000" b="0" i="1" smtClean="0">
                              <a:latin typeface="Cambria Math"/>
                            </a:rPr>
                            <m:t>6</m:t>
                          </m:r>
                          <m:sSup>
                            <m:sSupPr>
                              <m:ctrlPr>
                                <a:rPr lang="cs-CZ" sz="2000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sz="2000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000" b="0" i="1" smtClean="0">
                              <a:latin typeface="Cambria Math"/>
                            </a:rPr>
                            <m:t>𝑦</m:t>
                          </m:r>
                        </m:num>
                        <m:den>
                          <m:r>
                            <a:rPr lang="cs-CZ" sz="2000" b="0" i="1" smtClean="0">
                              <a:latin typeface="Cambria Math"/>
                            </a:rPr>
                            <m:t>4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𝑥𝑦</m:t>
                          </m:r>
                          <m:r>
                            <a:rPr lang="cs-CZ" sz="2000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d>
                            <m:dPr>
                              <m:ctrlPr>
                                <a:rPr lang="cs-CZ" sz="20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sz="2000" b="0" i="1" smtClean="0">
                                  <a:latin typeface="Cambria Math"/>
                                  <a:ea typeface="Cambria Math"/>
                                </a:rPr>
                                <m:t>𝑥</m:t>
                              </m:r>
                              <m:r>
                                <a:rPr lang="cs-CZ" sz="2000" b="0" i="1" smtClean="0">
                                  <a:latin typeface="Cambria Math"/>
                                  <a:ea typeface="Cambria Math"/>
                                </a:rPr>
                                <m:t>−</m:t>
                              </m:r>
                              <m:r>
                                <a:rPr lang="cs-CZ" sz="2000" b="0" i="1" smtClean="0">
                                  <a:latin typeface="Cambria Math"/>
                                  <a:ea typeface="Cambria Math"/>
                                </a:rPr>
                                <m:t>𝑦</m:t>
                              </m:r>
                            </m:e>
                          </m:d>
                        </m:den>
                      </m:f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18641" y="1772816"/>
                <a:ext cx="1672766" cy="762516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6660232" y="1935873"/>
                <a:ext cx="2321661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b="0" i="1" smtClean="0">
                          <a:latin typeface="Cambria Math"/>
                        </a:rPr>
                        <m:t>𝑥</m:t>
                      </m:r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≠</m:t>
                      </m:r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𝑦</m:t>
                      </m:r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,</m:t>
                      </m:r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𝑥</m:t>
                      </m:r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≠0,</m:t>
                      </m:r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𝑦</m:t>
                      </m:r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≠0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60232" y="1935873"/>
                <a:ext cx="2321661" cy="400110"/>
              </a:xfrm>
              <a:prstGeom prst="rect">
                <a:avLst/>
              </a:prstGeom>
              <a:blipFill rotWithShape="1">
                <a:blip r:embed="rId5"/>
                <a:stretch>
                  <a:fillRect b="-1076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611560" y="2975428"/>
                <a:ext cx="1923796" cy="52950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2)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−2</m:t>
                        </m:r>
                        <m:r>
                          <a:rPr lang="cs-CZ" sz="2000" b="0" i="1" smtClean="0">
                            <a:latin typeface="Cambria Math"/>
                          </a:rPr>
                          <m:t>𝑛</m:t>
                        </m:r>
                        <m:r>
                          <a:rPr lang="cs-CZ" sz="2000" b="0" i="1" smtClean="0">
                            <a:latin typeface="Cambria Math"/>
                          </a:rPr>
                          <m:t>+3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5−</m:t>
                        </m:r>
                        <m:r>
                          <a:rPr lang="cs-CZ" sz="2000" b="0" i="1" smtClean="0">
                            <a:latin typeface="Cambria Math"/>
                          </a:rPr>
                          <m:t>𝑛</m:t>
                        </m:r>
                      </m:den>
                    </m:f>
                    <m:d>
                      <m:dPr>
                        <m:ctrlPr>
                          <a:rPr lang="cs-CZ" sz="200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</a:rPr>
                          <m:t>−1</m:t>
                        </m:r>
                      </m:e>
                    </m:d>
                    <m:r>
                      <a:rPr lang="cs-CZ" sz="2000" b="0" i="1" smtClean="0">
                        <a:latin typeface="Cambria Math"/>
                      </a:rPr>
                      <m:t>=</m:t>
                    </m:r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2975428"/>
                <a:ext cx="1923796" cy="529504"/>
              </a:xfrm>
              <a:prstGeom prst="rect">
                <a:avLst/>
              </a:prstGeom>
              <a:blipFill rotWithShape="1">
                <a:blip r:embed="rId6"/>
                <a:stretch>
                  <a:fillRect l="-2532" b="-344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2385315" y="2927658"/>
                <a:ext cx="1601592" cy="58266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d>
                          <m:dPr>
                            <m:ctrlPr>
                              <a:rPr lang="cs-CZ" sz="2000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000" b="0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−1</m:t>
                            </m:r>
                          </m:e>
                        </m:d>
                        <m:r>
                          <a:rPr lang="cs-CZ" sz="2000" i="1" smtClean="0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  <m:t>∙</m:t>
                        </m:r>
                        <m:d>
                          <m:dPr>
                            <m:ctrlPr>
                              <a:rPr lang="cs-CZ" sz="2000" i="1" smtClean="0">
                                <a:solidFill>
                                  <a:schemeClr val="tx1"/>
                                </a:solidFill>
                                <a:latin typeface="Cambria Math"/>
                                <a:ea typeface="Cambria Math"/>
                              </a:rPr>
                            </m:ctrlPr>
                          </m:dPr>
                          <m:e>
                            <m:r>
                              <a:rPr lang="cs-CZ" sz="2000" b="0" i="1" smtClean="0">
                                <a:solidFill>
                                  <a:schemeClr val="tx1"/>
                                </a:solidFill>
                                <a:latin typeface="Cambria Math"/>
                                <a:ea typeface="Cambria Math"/>
                              </a:rPr>
                              <m:t>−2</m:t>
                            </m:r>
                            <m:r>
                              <a:rPr lang="cs-CZ" sz="2000" b="0" i="1" smtClean="0">
                                <a:solidFill>
                                  <a:schemeClr val="tx1"/>
                                </a:solidFill>
                                <a:latin typeface="Cambria Math"/>
                                <a:ea typeface="Cambria Math"/>
                              </a:rPr>
                              <m:t>𝑛</m:t>
                            </m:r>
                            <m:r>
                              <a:rPr lang="cs-CZ" sz="2000" b="0" i="1" smtClean="0">
                                <a:solidFill>
                                  <a:schemeClr val="tx1"/>
                                </a:solidFill>
                                <a:latin typeface="Cambria Math"/>
                                <a:ea typeface="Cambria Math"/>
                              </a:rPr>
                              <m:t>+3</m:t>
                            </m:r>
                          </m:e>
                        </m:d>
                      </m:num>
                      <m:den>
                        <m:d>
                          <m:dPr>
                            <m:ctrlPr>
                              <a:rPr lang="cs-CZ" sz="2000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000" b="0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−1</m:t>
                            </m:r>
                          </m:e>
                        </m:d>
                        <m:r>
                          <a:rPr lang="cs-CZ" sz="2000" i="1" smtClean="0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  <m:t>∙</m:t>
                        </m:r>
                        <m:d>
                          <m:dPr>
                            <m:ctrlPr>
                              <a:rPr lang="cs-CZ" sz="2000" i="1" smtClean="0">
                                <a:solidFill>
                                  <a:schemeClr val="tx1"/>
                                </a:solidFill>
                                <a:latin typeface="Cambria Math"/>
                                <a:ea typeface="Cambria Math"/>
                              </a:rPr>
                            </m:ctrlPr>
                          </m:dPr>
                          <m:e>
                            <m:r>
                              <a:rPr lang="cs-CZ" sz="2000" b="0" i="1" smtClean="0">
                                <a:solidFill>
                                  <a:schemeClr val="tx1"/>
                                </a:solidFill>
                                <a:latin typeface="Cambria Math"/>
                                <a:ea typeface="Cambria Math"/>
                              </a:rPr>
                              <m:t>5−</m:t>
                            </m:r>
                            <m:r>
                              <a:rPr lang="cs-CZ" sz="2000" b="0" i="1" smtClean="0">
                                <a:solidFill>
                                  <a:schemeClr val="tx1"/>
                                </a:solidFill>
                                <a:latin typeface="Cambria Math"/>
                                <a:ea typeface="Cambria Math"/>
                              </a:rPr>
                              <m:t>𝑛</m:t>
                            </m:r>
                          </m:e>
                        </m:d>
                      </m:den>
                    </m:f>
                  </m:oMath>
                </a14:m>
                <a:r>
                  <a:rPr lang="cs-CZ" dirty="0" smtClean="0">
                    <a:solidFill>
                      <a:schemeClr val="tx1"/>
                    </a:solidFill>
                  </a:rPr>
                  <a:t> =</a:t>
                </a:r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85315" y="2927658"/>
                <a:ext cx="1601592" cy="582660"/>
              </a:xfrm>
              <a:prstGeom prst="rect">
                <a:avLst/>
              </a:prstGeom>
              <a:blipFill rotWithShape="1">
                <a:blip r:embed="rId7"/>
                <a:stretch>
                  <a:fillRect r="-228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3860975" y="2850266"/>
                <a:ext cx="998735" cy="67056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000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𝑛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−3</m:t>
                          </m:r>
                        </m:num>
                        <m:den>
                          <m:r>
                            <a:rPr lang="cs-CZ" sz="2000" b="0" i="1" smtClean="0">
                              <a:latin typeface="Cambria Math"/>
                            </a:rPr>
                            <m:t>𝑛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−5</m:t>
                          </m:r>
                        </m:den>
                      </m:f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60975" y="2850266"/>
                <a:ext cx="998735" cy="670568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6660232" y="2946563"/>
                <a:ext cx="884537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b="0" i="1" smtClean="0">
                          <a:latin typeface="Cambria Math"/>
                        </a:rPr>
                        <m:t>𝑛</m:t>
                      </m:r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≠5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60232" y="2946563"/>
                <a:ext cx="884537" cy="400110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611560" y="4221088"/>
                <a:ext cx="2187074" cy="53591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3)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7</m:t>
                        </m:r>
                        <m:r>
                          <a:rPr lang="cs-CZ" sz="2000" b="0" i="1" smtClean="0">
                            <a:latin typeface="Cambria Math"/>
                          </a:rPr>
                          <m:t>𝑘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2</m:t>
                        </m:r>
                        <m:r>
                          <a:rPr lang="cs-CZ" sz="2000" b="0" i="1" smtClean="0">
                            <a:latin typeface="Cambria Math"/>
                          </a:rPr>
                          <m:t>𝑘</m:t>
                        </m:r>
                        <m:r>
                          <a:rPr lang="cs-CZ" sz="2000" b="0" i="1" smtClean="0">
                            <a:latin typeface="Cambria Math"/>
                          </a:rPr>
                          <m:t>−5</m:t>
                        </m:r>
                      </m:den>
                    </m:f>
                    <m:d>
                      <m:dPr>
                        <m:ctrlPr>
                          <a:rPr lang="cs-CZ" sz="200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</a:rPr>
                          <m:t>3+2</m:t>
                        </m:r>
                        <m:r>
                          <a:rPr lang="cs-CZ" sz="2000" b="0" i="1" smtClean="0">
                            <a:latin typeface="Cambria Math"/>
                          </a:rPr>
                          <m:t>𝑘</m:t>
                        </m:r>
                      </m:e>
                    </m:d>
                    <m:r>
                      <a:rPr lang="cs-CZ" sz="2000" b="0" i="1" smtClean="0">
                        <a:latin typeface="Cambria Math"/>
                      </a:rPr>
                      <m:t>=</m:t>
                    </m:r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4221088"/>
                <a:ext cx="2187074" cy="535916"/>
              </a:xfrm>
              <a:prstGeom prst="rect">
                <a:avLst/>
              </a:prstGeom>
              <a:blipFill rotWithShape="1">
                <a:blip r:embed="rId10"/>
                <a:stretch>
                  <a:fillRect l="-2228" b="-34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2611026" y="4132313"/>
                <a:ext cx="2603213" cy="73314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000" b="0" i="1" smtClean="0">
                              <a:latin typeface="Cambria Math"/>
                            </a:rPr>
                            <m:t>7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𝑘</m:t>
                          </m:r>
                          <m:r>
                            <a:rPr lang="cs-CZ" sz="2000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d>
                            <m:dPr>
                              <m:ctrlPr>
                                <a:rPr lang="cs-CZ" sz="2000" b="0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sz="2000" b="0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  <a:ea typeface="Cambria Math"/>
                                </a:rPr>
                                <m:t>3+2</m:t>
                              </m:r>
                              <m:r>
                                <a:rPr lang="cs-CZ" sz="2000" b="0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  <a:ea typeface="Cambria Math"/>
                                </a:rPr>
                                <m:t>𝑘</m:t>
                              </m:r>
                            </m:e>
                          </m:d>
                        </m:num>
                        <m:den>
                          <m:d>
                            <m:dPr>
                              <m:ctrlPr>
                                <a:rPr lang="cs-CZ" sz="200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000" b="0" i="1" smtClean="0">
                                  <a:latin typeface="Cambria Math"/>
                                </a:rPr>
                                <m:t>2</m:t>
                              </m:r>
                              <m:r>
                                <a:rPr lang="cs-CZ" sz="2000" b="0" i="1" smtClean="0">
                                  <a:latin typeface="Cambria Math"/>
                                </a:rPr>
                                <m:t>𝑘</m:t>
                              </m:r>
                              <m:r>
                                <a:rPr lang="cs-CZ" sz="2000" b="0" i="1" smtClean="0">
                                  <a:latin typeface="Cambria Math"/>
                                </a:rPr>
                                <m:t>−5</m:t>
                              </m:r>
                            </m:e>
                          </m:d>
                          <m:r>
                            <a:rPr lang="cs-CZ" sz="200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d>
                            <m:dPr>
                              <m:ctrlPr>
                                <a:rPr lang="cs-CZ" sz="2000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sz="2000" b="0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  <a:ea typeface="Cambria Math"/>
                                </a:rPr>
                                <m:t>3+2</m:t>
                              </m:r>
                              <m:r>
                                <a:rPr lang="cs-CZ" sz="2000" b="0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  <a:ea typeface="Cambria Math"/>
                                </a:rPr>
                                <m:t>𝑘</m:t>
                              </m:r>
                            </m:e>
                          </m:d>
                        </m:den>
                      </m:f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11026" y="4132313"/>
                <a:ext cx="2603213" cy="733149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4859710" y="4142764"/>
                <a:ext cx="1860381" cy="70987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000" b="0" i="1" smtClean="0">
                              <a:latin typeface="Cambria Math"/>
                            </a:rPr>
                            <m:t>21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𝑘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+14</m:t>
                          </m:r>
                          <m:sSup>
                            <m:sSupPr>
                              <m:ctrlPr>
                                <a:rPr lang="cs-CZ" sz="2000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b="0" i="1" smtClean="0">
                                  <a:latin typeface="Cambria Math"/>
                                </a:rPr>
                                <m:t>𝑘</m:t>
                              </m:r>
                            </m:e>
                            <m:sup>
                              <m:r>
                                <a:rPr lang="cs-CZ" sz="2000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sz="2000" b="0" i="1" smtClean="0">
                              <a:latin typeface="Cambria Math"/>
                            </a:rPr>
                            <m:t>4</m:t>
                          </m:r>
                          <m:sSup>
                            <m:sSupPr>
                              <m:ctrlPr>
                                <a:rPr lang="cs-CZ" sz="2000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b="0" i="1" smtClean="0">
                                  <a:latin typeface="Cambria Math"/>
                                </a:rPr>
                                <m:t>𝑘</m:t>
                              </m:r>
                            </m:e>
                            <m:sup>
                              <m:r>
                                <a:rPr lang="cs-CZ" sz="2000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000" b="0" i="1" smtClean="0">
                              <a:latin typeface="Cambria Math"/>
                            </a:rPr>
                            <m:t>−4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𝑘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−15</m:t>
                          </m:r>
                        </m:den>
                      </m:f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59710" y="4142764"/>
                <a:ext cx="1860381" cy="709874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6708322" y="4208941"/>
                <a:ext cx="1672894" cy="61651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𝑘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,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𝑘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08322" y="4208941"/>
                <a:ext cx="1672894" cy="616515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4000" dirty="0" smtClean="0"/>
              <a:t>Poučka:</a:t>
            </a:r>
            <a:endParaRPr lang="cs-CZ" sz="40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Rozšířit lomený výraz znamená vynásobit čitatele i jmenovatele stejným výrazem různým od nuly.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Daný a rozšířený výraz se rovnají jen pro ty hodnoty proměnných, pro které mají smysl oba.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1547664" y="377676"/>
            <a:ext cx="6912768" cy="1143000"/>
          </a:xfrm>
        </p:spPr>
        <p:txBody>
          <a:bodyPr/>
          <a:lstStyle/>
          <a:p>
            <a:pPr eaLnBrk="1" hangingPunct="1"/>
            <a:r>
              <a:rPr lang="cs-CZ" sz="4000" dirty="0" smtClean="0"/>
              <a:t>Doplňte, aby platila rovnost výrazů.</a:t>
            </a:r>
          </a:p>
        </p:txBody>
      </p:sp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04664"/>
            <a:ext cx="981075" cy="11160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742057" y="2060848"/>
                <a:ext cx="1596912" cy="9747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4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0" i="1" smtClean="0">
                            <a:latin typeface="Cambria Math"/>
                          </a:rPr>
                          <m:t>5</m:t>
                        </m:r>
                        <m:r>
                          <a:rPr lang="cs-CZ" sz="4000" b="0" i="1" smtClean="0">
                            <a:latin typeface="Cambria Math"/>
                          </a:rPr>
                          <m:t>𝑢</m:t>
                        </m:r>
                      </m:num>
                      <m:den>
                        <m:r>
                          <a:rPr lang="cs-CZ" sz="4000" b="0" i="1" smtClean="0">
                            <a:latin typeface="Cambria Math"/>
                          </a:rPr>
                          <m:t>3</m:t>
                        </m:r>
                        <m:r>
                          <a:rPr lang="cs-CZ" sz="4000" b="0" i="1" smtClean="0">
                            <a:latin typeface="Cambria Math"/>
                          </a:rPr>
                          <m:t>𝑣</m:t>
                        </m:r>
                      </m:den>
                    </m:f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0" i="1" dirty="0" smtClean="0">
                            <a:latin typeface="Cambria Math"/>
                          </a:rPr>
                          <m:t>15</m:t>
                        </m:r>
                        <m:r>
                          <a:rPr lang="cs-CZ" sz="4000" b="0" i="1" dirty="0" smtClean="0">
                            <a:latin typeface="Cambria Math"/>
                          </a:rPr>
                          <m:t>𝑢</m:t>
                        </m:r>
                      </m:num>
                      <m:den/>
                    </m:f>
                  </m:oMath>
                </a14:m>
                <a:endParaRPr lang="cs-CZ" sz="4000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2057" y="2060848"/>
                <a:ext cx="1596912" cy="974754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10" name="Skupina 9"/>
          <p:cNvGrpSpPr/>
          <p:nvPr/>
        </p:nvGrpSpPr>
        <p:grpSpPr>
          <a:xfrm>
            <a:off x="971600" y="1474805"/>
            <a:ext cx="1080120" cy="586866"/>
            <a:chOff x="971600" y="1474805"/>
            <a:chExt cx="1080120" cy="586866"/>
          </a:xfrm>
        </p:grpSpPr>
        <p:sp>
          <p:nvSpPr>
            <p:cNvPr id="5" name="Zahnutá šipka dolů 4"/>
            <p:cNvSpPr/>
            <p:nvPr/>
          </p:nvSpPr>
          <p:spPr>
            <a:xfrm>
              <a:off x="971600" y="1844137"/>
              <a:ext cx="1080120" cy="217534"/>
            </a:xfrm>
            <a:prstGeom prst="curvedDown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1153231" y="1474805"/>
              <a:ext cx="76572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.3</a:t>
              </a:r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971600" y="3090309"/>
            <a:ext cx="1175137" cy="672055"/>
            <a:chOff x="971600" y="3090309"/>
            <a:chExt cx="1175137" cy="672055"/>
          </a:xfrm>
        </p:grpSpPr>
        <p:sp>
          <p:nvSpPr>
            <p:cNvPr id="7" name="Zahnutá šipka nahoru 6"/>
            <p:cNvSpPr/>
            <p:nvPr/>
          </p:nvSpPr>
          <p:spPr>
            <a:xfrm>
              <a:off x="971600" y="3090309"/>
              <a:ext cx="1175137" cy="302723"/>
            </a:xfrm>
            <a:prstGeom prst="curvedUp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chemeClr val="tx1"/>
                </a:solidFill>
              </a:endParaRPr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1232595" y="3393032"/>
              <a:ext cx="72008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.3</a:t>
              </a:r>
              <a:endParaRPr lang="cs-CZ" dirty="0"/>
            </a:p>
          </p:txBody>
        </p:sp>
      </p:grpSp>
      <p:sp>
        <p:nvSpPr>
          <p:cNvPr id="9" name="TextovéPole 8"/>
          <p:cNvSpPr txBox="1"/>
          <p:nvPr/>
        </p:nvSpPr>
        <p:spPr>
          <a:xfrm>
            <a:off x="1691164" y="2569652"/>
            <a:ext cx="5100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9v</a:t>
            </a:r>
            <a:endParaRPr lang="cs-CZ" sz="2400" dirty="0">
              <a:solidFill>
                <a:srgbClr val="FF0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7596336" y="2346775"/>
                <a:ext cx="82618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𝑣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96336" y="2346775"/>
                <a:ext cx="826188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921296" y="4653136"/>
                <a:ext cx="2289986" cy="70224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000" b="0" i="1" smtClean="0">
                              <a:latin typeface="Cambria Math"/>
                            </a:rPr>
                            <m:t>𝑏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−4</m:t>
                          </m:r>
                        </m:num>
                        <m:den>
                          <m:r>
                            <a:rPr lang="cs-CZ" sz="2000" b="0" i="1" smtClean="0">
                              <a:latin typeface="Cambria Math"/>
                            </a:rPr>
                            <m:t>𝑏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+3</m:t>
                          </m:r>
                        </m:den>
                      </m:f>
                      <m:r>
                        <a:rPr lang="cs-CZ" sz="2000" b="0" i="1" smtClean="0">
                          <a:latin typeface="Cambria Math"/>
                        </a:rPr>
                        <m:t>    =</m:t>
                      </m:r>
                      <m:f>
                        <m:fPr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fPr>
                        <m:num/>
                        <m:den>
                          <m:r>
                            <a:rPr lang="cs-CZ" sz="2000" b="0" i="1" smtClean="0">
                              <a:latin typeface="Cambria Math"/>
                            </a:rPr>
                            <m:t>   </m:t>
                          </m:r>
                          <m:sSup>
                            <m:sSupPr>
                              <m:ctrlPr>
                                <a:rPr lang="cs-CZ" sz="2000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b="0" i="1" smtClean="0">
                                  <a:latin typeface="Cambria Math"/>
                                </a:rPr>
                                <m:t>𝑏</m:t>
                              </m:r>
                            </m:e>
                            <m:sup>
                              <m:r>
                                <a:rPr lang="cs-CZ" sz="2000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000" b="0" i="1" smtClean="0">
                              <a:latin typeface="Cambria Math"/>
                            </a:rPr>
                            <m:t>−9</m:t>
                          </m:r>
                        </m:den>
                      </m:f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21296" y="4653136"/>
                <a:ext cx="2289986" cy="702244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7" name="Přímá spojnice se šipkou 16"/>
          <p:cNvCxnSpPr/>
          <p:nvPr/>
        </p:nvCxnSpPr>
        <p:spPr>
          <a:xfrm>
            <a:off x="2627784" y="5355380"/>
            <a:ext cx="1584176" cy="66590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4366851" y="6021288"/>
                <a:ext cx="187641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+3</m:t>
                          </m:r>
                        </m:e>
                      </m:d>
                      <m:r>
                        <a:rPr lang="cs-CZ" i="1" smtClean="0">
                          <a:latin typeface="Cambria Math"/>
                          <a:ea typeface="Cambria Math"/>
                        </a:rPr>
                        <m:t>∙</m:t>
                      </m:r>
                      <m:d>
                        <m:d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𝑏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−3</m:t>
                          </m:r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66851" y="6021288"/>
                <a:ext cx="1876411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21" name="Skupina 20"/>
          <p:cNvGrpSpPr/>
          <p:nvPr/>
        </p:nvGrpSpPr>
        <p:grpSpPr>
          <a:xfrm>
            <a:off x="1232595" y="5445224"/>
            <a:ext cx="1323181" cy="668359"/>
            <a:chOff x="1232595" y="5445224"/>
            <a:chExt cx="1323181" cy="668359"/>
          </a:xfrm>
        </p:grpSpPr>
        <p:sp>
          <p:nvSpPr>
            <p:cNvPr id="19" name="Zahnutá šipka nahoru 18"/>
            <p:cNvSpPr/>
            <p:nvPr/>
          </p:nvSpPr>
          <p:spPr>
            <a:xfrm>
              <a:off x="1232595" y="5445224"/>
              <a:ext cx="1323181" cy="243110"/>
            </a:xfrm>
            <a:prstGeom prst="curvedUp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1492746" y="5744251"/>
              <a:ext cx="80287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.(b-3)</a:t>
              </a:r>
              <a:endParaRPr lang="cs-CZ" dirty="0"/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1153231" y="3923764"/>
            <a:ext cx="1402545" cy="729372"/>
            <a:chOff x="1153231" y="3923764"/>
            <a:chExt cx="1402545" cy="729372"/>
          </a:xfrm>
        </p:grpSpPr>
        <p:sp>
          <p:nvSpPr>
            <p:cNvPr id="22" name="Zahnutá šipka dolů 21"/>
            <p:cNvSpPr/>
            <p:nvPr/>
          </p:nvSpPr>
          <p:spPr>
            <a:xfrm>
              <a:off x="1153231" y="4293096"/>
              <a:ext cx="1402545" cy="360040"/>
            </a:xfrm>
            <a:prstGeom prst="curvedDown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1311697" y="3923764"/>
              <a:ext cx="98392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. (b-3)</a:t>
              </a:r>
              <a:endParaRPr lang="cs-CZ" dirty="0"/>
            </a:p>
          </p:txBody>
        </p: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1982828" y="4632672"/>
                <a:ext cx="157075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𝑏</m:t>
                          </m:r>
                        </m:e>
                        <m:sup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−7</m:t>
                      </m:r>
                      <m:r>
                        <a:rPr lang="cs-CZ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+12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82828" y="4632672"/>
                <a:ext cx="1570751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29" name="Skupina 28"/>
          <p:cNvGrpSpPr/>
          <p:nvPr/>
        </p:nvGrpSpPr>
        <p:grpSpPr>
          <a:xfrm>
            <a:off x="3707904" y="3577698"/>
            <a:ext cx="3213497" cy="1075438"/>
            <a:chOff x="3707904" y="3577698"/>
            <a:chExt cx="3213497" cy="1075438"/>
          </a:xfrm>
        </p:grpSpPr>
        <p:cxnSp>
          <p:nvCxnSpPr>
            <p:cNvPr id="27" name="Přímá spojnice se šipkou 26"/>
            <p:cNvCxnSpPr/>
            <p:nvPr/>
          </p:nvCxnSpPr>
          <p:spPr>
            <a:xfrm flipV="1">
              <a:off x="3707904" y="3923764"/>
              <a:ext cx="1296144" cy="729372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8" name="TextovéPole 27"/>
                <p:cNvSpPr txBox="1"/>
                <p:nvPr/>
              </p:nvSpPr>
              <p:spPr>
                <a:xfrm>
                  <a:off x="5044990" y="3577698"/>
                  <a:ext cx="1876411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d>
                          <m:d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𝑏</m:t>
                            </m:r>
                            <m:r>
                              <a:rPr lang="cs-CZ" b="0" i="1" smtClean="0">
                                <a:latin typeface="Cambria Math"/>
                              </a:rPr>
                              <m:t>−4</m:t>
                            </m:r>
                          </m:e>
                        </m:d>
                        <m:r>
                          <a:rPr lang="cs-CZ" i="1" smtClean="0">
                            <a:latin typeface="Cambria Math"/>
                            <a:ea typeface="Cambria Math"/>
                          </a:rPr>
                          <m:t>∙</m:t>
                        </m:r>
                        <m:d>
                          <m:dPr>
                            <m:ctrlPr>
                              <a:rPr lang="cs-CZ" i="1" smtClean="0">
                                <a:latin typeface="Cambria Math"/>
                                <a:ea typeface="Cambria Math"/>
                              </a:rPr>
                            </m:ctrlPr>
                          </m:dPr>
                          <m:e>
                            <m:r>
                              <a:rPr lang="cs-CZ" b="0" i="1" smtClean="0">
                                <a:latin typeface="Cambria Math"/>
                                <a:ea typeface="Cambria Math"/>
                              </a:rPr>
                              <m:t>𝑏</m:t>
                            </m:r>
                            <m:r>
                              <a:rPr lang="cs-CZ" b="0" i="1" smtClean="0">
                                <a:latin typeface="Cambria Math"/>
                                <a:ea typeface="Cambria Math"/>
                              </a:rPr>
                              <m:t>−3</m:t>
                            </m:r>
                          </m:e>
                        </m:d>
                      </m:oMath>
                    </m:oMathPara>
                  </a14:m>
                  <a:endParaRPr lang="cs-CZ" dirty="0"/>
                </a:p>
              </p:txBody>
            </p:sp>
          </mc:Choice>
          <mc:Fallback xmlns="">
            <p:sp>
              <p:nvSpPr>
                <p:cNvPr id="28" name="TextovéPole 27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5044990" y="3577698"/>
                  <a:ext cx="1876411" cy="369332"/>
                </a:xfrm>
                <a:prstGeom prst="rect">
                  <a:avLst/>
                </a:prstGeom>
                <a:blipFill rotWithShape="1">
                  <a:blip r:embed="rId8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7596336" y="4653136"/>
                <a:ext cx="99764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≠±3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96336" y="4653136"/>
                <a:ext cx="997645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9" grpId="0"/>
      <p:bldP spid="13" grpId="0"/>
      <p:bldP spid="15" grpId="0"/>
      <p:bldP spid="18" grpId="0"/>
      <p:bldP spid="25" grpId="0"/>
      <p:bldP spid="3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683567" y="980728"/>
                <a:ext cx="2814617" cy="70993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000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+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𝑏</m:t>
                          </m:r>
                        </m:num>
                        <m:den/>
                      </m:f>
                      <m:r>
                        <a:rPr lang="cs-CZ" sz="2000" b="0" i="1" smtClean="0">
                          <a:latin typeface="Cambria Math"/>
                        </a:rPr>
                        <m:t>   =   </m:t>
                      </m:r>
                      <m:f>
                        <m:fPr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000" b="0" i="1" smtClean="0">
                              <a:latin typeface="Cambria Math"/>
                            </a:rPr>
                            <m:t>4</m:t>
                          </m:r>
                          <m:sSup>
                            <m:sSupPr>
                              <m:ctrlPr>
                                <a:rPr lang="cs-CZ" sz="2000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b="0" i="1" smtClean="0">
                                  <a:latin typeface="Cambria Math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sz="2000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000" b="0" i="1" smtClean="0">
                              <a:latin typeface="Cambria Math"/>
                            </a:rPr>
                            <m:t>+2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𝑎𝑏</m:t>
                          </m:r>
                        </m:num>
                        <m:den>
                          <m:r>
                            <a:rPr lang="cs-CZ" sz="2000" b="0" i="1" smtClean="0">
                              <a:latin typeface="Cambria Math"/>
                            </a:rPr>
                            <m:t>4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−2</m:t>
                          </m:r>
                          <m:sSup>
                            <m:sSupPr>
                              <m:ctrlPr>
                                <a:rPr lang="cs-CZ" sz="2000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b="0" i="1" smtClean="0">
                                  <a:latin typeface="Cambria Math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sz="2000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3567" y="980728"/>
                <a:ext cx="2814617" cy="709938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6" name="Skupina 5"/>
          <p:cNvGrpSpPr/>
          <p:nvPr/>
        </p:nvGrpSpPr>
        <p:grpSpPr>
          <a:xfrm>
            <a:off x="3532883" y="219998"/>
            <a:ext cx="3130879" cy="616714"/>
            <a:chOff x="3498184" y="436022"/>
            <a:chExt cx="3130879" cy="616714"/>
          </a:xfrm>
        </p:grpSpPr>
        <p:cxnSp>
          <p:nvCxnSpPr>
            <p:cNvPr id="4" name="Přímá spojnice se šipkou 3"/>
            <p:cNvCxnSpPr/>
            <p:nvPr/>
          </p:nvCxnSpPr>
          <p:spPr>
            <a:xfrm flipV="1">
              <a:off x="3498184" y="620688"/>
              <a:ext cx="1577872" cy="432048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5" name="TextovéPole 4"/>
                <p:cNvSpPr txBox="1"/>
                <p:nvPr/>
              </p:nvSpPr>
              <p:spPr>
                <a:xfrm>
                  <a:off x="5098323" y="436022"/>
                  <a:ext cx="1530740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∙</m:t>
                        </m:r>
                        <m:d>
                          <m:dPr>
                            <m:ctrlPr>
                              <a:rPr lang="cs-CZ" b="0" i="1" smtClean="0">
                                <a:latin typeface="Cambria Math"/>
                                <a:ea typeface="Cambria Math"/>
                              </a:rPr>
                            </m:ctrlPr>
                          </m:dPr>
                          <m:e>
                            <m:r>
                              <a:rPr lang="cs-CZ" b="0" i="1" smtClean="0">
                                <a:latin typeface="Cambria Math"/>
                                <a:ea typeface="Cambria Math"/>
                              </a:rPr>
                              <m:t>2</m:t>
                            </m:r>
                            <m:r>
                              <a:rPr lang="cs-CZ" b="0" i="1" smtClean="0">
                                <a:latin typeface="Cambria Math"/>
                                <a:ea typeface="Cambria Math"/>
                              </a:rPr>
                              <m:t>𝑎</m:t>
                            </m:r>
                            <m:r>
                              <a:rPr lang="cs-CZ" b="0" i="1" smtClean="0">
                                <a:latin typeface="Cambria Math"/>
                                <a:ea typeface="Cambria Math"/>
                              </a:rPr>
                              <m:t>+</m:t>
                            </m:r>
                            <m:r>
                              <a:rPr lang="cs-CZ" b="0" i="1" smtClean="0">
                                <a:latin typeface="Cambria Math"/>
                                <a:ea typeface="Cambria Math"/>
                              </a:rPr>
                              <m:t>𝑏</m:t>
                            </m:r>
                          </m:e>
                        </m:d>
                      </m:oMath>
                    </m:oMathPara>
                  </a14:m>
                  <a:endParaRPr lang="cs-CZ" dirty="0"/>
                </a:p>
              </p:txBody>
            </p:sp>
          </mc:Choice>
          <mc:Fallback xmlns="">
            <p:sp>
              <p:nvSpPr>
                <p:cNvPr id="5" name="TextovéPole 4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5098323" y="436022"/>
                  <a:ext cx="1530740" cy="369332"/>
                </a:xfrm>
                <a:prstGeom prst="rect">
                  <a:avLst/>
                </a:prstGeom>
                <a:blipFill rotWithShape="1">
                  <a:blip r:embed="rId3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9" name="Skupina 8"/>
          <p:cNvGrpSpPr/>
          <p:nvPr/>
        </p:nvGrpSpPr>
        <p:grpSpPr>
          <a:xfrm>
            <a:off x="1211423" y="344865"/>
            <a:ext cx="1560377" cy="613797"/>
            <a:chOff x="1211423" y="344865"/>
            <a:chExt cx="1413439" cy="613797"/>
          </a:xfrm>
        </p:grpSpPr>
        <p:sp>
          <p:nvSpPr>
            <p:cNvPr id="7" name="Zahnutá šipka nahoru 6"/>
            <p:cNvSpPr/>
            <p:nvPr/>
          </p:nvSpPr>
          <p:spPr>
            <a:xfrm rot="10459868">
              <a:off x="1211423" y="344865"/>
              <a:ext cx="1392561" cy="491666"/>
            </a:xfrm>
            <a:prstGeom prst="curvedUp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1691680" y="589330"/>
              <a:ext cx="93318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: 2a</a:t>
              </a:r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3498184" y="1690666"/>
            <a:ext cx="3086774" cy="525957"/>
            <a:chOff x="3498184" y="1690666"/>
            <a:chExt cx="3086774" cy="525957"/>
          </a:xfrm>
        </p:grpSpPr>
        <p:cxnSp>
          <p:nvCxnSpPr>
            <p:cNvPr id="15" name="Přímá spojnice se šipkou 14"/>
            <p:cNvCxnSpPr/>
            <p:nvPr/>
          </p:nvCxnSpPr>
          <p:spPr>
            <a:xfrm>
              <a:off x="3498184" y="1690666"/>
              <a:ext cx="1505864" cy="226166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6" name="TextovéPole 15"/>
                <p:cNvSpPr txBox="1"/>
                <p:nvPr/>
              </p:nvSpPr>
              <p:spPr>
                <a:xfrm>
                  <a:off x="5133022" y="1847291"/>
                  <a:ext cx="1451936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  <m:r>
                          <a:rPr lang="cs-CZ" b="0" i="1" smtClean="0">
                            <a:latin typeface="Cambria Math"/>
                          </a:rPr>
                          <m:t> ∙</m:t>
                        </m:r>
                        <m:d>
                          <m:dPr>
                            <m:ctrlPr>
                              <a:rPr lang="cs-CZ" b="0" i="1" smtClean="0">
                                <a:latin typeface="Cambria Math"/>
                                <a:ea typeface="Cambria Math"/>
                              </a:rPr>
                            </m:ctrlPr>
                          </m:dPr>
                          <m:e>
                            <m:r>
                              <a:rPr lang="cs-CZ" b="0" i="1" smtClean="0">
                                <a:latin typeface="Cambria Math"/>
                                <a:ea typeface="Cambria Math"/>
                              </a:rPr>
                              <m:t>2−</m:t>
                            </m:r>
                            <m:r>
                              <a:rPr lang="cs-CZ" b="0" i="1" smtClean="0">
                                <a:latin typeface="Cambria Math"/>
                                <a:ea typeface="Cambria Math"/>
                              </a:rPr>
                              <m:t>𝑎</m:t>
                            </m:r>
                          </m:e>
                        </m:d>
                      </m:oMath>
                    </m:oMathPara>
                  </a14:m>
                  <a:endParaRPr lang="cs-CZ" dirty="0"/>
                </a:p>
              </p:txBody>
            </p:sp>
          </mc:Choice>
          <mc:Fallback xmlns="">
            <p:sp>
              <p:nvSpPr>
                <p:cNvPr id="16" name="TextovéPole 15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5133022" y="1847291"/>
                  <a:ext cx="1451936" cy="369332"/>
                </a:xfrm>
                <a:prstGeom prst="rect">
                  <a:avLst/>
                </a:prstGeom>
                <a:blipFill rotWithShape="1">
                  <a:blip r:embed="rId4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20" name="Skupina 19"/>
          <p:cNvGrpSpPr/>
          <p:nvPr/>
        </p:nvGrpSpPr>
        <p:grpSpPr>
          <a:xfrm>
            <a:off x="1190544" y="1822455"/>
            <a:ext cx="1725272" cy="526425"/>
            <a:chOff x="1190544" y="1822455"/>
            <a:chExt cx="1725272" cy="526425"/>
          </a:xfrm>
        </p:grpSpPr>
        <p:sp>
          <p:nvSpPr>
            <p:cNvPr id="18" name="Zahnutá šipka dolů 17"/>
            <p:cNvSpPr/>
            <p:nvPr/>
          </p:nvSpPr>
          <p:spPr>
            <a:xfrm rot="10800000">
              <a:off x="1190544" y="1822455"/>
              <a:ext cx="1725272" cy="526425"/>
            </a:xfrm>
            <a:prstGeom prst="curvedDown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1691680" y="1832734"/>
              <a:ext cx="71715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: 2a</a:t>
              </a:r>
              <a:endParaRPr lang="cs-CZ" dirty="0"/>
            </a:p>
          </p:txBody>
        </p:sp>
      </p:grpSp>
      <p:sp>
        <p:nvSpPr>
          <p:cNvPr id="21" name="TextovéPole 20"/>
          <p:cNvSpPr txBox="1"/>
          <p:nvPr/>
        </p:nvSpPr>
        <p:spPr>
          <a:xfrm>
            <a:off x="913063" y="1403639"/>
            <a:ext cx="55496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2-a</a:t>
            </a:r>
            <a:endParaRPr lang="cs-CZ" sz="2000" dirty="0">
              <a:solidFill>
                <a:srgbClr val="FF0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7236296" y="1048821"/>
                <a:ext cx="156491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  ,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≠2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36296" y="1048821"/>
                <a:ext cx="1564916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757443" y="3694726"/>
                <a:ext cx="2775440" cy="7192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𝑝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𝑟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𝑝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𝑟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   = 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𝑝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𝑝𝑟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𝑟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/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7443" y="3694726"/>
                <a:ext cx="2775440" cy="719299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27" name="Skupina 26"/>
          <p:cNvGrpSpPr/>
          <p:nvPr/>
        </p:nvGrpSpPr>
        <p:grpSpPr>
          <a:xfrm>
            <a:off x="3532883" y="3160093"/>
            <a:ext cx="2719041" cy="628947"/>
            <a:chOff x="3532883" y="3160093"/>
            <a:chExt cx="2719041" cy="628947"/>
          </a:xfrm>
        </p:grpSpPr>
        <p:cxnSp>
          <p:nvCxnSpPr>
            <p:cNvPr id="25" name="Přímá spojnice se šipkou 24"/>
            <p:cNvCxnSpPr/>
            <p:nvPr/>
          </p:nvCxnSpPr>
          <p:spPr>
            <a:xfrm flipV="1">
              <a:off x="3532883" y="3356992"/>
              <a:ext cx="1471165" cy="432048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6" name="TextovéPole 25"/>
                <p:cNvSpPr txBox="1"/>
                <p:nvPr/>
              </p:nvSpPr>
              <p:spPr>
                <a:xfrm>
                  <a:off x="5183362" y="3160093"/>
                  <a:ext cx="1068562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p>
                          <m:sSup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sSupPr>
                          <m:e>
                            <m:d>
                              <m:dPr>
                                <m:ctrlPr>
                                  <a:rPr lang="cs-CZ" i="1" smtClean="0">
                                    <a:latin typeface="Cambria Math"/>
                                  </a:rPr>
                                </m:ctrlPr>
                              </m:dPr>
                              <m:e>
                                <m:r>
                                  <a:rPr lang="cs-CZ" b="0" i="1" smtClean="0">
                                    <a:latin typeface="Cambria Math"/>
                                  </a:rPr>
                                  <m:t>𝑝</m:t>
                                </m:r>
                                <m:r>
                                  <a:rPr lang="cs-CZ" b="0" i="1" smtClean="0">
                                    <a:latin typeface="Cambria Math"/>
                                  </a:rPr>
                                  <m:t>−</m:t>
                                </m:r>
                                <m:r>
                                  <a:rPr lang="cs-CZ" b="0" i="1" smtClean="0">
                                    <a:latin typeface="Cambria Math"/>
                                  </a:rPr>
                                  <m:t>𝑟</m:t>
                                </m:r>
                              </m:e>
                            </m:d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oMath>
                    </m:oMathPara>
                  </a14:m>
                  <a:endParaRPr lang="cs-CZ" dirty="0"/>
                </a:p>
              </p:txBody>
            </p:sp>
          </mc:Choice>
          <mc:Fallback xmlns="">
            <p:sp>
              <p:nvSpPr>
                <p:cNvPr id="26" name="TextovéPole 25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5183362" y="3160093"/>
                  <a:ext cx="1068562" cy="369332"/>
                </a:xfrm>
                <a:prstGeom prst="rect">
                  <a:avLst/>
                </a:prstGeom>
                <a:blipFill rotWithShape="1">
                  <a:blip r:embed="rId7"/>
                  <a:stretch>
                    <a:fillRect b="-6557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30" name="Skupina 29"/>
          <p:cNvGrpSpPr/>
          <p:nvPr/>
        </p:nvGrpSpPr>
        <p:grpSpPr>
          <a:xfrm>
            <a:off x="1190543" y="2965594"/>
            <a:ext cx="1578733" cy="607422"/>
            <a:chOff x="1190543" y="2965594"/>
            <a:chExt cx="1578733" cy="607422"/>
          </a:xfrm>
        </p:grpSpPr>
        <p:sp>
          <p:nvSpPr>
            <p:cNvPr id="28" name="Zahnutá šipka dolů 27"/>
            <p:cNvSpPr/>
            <p:nvPr/>
          </p:nvSpPr>
          <p:spPr>
            <a:xfrm>
              <a:off x="1190543" y="3344759"/>
              <a:ext cx="1578733" cy="228257"/>
            </a:xfrm>
            <a:prstGeom prst="curvedDown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29" name="TextovéPole 28"/>
            <p:cNvSpPr txBox="1"/>
            <p:nvPr/>
          </p:nvSpPr>
          <p:spPr>
            <a:xfrm>
              <a:off x="1494100" y="2965594"/>
              <a:ext cx="86117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. (p-r)</a:t>
              </a:r>
              <a:endParaRPr lang="cs-CZ" dirty="0"/>
            </a:p>
          </p:txBody>
        </p:sp>
      </p:grpSp>
      <p:grpSp>
        <p:nvGrpSpPr>
          <p:cNvPr id="33" name="Skupina 32"/>
          <p:cNvGrpSpPr/>
          <p:nvPr/>
        </p:nvGrpSpPr>
        <p:grpSpPr>
          <a:xfrm>
            <a:off x="1190899" y="4414025"/>
            <a:ext cx="1724917" cy="732634"/>
            <a:chOff x="1190899" y="4414025"/>
            <a:chExt cx="1724917" cy="732634"/>
          </a:xfrm>
        </p:grpSpPr>
        <p:sp>
          <p:nvSpPr>
            <p:cNvPr id="31" name="Zahnutá šipka nahoru 30"/>
            <p:cNvSpPr/>
            <p:nvPr/>
          </p:nvSpPr>
          <p:spPr>
            <a:xfrm>
              <a:off x="1190899" y="4414025"/>
              <a:ext cx="1724917" cy="299575"/>
            </a:xfrm>
            <a:prstGeom prst="curvedUp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32" name="TextovéPole 31"/>
            <p:cNvSpPr txBox="1"/>
            <p:nvPr/>
          </p:nvSpPr>
          <p:spPr>
            <a:xfrm>
              <a:off x="1513297" y="4777327"/>
              <a:ext cx="108012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. (p-r)</a:t>
              </a:r>
              <a:endParaRPr lang="cs-CZ" dirty="0"/>
            </a:p>
          </p:txBody>
        </p: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2145163" y="4050832"/>
                <a:ext cx="99277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𝑝</m:t>
                          </m:r>
                        </m:e>
                        <m:sup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−</m:t>
                      </m:r>
                      <m:sSup>
                        <m:sSupPr>
                          <m:ctrlP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𝑟</m:t>
                          </m:r>
                        </m:e>
                        <m:sup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45163" y="4050832"/>
                <a:ext cx="992771" cy="369332"/>
              </a:xfrm>
              <a:prstGeom prst="rect">
                <a:avLst/>
              </a:prstGeom>
              <a:blipFill rotWithShape="1">
                <a:blip r:embed="rId8"/>
                <a:stretch>
                  <a:fillRect b="-8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5" name="TextovéPole 34"/>
          <p:cNvSpPr txBox="1"/>
          <p:nvPr/>
        </p:nvSpPr>
        <p:spPr>
          <a:xfrm>
            <a:off x="7375629" y="3893302"/>
            <a:ext cx="6431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</a:t>
            </a:r>
            <a:r>
              <a:rPr lang="cs-CZ" dirty="0" smtClean="0">
                <a:sym typeface="Symbol"/>
              </a:rPr>
              <a:t>r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6520696" y="3131724"/>
            <a:ext cx="22805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Součtový vzorec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32733796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2000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2000" fill="hold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2000" fill="hold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1" grpId="0"/>
      <p:bldP spid="22" grpId="0"/>
      <p:bldP spid="23" grpId="0"/>
      <p:bldP spid="34" grpId="0"/>
      <p:bldP spid="35" grpId="0"/>
    </p:bld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176</TotalTime>
  <Words>453</Words>
  <Application>Microsoft Office PowerPoint</Application>
  <PresentationFormat>Předvádění na obrazovce (4:3)</PresentationFormat>
  <Paragraphs>62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Výchozí návrh</vt:lpstr>
      <vt:lpstr>Prezentace aplikace PowerPoint</vt:lpstr>
      <vt:lpstr>Co znamená rozšířit zlomek?</vt:lpstr>
      <vt:lpstr>Rozšiřování lomených výrazů</vt:lpstr>
      <vt:lpstr>Poučka:</vt:lpstr>
      <vt:lpstr>Doplňte, aby platila rovnost výrazů.</vt:lpstr>
      <vt:lpstr>Prezentace aplikace PowerPoint</vt:lpstr>
    </vt:vector>
  </TitlesOfParts>
  <Company>vo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Rozšiřování lomených výrazů</dc:title>
  <dc:creator>ov</dc:creator>
  <cp:lastModifiedBy>ov</cp:lastModifiedBy>
  <cp:revision>20</cp:revision>
  <dcterms:created xsi:type="dcterms:W3CDTF">2012-10-21T11:58:58Z</dcterms:created>
  <dcterms:modified xsi:type="dcterms:W3CDTF">2013-02-05T16:35:05Z</dcterms:modified>
</cp:coreProperties>
</file>