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62" r:id="rId4"/>
    <p:sldId id="263" r:id="rId5"/>
    <p:sldId id="264" r:id="rId6"/>
    <p:sldId id="258" r:id="rId7"/>
    <p:sldId id="265" r:id="rId8"/>
    <p:sldId id="260" r:id="rId9"/>
    <p:sldId id="266" r:id="rId10"/>
    <p:sldId id="269" r:id="rId11"/>
    <p:sldId id="271" r:id="rId12"/>
    <p:sldId id="272" r:id="rId13"/>
    <p:sldId id="259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B969D-02D3-45A9-B601-A55DA6C0BAE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4F34A-A93A-4478-AA58-6FF95D53B48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8549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B969D-02D3-45A9-B601-A55DA6C0BAE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4F34A-A93A-4478-AA58-6FF95D53B48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1968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B969D-02D3-45A9-B601-A55DA6C0BAE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4F34A-A93A-4478-AA58-6FF95D53B48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6390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B969D-02D3-45A9-B601-A55DA6C0BAE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4F34A-A93A-4478-AA58-6FF95D53B48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2825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B969D-02D3-45A9-B601-A55DA6C0BAE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4F34A-A93A-4478-AA58-6FF95D53B48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3306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B969D-02D3-45A9-B601-A55DA6C0BAE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4F34A-A93A-4478-AA58-6FF95D53B48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338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B969D-02D3-45A9-B601-A55DA6C0BAE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4F34A-A93A-4478-AA58-6FF95D53B48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30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B969D-02D3-45A9-B601-A55DA6C0BAE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4F34A-A93A-4478-AA58-6FF95D53B48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5951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B969D-02D3-45A9-B601-A55DA6C0BAE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4F34A-A93A-4478-AA58-6FF95D53B48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5018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B969D-02D3-45A9-B601-A55DA6C0BAE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4F34A-A93A-4478-AA58-6FF95D53B48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391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B969D-02D3-45A9-B601-A55DA6C0BAE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4F34A-A93A-4478-AA58-6FF95D53B48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925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6B969D-02D3-45A9-B601-A55DA6C0BAE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D4F34A-A93A-4478-AA58-6FF95D53B48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4193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c/DalesicePowerStation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//upload.wikimedia.org/wikipedia/commons/2/2f/Hydroelectric_dam-letters.svg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6652443"/>
              </p:ext>
            </p:extLst>
          </p:nvPr>
        </p:nvGraphicFramePr>
        <p:xfrm>
          <a:off x="755576" y="2276872"/>
          <a:ext cx="7776864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3036"/>
                <a:gridCol w="5633828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19. 8. 2012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VY_52_INOVACE_15_přehradní nádrže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52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916832"/>
            <a:ext cx="7632848" cy="4104456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slouží k prezentaci učiva, k upevnění znalostí a orientace v mapě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 interaktivní tabulí nebo samostatně na počítači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Nezbytnou pomůckou ke splnění zadaných úkolů je mapa ČR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V závěru si žáci sami ověří své znalosti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jednotlivými snímky se děje kliknutím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889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1008111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Přehradní nádrže:</a:t>
            </a:r>
            <a:endParaRPr lang="cs-CZ" sz="32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8064896" cy="4896544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smtClean="0">
                <a:solidFill>
                  <a:schemeClr val="tx1"/>
                </a:solidFill>
              </a:rPr>
              <a:t>Přehradní nádrž </a:t>
            </a:r>
            <a:r>
              <a:rPr lang="cs-CZ" sz="2000" dirty="0" smtClean="0">
                <a:solidFill>
                  <a:schemeClr val="tx1"/>
                </a:solidFill>
              </a:rPr>
              <a:t>(přehrada) je vodní dílo, které vzniklo přehrazením vodního toku hrází. Tuto stavbu vybudoval člověk jako </a:t>
            </a:r>
            <a:r>
              <a:rPr lang="cs-CZ" sz="2000" b="1" dirty="0" smtClean="0">
                <a:solidFill>
                  <a:schemeClr val="tx1"/>
                </a:solidFill>
              </a:rPr>
              <a:t>ochranu před povodněmi, pro výrobu elektrické energie</a:t>
            </a:r>
            <a:r>
              <a:rPr lang="cs-CZ" sz="2000" dirty="0" smtClean="0">
                <a:solidFill>
                  <a:schemeClr val="tx1"/>
                </a:solidFill>
              </a:rPr>
              <a:t>, zásobování vodou. Přehradu a její okolí lze využít k rekreaci, vodním sportům, rybolovu .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/>
          </a:p>
        </p:txBody>
      </p:sp>
      <p:pic>
        <p:nvPicPr>
          <p:cNvPr id="2054" name="Picture 6" descr="Les Království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572" y="2924944"/>
            <a:ext cx="4248472" cy="3787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6307081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Přehrada Les království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30812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04664"/>
            <a:ext cx="7988424" cy="936104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b="1" u="sng" dirty="0" smtClean="0"/>
              <a:t>Přehrady:</a:t>
            </a:r>
            <a:br>
              <a:rPr lang="cs-CZ" sz="3100" b="1" u="sng" dirty="0" smtClean="0"/>
            </a:br>
            <a:r>
              <a:rPr lang="cs-CZ" sz="2400" b="1" u="sng" dirty="0"/>
              <a:t/>
            </a:r>
            <a:br>
              <a:rPr lang="cs-CZ" sz="2400" b="1" u="sng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908720"/>
            <a:ext cx="8280920" cy="573819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na řece </a:t>
            </a:r>
            <a:r>
              <a:rPr lang="cs-CZ" sz="2000" b="1" dirty="0" smtClean="0">
                <a:solidFill>
                  <a:schemeClr val="tx1"/>
                </a:solidFill>
              </a:rPr>
              <a:t>Vltavě</a:t>
            </a:r>
            <a:r>
              <a:rPr lang="cs-CZ" sz="2000" dirty="0" smtClean="0">
                <a:solidFill>
                  <a:schemeClr val="tx1"/>
                </a:solidFill>
              </a:rPr>
              <a:t>: tzv. Vltavská kaskáda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rgbClr val="FF0000"/>
                </a:solidFill>
              </a:rPr>
              <a:t>Lipno</a:t>
            </a:r>
            <a:r>
              <a:rPr lang="cs-CZ" sz="2000" dirty="0" smtClean="0">
                <a:solidFill>
                  <a:schemeClr val="tx1"/>
                </a:solidFill>
              </a:rPr>
              <a:t> - je největší přehrada v ČR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- její součástí je vodní elektrárna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- je často využívána k rekreaci a vodním sportům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rgbClr val="FF0000"/>
                </a:solidFill>
              </a:rPr>
              <a:t>Orlík </a:t>
            </a:r>
            <a:r>
              <a:rPr lang="cs-CZ" sz="2000" dirty="0" smtClean="0">
                <a:solidFill>
                  <a:schemeClr val="tx1"/>
                </a:solidFill>
              </a:rPr>
              <a:t>-  podle množství zadržované vody je to nejobjemnější přehrada ČR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          -   její součástí je vodní elektrárna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          -   leží na soutoku Vltavy a Otavy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rgbClr val="FF0000"/>
                </a:solidFill>
              </a:rPr>
              <a:t>Slapy </a:t>
            </a:r>
            <a:r>
              <a:rPr lang="cs-CZ" sz="2000" dirty="0" smtClean="0">
                <a:solidFill>
                  <a:schemeClr val="tx1"/>
                </a:solidFill>
              </a:rPr>
              <a:t>- její součástí je vodní elektrárna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- je hojně využívána k rekreaci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56992"/>
            <a:ext cx="2317447" cy="1737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0956" y="5013176"/>
            <a:ext cx="2304449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http://boubinsky-prales.cz/fotky/vylety-lipn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405" y="816865"/>
            <a:ext cx="2317446" cy="1479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4549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7"/>
            <a:ext cx="7916416" cy="648071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Další významné přehrady:</a:t>
            </a:r>
            <a:endParaRPr lang="cs-CZ" sz="28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908720"/>
            <a:ext cx="8352928" cy="5760640"/>
          </a:xfrm>
        </p:spPr>
        <p:txBody>
          <a:bodyPr>
            <a:normAutofit/>
          </a:bodyPr>
          <a:lstStyle/>
          <a:p>
            <a:pPr algn="l"/>
            <a:endParaRPr lang="cs-CZ" sz="2000" dirty="0" smtClean="0">
              <a:solidFill>
                <a:srgbClr val="FF0000"/>
              </a:solidFill>
            </a:endParaRPr>
          </a:p>
          <a:p>
            <a:pPr algn="l"/>
            <a:r>
              <a:rPr lang="cs-CZ" sz="2000" dirty="0" smtClean="0">
                <a:solidFill>
                  <a:srgbClr val="FF0000"/>
                </a:solidFill>
              </a:rPr>
              <a:t>Želivka</a:t>
            </a:r>
            <a:r>
              <a:rPr lang="cs-CZ" sz="2000" dirty="0" smtClean="0">
                <a:solidFill>
                  <a:schemeClr val="tx1"/>
                </a:solidFill>
              </a:rPr>
              <a:t>  - je vybudována na řece Želivce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  - slouží jako zásobárna pitné vody pro Prahu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rgbClr val="FF0000"/>
                </a:solidFill>
              </a:rPr>
              <a:t>Dalešice</a:t>
            </a:r>
            <a:r>
              <a:rPr lang="cs-CZ" sz="2000" dirty="0" smtClean="0">
                <a:solidFill>
                  <a:schemeClr val="tx1"/>
                </a:solidFill>
              </a:rPr>
              <a:t> - leží na řece Jihlavě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   - největší přehrada na Moravě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   - její součástí je vodní elektrárna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   - je zásobárnou vody pro jadernou elektrárnu Dukovany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rgbClr val="FF0000"/>
                </a:solidFill>
              </a:rPr>
              <a:t>Dlouhé Stráně </a:t>
            </a:r>
            <a:r>
              <a:rPr lang="cs-CZ" sz="2000" dirty="0" smtClean="0">
                <a:solidFill>
                  <a:schemeClr val="tx1"/>
                </a:solidFill>
              </a:rPr>
              <a:t>- její součástí je vodní elektrárna, která je umístěna v podzemí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             - byla vybudována v Jeseníkách v nadm. </a:t>
            </a:r>
            <a:r>
              <a:rPr lang="cs-CZ" sz="2000" dirty="0" smtClean="0">
                <a:solidFill>
                  <a:schemeClr val="tx1"/>
                </a:solidFill>
              </a:rPr>
              <a:t>výšce </a:t>
            </a:r>
            <a:r>
              <a:rPr lang="cs-CZ" sz="2000" dirty="0" smtClean="0">
                <a:solidFill>
                  <a:schemeClr val="tx1"/>
                </a:solidFill>
              </a:rPr>
              <a:t>1 350 m.n.m.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             - přečerpává vodu z Divoké Desné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098" name="Picture 2" descr="vodní nádrž Želiv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575" y="548680"/>
            <a:ext cx="179077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DalesicePowerStatio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362" y="2204864"/>
            <a:ext cx="1790775" cy="1343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pampeliska.cz/db-images/TC/TCZ061906_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575" y="5160908"/>
            <a:ext cx="1790774" cy="1330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574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60649"/>
            <a:ext cx="8280920" cy="5904655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Vodní elektrárna</a:t>
            </a:r>
            <a:r>
              <a:rPr lang="cs-CZ" sz="3100" b="1" u="sng" dirty="0" smtClean="0"/>
              <a:t/>
            </a:r>
            <a:br>
              <a:rPr lang="cs-CZ" sz="3100" b="1" u="sng" dirty="0" smtClean="0"/>
            </a:br>
            <a:r>
              <a:rPr lang="cs-CZ" sz="3100" b="1" u="sng" dirty="0" smtClean="0"/>
              <a:t/>
            </a:r>
            <a:br>
              <a:rPr lang="cs-CZ" sz="3100" b="1" u="sng" dirty="0" smtClean="0"/>
            </a:br>
            <a:r>
              <a:rPr lang="cs-CZ" sz="2000" dirty="0" smtClean="0"/>
              <a:t>Elektrárna se obvykle nachází </a:t>
            </a:r>
            <a:r>
              <a:rPr lang="cs-CZ" sz="2000" b="1" dirty="0" smtClean="0"/>
              <a:t>pod přehradní hrází</a:t>
            </a:r>
            <a:r>
              <a:rPr lang="cs-CZ" sz="2000" dirty="0" smtClean="0"/>
              <a:t>; někdy je do ní rovnou vestavěna.</a:t>
            </a:r>
            <a:br>
              <a:rPr lang="cs-CZ" sz="2000" dirty="0" smtClean="0"/>
            </a:br>
            <a:r>
              <a:rPr lang="cs-CZ" sz="2000" dirty="0" smtClean="0"/>
              <a:t>Hráz přehrady bývá většinou tvořena litým </a:t>
            </a:r>
            <a:r>
              <a:rPr lang="cs-CZ" sz="2000" b="1" dirty="0" smtClean="0"/>
              <a:t>betonem</a:t>
            </a:r>
            <a:r>
              <a:rPr lang="cs-CZ" sz="2000" dirty="0" smtClean="0"/>
              <a:t>, v praxi se vyskytují i menší hráze sypané.</a:t>
            </a:r>
            <a:br>
              <a:rPr lang="cs-CZ" sz="2000" dirty="0" smtClean="0"/>
            </a:br>
            <a:r>
              <a:rPr lang="cs-CZ" sz="2000" dirty="0" smtClean="0"/>
              <a:t>Ocelovým potrubím je voda vedena k </a:t>
            </a:r>
            <a:r>
              <a:rPr lang="cs-CZ" sz="2000" b="1" dirty="0" smtClean="0"/>
              <a:t>vodním turbínám</a:t>
            </a:r>
            <a:r>
              <a:rPr lang="cs-CZ" sz="2000" dirty="0" smtClean="0"/>
              <a:t>.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Nejvýkonnější vodní elektrárnou v ČR jsou </a:t>
            </a:r>
            <a:r>
              <a:rPr lang="cs-CZ" sz="2000" b="1" dirty="0" smtClean="0"/>
              <a:t>Dlouhé Stráně</a:t>
            </a:r>
            <a:r>
              <a:rPr lang="cs-CZ" sz="2000" dirty="0" smtClean="0"/>
              <a:t>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Nejvýkonnější vodní elektrárnou na světě jsou </a:t>
            </a:r>
            <a:r>
              <a:rPr lang="cs-CZ" sz="2000" b="1" dirty="0" smtClean="0"/>
              <a:t>Tři soutěsky v Číně.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6669360"/>
            <a:ext cx="8496944" cy="54010"/>
          </a:xfrm>
        </p:spPr>
        <p:txBody>
          <a:bodyPr>
            <a:normAutofit fontScale="25000" lnSpcReduction="20000"/>
          </a:bodyPr>
          <a:lstStyle/>
          <a:p>
            <a:pPr algn="l"/>
            <a:endParaRPr lang="cs-CZ" sz="2000" dirty="0"/>
          </a:p>
        </p:txBody>
      </p:sp>
      <p:pic>
        <p:nvPicPr>
          <p:cNvPr id="1028" name="Picture 4" descr="Tři soutěsk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149080"/>
            <a:ext cx="4691513" cy="264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472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8038709">
            <a:off x="-1580719" y="-110389"/>
            <a:ext cx="7772400" cy="936105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Průřez vodní elektrárnou</a:t>
            </a:r>
            <a:endParaRPr lang="cs-CZ" sz="2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6525344"/>
            <a:ext cx="6400800" cy="49560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4" name="Picture 2" descr="Soubor:Hydroelectric dam-letters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116631"/>
            <a:ext cx="6196955" cy="4203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539552" y="4281595"/>
            <a:ext cx="734481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 - hladina přehradní nádrže</a:t>
            </a:r>
          </a:p>
          <a:p>
            <a:r>
              <a:rPr lang="cs-CZ" dirty="0" smtClean="0"/>
              <a:t>B - Budova elektrárny</a:t>
            </a:r>
          </a:p>
          <a:p>
            <a:r>
              <a:rPr lang="cs-CZ" dirty="0" smtClean="0"/>
              <a:t>C - turbína, kolem ní rozváděcí kolo a pod ní odtokový kanál</a:t>
            </a:r>
          </a:p>
          <a:p>
            <a:r>
              <a:rPr lang="cs-CZ" dirty="0" smtClean="0"/>
              <a:t>D - generátor na společné ose s turbínou</a:t>
            </a:r>
          </a:p>
          <a:p>
            <a:r>
              <a:rPr lang="cs-CZ" dirty="0" smtClean="0"/>
              <a:t>E - česle a uzávěr</a:t>
            </a:r>
          </a:p>
          <a:p>
            <a:r>
              <a:rPr lang="cs-CZ" dirty="0" smtClean="0"/>
              <a:t>F - přívodní kanál</a:t>
            </a:r>
          </a:p>
          <a:p>
            <a:r>
              <a:rPr lang="cs-CZ" dirty="0" smtClean="0"/>
              <a:t>G - transformátor, napojující elektrárnu do rozvodné sítě</a:t>
            </a:r>
          </a:p>
          <a:p>
            <a:r>
              <a:rPr lang="cs-CZ" dirty="0" smtClean="0"/>
              <a:t>H - odtok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3240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2656"/>
            <a:ext cx="8424936" cy="6048671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effectLst/>
              </a:rPr>
              <a:t>výhody</a:t>
            </a:r>
            <a:r>
              <a:rPr lang="cs-CZ" sz="2000" dirty="0" smtClean="0">
                <a:effectLst/>
              </a:rPr>
              <a:t> vodních elektráren</a:t>
            </a:r>
            <a:br>
              <a:rPr lang="cs-CZ" sz="2000" dirty="0" smtClean="0">
                <a:effectLst/>
              </a:rPr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effectLst/>
              </a:rPr>
              <a:t>Energie vodních toků se počítá k </a:t>
            </a:r>
            <a:r>
              <a:rPr lang="cs-CZ" sz="2000" b="1" dirty="0" smtClean="0">
                <a:effectLst/>
              </a:rPr>
              <a:t>obnovitelným zdrojům </a:t>
            </a:r>
            <a:r>
              <a:rPr lang="cs-CZ" sz="2000" dirty="0" smtClean="0">
                <a:effectLst/>
              </a:rPr>
              <a:t>- nelze ji vyčerpat. Zároveň její provoz </a:t>
            </a:r>
            <a:r>
              <a:rPr lang="cs-CZ" sz="2000" b="1" dirty="0" smtClean="0">
                <a:effectLst/>
              </a:rPr>
              <a:t>minimálně znečišťuje okolí</a:t>
            </a:r>
            <a:r>
              <a:rPr lang="cs-CZ" sz="2000" dirty="0" smtClean="0">
                <a:effectLst/>
              </a:rPr>
              <a:t>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Vodní elektrárny vyžadují </a:t>
            </a:r>
            <a:r>
              <a:rPr lang="cs-CZ" sz="2000" b="1" dirty="0" smtClean="0">
                <a:effectLst/>
              </a:rPr>
              <a:t>minimální obsluhu i údržbu </a:t>
            </a:r>
            <a:r>
              <a:rPr lang="cs-CZ" sz="2000" dirty="0" smtClean="0">
                <a:effectLst/>
              </a:rPr>
              <a:t>a lze je ovládat na dálku.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Malé vodní elektrárny prakticky nevytvářejí zaplavenou plochu a jsou velice </a:t>
            </a:r>
            <a:r>
              <a:rPr lang="cs-CZ" sz="2000" b="1" dirty="0" smtClean="0">
                <a:effectLst/>
              </a:rPr>
              <a:t>levné na provoz</a:t>
            </a:r>
            <a:r>
              <a:rPr lang="cs-CZ" sz="2000" dirty="0" smtClean="0">
                <a:effectLst/>
              </a:rPr>
              <a:t>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Mohou startovat během několika sekund a dispečink je tak může používat jako špičkový zdroj k pokrytí </a:t>
            </a:r>
            <a:r>
              <a:rPr lang="cs-CZ" sz="2000" b="1" dirty="0" smtClean="0">
                <a:effectLst/>
              </a:rPr>
              <a:t>okamžitých nároků na výrobu elektrické energie</a:t>
            </a:r>
            <a:r>
              <a:rPr lang="cs-CZ" sz="2000" dirty="0" smtClean="0">
                <a:effectLst/>
              </a:rPr>
              <a:t>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Přehradní hráz dokáže </a:t>
            </a:r>
            <a:r>
              <a:rPr lang="cs-CZ" sz="2000" b="1" dirty="0" smtClean="0">
                <a:effectLst/>
              </a:rPr>
              <a:t>zabránit i menším povodním</a:t>
            </a:r>
            <a:r>
              <a:rPr lang="cs-CZ" sz="2000" dirty="0" smtClean="0">
                <a:effectLst/>
              </a:rPr>
              <a:t>, velké katastrofální povodně však ovlivňuje velmi málo.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Přehradní jezera mohou sloužit i pro jiné další účely, zejména pro </a:t>
            </a:r>
            <a:r>
              <a:rPr lang="cs-CZ" sz="2000" b="1" dirty="0" smtClean="0">
                <a:effectLst/>
              </a:rPr>
              <a:t>rekreační</a:t>
            </a:r>
            <a:r>
              <a:rPr lang="cs-CZ" sz="2000" dirty="0" smtClean="0">
                <a:effectLst/>
              </a:rPr>
              <a:t> </a:t>
            </a:r>
            <a:r>
              <a:rPr lang="cs-CZ" sz="2000" b="1" dirty="0" smtClean="0">
                <a:effectLst/>
              </a:rPr>
              <a:t>účely</a:t>
            </a:r>
            <a:r>
              <a:rPr lang="cs-CZ" sz="2000" dirty="0" smtClean="0">
                <a:effectLst/>
              </a:rPr>
              <a:t> nebo jako </a:t>
            </a:r>
            <a:r>
              <a:rPr lang="cs-CZ" sz="2000" b="1" dirty="0" smtClean="0">
                <a:effectLst/>
              </a:rPr>
              <a:t>zdroje pitné či užitkové vody </a:t>
            </a:r>
            <a:r>
              <a:rPr lang="cs-CZ" sz="2000" dirty="0" smtClean="0">
                <a:effectLst/>
              </a:rPr>
              <a:t>čili pro vodohospodářské účely, často bývají vhodné i pro říční </a:t>
            </a:r>
            <a:r>
              <a:rPr lang="cs-CZ" sz="2000" b="1" dirty="0" smtClean="0">
                <a:effectLst/>
              </a:rPr>
              <a:t>rybolov</a:t>
            </a:r>
            <a:r>
              <a:rPr lang="cs-CZ" sz="2000" dirty="0" smtClean="0">
                <a:effectLst/>
              </a:rPr>
              <a:t>.</a:t>
            </a:r>
            <a:br>
              <a:rPr lang="cs-CZ" sz="2000" dirty="0" smtClean="0">
                <a:effectLst/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6525344"/>
            <a:ext cx="6400800" cy="168424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763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76673"/>
            <a:ext cx="8424936" cy="4680520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effectLst/>
              </a:rPr>
              <a:t>nevýhody</a:t>
            </a:r>
            <a:r>
              <a:rPr lang="cs-CZ" sz="2000" dirty="0" smtClean="0">
                <a:effectLst/>
              </a:rPr>
              <a:t> </a:t>
            </a:r>
            <a:br>
              <a:rPr lang="cs-CZ" sz="2000" dirty="0" smtClean="0">
                <a:effectLst/>
              </a:rPr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effectLst/>
              </a:rPr>
              <a:t>U přehradních nádrží </a:t>
            </a:r>
            <a:r>
              <a:rPr lang="cs-CZ" sz="2000" b="1" dirty="0" smtClean="0">
                <a:effectLst/>
              </a:rPr>
              <a:t>značná cena </a:t>
            </a:r>
            <a:r>
              <a:rPr lang="cs-CZ" sz="2000" dirty="0" smtClean="0">
                <a:effectLst/>
              </a:rPr>
              <a:t>a čas výstavby a nutnost </a:t>
            </a:r>
            <a:r>
              <a:rPr lang="cs-CZ" sz="2000" b="1" dirty="0" smtClean="0">
                <a:effectLst/>
              </a:rPr>
              <a:t>zatopení velkého území</a:t>
            </a:r>
            <a:r>
              <a:rPr lang="cs-CZ" sz="2000" dirty="0" smtClean="0">
                <a:effectLst/>
              </a:rPr>
              <a:t>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Závislost na stabilním průtoku vody.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Přehradní hráze a jezy </a:t>
            </a:r>
            <a:r>
              <a:rPr lang="cs-CZ" sz="2000" b="1" dirty="0" smtClean="0">
                <a:effectLst/>
              </a:rPr>
              <a:t>brání běžnému lodnímu provozu </a:t>
            </a:r>
            <a:r>
              <a:rPr lang="cs-CZ" sz="2000" dirty="0" smtClean="0">
                <a:effectLst/>
              </a:rPr>
              <a:t>na řece, je nutno vybudovat systém plavebních komor resp. Zdymadel.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Přehradní hráze a vyšší jezy </a:t>
            </a:r>
            <a:r>
              <a:rPr lang="cs-CZ" sz="2000" b="1" dirty="0" smtClean="0">
                <a:effectLst/>
              </a:rPr>
              <a:t>brání tahu ryb</a:t>
            </a:r>
            <a:r>
              <a:rPr lang="cs-CZ" sz="2000" dirty="0" smtClean="0">
                <a:effectLst/>
              </a:rPr>
              <a:t>, je nutno vybudovat systém cest pro ryby.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Riziko havárie.</a:t>
            </a:r>
            <a:br>
              <a:rPr lang="cs-CZ" sz="2000" dirty="0" smtClean="0">
                <a:effectLst/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6381328"/>
            <a:ext cx="6400800" cy="19357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2377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80119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smtClean="0"/>
              <a:t>Vezmi si na pomoc mapu ČR a zakresli do mapy přehradní nádrže a očísluj je podle seznamu:</a:t>
            </a:r>
            <a:endParaRPr lang="cs-CZ" sz="2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72138"/>
            <a:ext cx="7733873" cy="4881198"/>
          </a:xfrm>
          <a:prstGeom prst="rect">
            <a:avLst/>
          </a:prstGeom>
          <a:noFill/>
          <a:ln w="9525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57201" y="980728"/>
            <a:ext cx="216024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1. Lipno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2. Nechranice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3. </a:t>
            </a:r>
            <a:r>
              <a:rPr lang="cs-CZ" sz="2000" dirty="0" smtClean="0">
                <a:solidFill>
                  <a:srgbClr val="C00000"/>
                </a:solidFill>
              </a:rPr>
              <a:t>Šance</a:t>
            </a:r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dirty="0" smtClean="0">
                <a:solidFill>
                  <a:srgbClr val="C00000"/>
                </a:solidFill>
              </a:rPr>
              <a:t>4. Švihov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5. Nové Mlýny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6. Vranov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7. Orlík</a:t>
            </a:r>
          </a:p>
        </p:txBody>
      </p:sp>
    </p:spTree>
    <p:extLst>
      <p:ext uri="{BB962C8B-B14F-4D97-AF65-F5344CB8AC3E}">
        <p14:creationId xmlns:p14="http://schemas.microsoft.com/office/powerpoint/2010/main" val="165476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80119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smtClean="0"/>
              <a:t>A tady je řešení:</a:t>
            </a:r>
            <a:endParaRPr lang="cs-CZ" sz="2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72138"/>
            <a:ext cx="7733873" cy="4881198"/>
          </a:xfrm>
          <a:prstGeom prst="rect">
            <a:avLst/>
          </a:prstGeom>
          <a:noFill/>
          <a:ln w="9525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57201" y="980728"/>
            <a:ext cx="216024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1. Lipno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2. Nechranice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3. Rozkoš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4. Švihov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5. Nové Mlýny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6. Vranov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7. Orlík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2555776" y="5528068"/>
            <a:ext cx="360040" cy="36004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1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123728" y="2584104"/>
            <a:ext cx="360040" cy="340839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2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668344" y="4725144"/>
            <a:ext cx="360040" cy="36004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3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427984" y="5348048"/>
            <a:ext cx="360040" cy="36004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6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742568" y="4221088"/>
            <a:ext cx="360040" cy="36004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7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508104" y="5661248"/>
            <a:ext cx="360040" cy="36004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5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953817" y="3935859"/>
            <a:ext cx="360040" cy="36004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4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95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2271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b="1" dirty="0" smtClean="0"/>
              <a:t>Vyber správná řešení:</a:t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000" dirty="0" smtClean="0"/>
              <a:t>přehrada Lipno leží na Šumavě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vodní nádrž Kružberk leží na řece Moravici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nejvýkonnější vodní elektrárnou je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Rožmberk je přehradní nádrž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971600" y="1844824"/>
            <a:ext cx="936104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67744" y="1844824"/>
            <a:ext cx="936104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971600" y="3068960"/>
            <a:ext cx="936104" cy="648072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267744" y="3068960"/>
            <a:ext cx="936104" cy="648072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91580" y="4221088"/>
            <a:ext cx="1296144" cy="64807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Orlík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195736" y="4221088"/>
            <a:ext cx="1296144" cy="64807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Dlouhé Stráně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71600" y="5445224"/>
            <a:ext cx="936104" cy="648072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267744" y="5445224"/>
            <a:ext cx="936104" cy="648072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021326"/>
            <a:ext cx="1164057" cy="1135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uživatel\AppData\Local\Microsoft\Windows\Temporary Internet Files\Content.IE5\2QOPBQBM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464732"/>
            <a:ext cx="825054" cy="105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0NS9EU6K\MC9004344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683" y="2518633"/>
            <a:ext cx="1051390" cy="946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P2JFCX7E\MC9004404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3" y="3812377"/>
            <a:ext cx="1152128" cy="1278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živatel\AppData\Local\Microsoft\Windows\Temporary Internet Files\Content.IE5\9N5UTD13\MC9004375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930" y="5186363"/>
            <a:ext cx="1097394" cy="100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uživatel\AppData\Local\Microsoft\Windows\Temporary Internet Files\Content.IE5\2QOPBQBM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14476"/>
            <a:ext cx="825054" cy="105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uživatel\AppData\Local\Microsoft\Windows\Temporary Internet Files\Content.IE5\2QOPBQBM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5851" y="3812377"/>
            <a:ext cx="825054" cy="105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uživatel\AppData\Local\Microsoft\Windows\Temporary Internet Files\Content.IE5\2QOPBQBM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145041"/>
            <a:ext cx="825054" cy="105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0609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3"/>
            <a:ext cx="7772400" cy="5976664"/>
          </a:xfrm>
        </p:spPr>
        <p:txBody>
          <a:bodyPr>
            <a:normAutofit/>
          </a:bodyPr>
          <a:lstStyle/>
          <a:p>
            <a:pPr algn="l"/>
            <a:r>
              <a:rPr lang="pl-PL" sz="1400" b="1" dirty="0" smtClean="0">
                <a:effectLst/>
              </a:rPr>
              <a:t>Použité zdroje:</a:t>
            </a:r>
            <a:br>
              <a:rPr lang="pl-PL" sz="1400" b="1" dirty="0" smtClean="0">
                <a:effectLst/>
              </a:rPr>
            </a:br>
            <a:r>
              <a:rPr lang="pl-PL" sz="1400" b="1" dirty="0"/>
              <a:t/>
            </a:r>
            <a:br>
              <a:rPr lang="pl-PL" sz="1400" b="1" dirty="0"/>
            </a:br>
            <a:r>
              <a:rPr lang="pl-PL" sz="1200" dirty="0" smtClean="0">
                <a:effectLst/>
              </a:rPr>
              <a:t/>
            </a:r>
            <a:br>
              <a:rPr lang="pl-PL" sz="1200" dirty="0" smtClean="0">
                <a:effectLst/>
              </a:rPr>
            </a:br>
            <a:r>
              <a:rPr lang="pl-PL" sz="1200" dirty="0" smtClean="0">
                <a:effectLst/>
              </a:rPr>
              <a:t>TOMIA. </a:t>
            </a:r>
            <a:r>
              <a:rPr lang="pl-PL" sz="1200" i="1" dirty="0" smtClean="0">
                <a:effectLst/>
              </a:rPr>
              <a:t>http://cs.wikipedia.org/wiki/Vodn%C3%AD_elektr%C3%A1rna</a:t>
            </a:r>
            <a:r>
              <a:rPr lang="pl-PL" sz="1200" dirty="0" smtClean="0">
                <a:effectLst/>
              </a:rPr>
              <a:t> [online]. [cit. 4.2.2013]. Dostupný na WWW: http://cs.wikipedia.org/wiki/Soubor:Hydroelectric_dam-letters.svg </a:t>
            </a:r>
            <a:br>
              <a:rPr lang="pl-PL" sz="1200" dirty="0" smtClean="0">
                <a:effectLst/>
              </a:rPr>
            </a:br>
            <a:r>
              <a:rPr lang="pt-BR" sz="1200" dirty="0" smtClean="0">
                <a:effectLst/>
              </a:rPr>
              <a:t>AUTOR NEUVEDEN. </a:t>
            </a:r>
            <a:r>
              <a:rPr lang="pt-BR" sz="1200" i="1" dirty="0" smtClean="0">
                <a:effectLst/>
              </a:rPr>
              <a:t>http://cs.wikipedia.org/wiki/Vodn%C3%AD_elektr%C3%A1rna</a:t>
            </a:r>
            <a:r>
              <a:rPr lang="pt-BR" sz="1200" dirty="0" smtClean="0">
                <a:effectLst/>
              </a:rPr>
              <a:t> [online]. [cit. 4.2.2013]. Dostupný na WWW: http://cs.wikipedia.org/wiki/Vodn%C3%AD_elektr%C3%A1rna </a:t>
            </a:r>
            <a:r>
              <a:rPr lang="cs-CZ" sz="1200" dirty="0" smtClean="0">
                <a:effectLst/>
              </a:rPr>
              <a:t/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TT, ČTK. </a:t>
            </a:r>
            <a:r>
              <a:rPr lang="cs-CZ" sz="1200" i="1" dirty="0" smtClean="0">
                <a:effectLst/>
              </a:rPr>
              <a:t>www.televize.cz</a:t>
            </a:r>
            <a:r>
              <a:rPr lang="cs-CZ" sz="1200" dirty="0" smtClean="0">
                <a:effectLst/>
              </a:rPr>
              <a:t> [online]. [cit. 4.2.2013]. Dostupný na WWW: http://obrazky.cz/detail?q=p%C5%99ehrada%20les%20kr%C3%A1lovstv%C3%AD&amp;offset=1&amp;limit=20&amp;bUrlPar=filter%3D1&amp;resNum=17&amp;ref=http%3A//www.seznam.cz/&amp;resID=bdpH99JGEHHA4Mg-S0xP40_4ieKvQYNZxDr2J0KjA8U&amp;imgURL=http%3A//media.televize.cz/article/xixnfgw1pefk.jpg&amp;pageURL=http%3A//www.televize.cz/clanky/prehrada-jako-hrad-14998&amp;imgX=350&amp;imgY=312&amp;imgSize=89&amp;thURL=http%3A//media2.picsearch.com/is%3FbdpH99JGEHHA4Mg-S0xP40_4ieKvQYNZxDr2J0KjA8U&amp;thX=128&amp;thY=114&amp;qNoSite=p%C5%99ehrada%2Bles%2Bkr%C3%A1lovstv%C3%AD&amp;siteWWW=&amp;sId=odIr5FX3wzubtRz6jLWJ </a:t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HONZA GROH. </a:t>
            </a:r>
            <a:r>
              <a:rPr lang="cs-CZ" sz="1200" i="1" dirty="0" smtClean="0">
                <a:effectLst/>
              </a:rPr>
              <a:t>http://cs.wikipedia.org/wiki/P%C5%99ehradn%C3%AD_n%C3%A1dr%C5%BE_Orl%C3%ADk</a:t>
            </a:r>
            <a:r>
              <a:rPr lang="cs-CZ" sz="1200" dirty="0" smtClean="0">
                <a:effectLst/>
              </a:rPr>
              <a:t> [online]. [cit. 4.2.2013]. Dostupný na WWW: http://cs.wikipedia.org/wiki/Soubor:Orlik-prehradni_hraz.jpg</a:t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HYNEK MORAVEC. </a:t>
            </a:r>
            <a:r>
              <a:rPr lang="cs-CZ" sz="1200" i="1" dirty="0" smtClean="0">
                <a:effectLst/>
              </a:rPr>
              <a:t>http://cs.wikipedia.org/wiki/Vodn%C3%AD_n%C3%A1dr%C5%BE_Slapy</a:t>
            </a:r>
            <a:r>
              <a:rPr lang="cs-CZ" sz="1200" dirty="0" smtClean="0">
                <a:effectLst/>
              </a:rPr>
              <a:t> [online]. [cit. 4.2.2013]. Dostupný na WWW: http://cs.wikipedia.org/wiki/Soubor:Slapy_prehrada_7179.JPG </a:t>
            </a:r>
            <a:br>
              <a:rPr lang="cs-CZ" sz="1200" dirty="0" smtClean="0">
                <a:effectLst/>
              </a:rPr>
            </a:br>
            <a:r>
              <a:rPr lang="pt-BR" sz="1200" dirty="0" smtClean="0">
                <a:effectLst/>
              </a:rPr>
              <a:t>AUTOR NEUVEDEN. </a:t>
            </a:r>
            <a:r>
              <a:rPr lang="pt-BR" sz="1200" i="1" dirty="0" smtClean="0">
                <a:effectLst/>
              </a:rPr>
              <a:t>boubinsky-prales.cz</a:t>
            </a:r>
            <a:r>
              <a:rPr lang="pt-BR" sz="1200" dirty="0" smtClean="0">
                <a:effectLst/>
              </a:rPr>
              <a:t> [online]. [cit. 4.2.2013]. Dostupný na WWW: http://obrazky.cz/detail?q=vodn%C3%AD%20n%C3%A1dr%C5%BE%20lipno&amp;offset=1&amp;limit=20&amp;bUrlPar=filter%3D1&amp;resNum=17&amp;ref=http%3A//obrazky.cz/%3Fq%3Dvodn%25C3%25AD%2Bn%25C3%25A1dr%25C5%25BE%2Blipno%26from%3D39&amp;resID=PnzA15r3m4VG-Cj4sjVBRk7jpMjmxZYQdFaRR4efWko&amp;imgURL=http%3A//boubinsky-prales.cz/fotky/vylety-lipno.jpg&amp;pageURL=http%3A//boubinsky-prales.cz/vylety-okoli.php&amp;imgX=783&amp;imgY=500&amp;imgSize=80&amp;thURL=http%3A//media5.picsearch.com/is%3FPnzA15r3m4VG-Cj4sjVBRk7jpMjmxZYQdFaRR4efWko&amp;thX=128&amp;thY=81&amp;qNoSite=vodn%C3%AD%2Bn%C3%A1dr%C5%BE%2Blipno&amp;siteWWW=&amp;sId=odIr5FX3wO6btjTwq0JH </a:t>
            </a:r>
            <a:r>
              <a:rPr lang="cs-CZ" sz="1200" dirty="0" smtClean="0">
                <a:effectLst/>
              </a:rPr>
              <a:t> </a:t>
            </a:r>
            <a:br>
              <a:rPr lang="cs-CZ" sz="1200" dirty="0" smtClean="0">
                <a:effectLst/>
              </a:rPr>
            </a:b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6453336"/>
            <a:ext cx="6400800" cy="12156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9010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54562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>
                <a:effectLst/>
              </a:rPr>
              <a:t>TONYSUK. </a:t>
            </a:r>
            <a:r>
              <a:rPr lang="cs-CZ" sz="1200" i="1" dirty="0" smtClean="0">
                <a:effectLst/>
              </a:rPr>
              <a:t>www.mrk.cz</a:t>
            </a:r>
            <a:r>
              <a:rPr lang="cs-CZ" sz="1200" dirty="0" smtClean="0">
                <a:effectLst/>
              </a:rPr>
              <a:t> [online]. [cit. 4.2.2013]. Dostupný na WWW: http://obrazky.cz/detail?q=vodn%C3%AD%20n%C3%A1dr%C5%BE%20%C5%BEelivka&amp;offset=1&amp;limit=20&amp;bUrlPar=filter%3D1&amp;resNum=18&amp;ref=http%3A//obrazky.cz/%3Fstep%3D20%26filter%3D1%26s%3D%26size%3Dany%26sId%3DodIr5FX3wO6btjTwq0JH%26orientation%3D%26q%3Dvodn%25C3%25AD%2Bn%25C3%25A1dr%25C5%25BE%2B%25C5%25BEelivka%26from%3D19&amp;resID=bHqyG3pe8EO-TwmBKLtZsDJL5gReG9ET1aioX6SorNw&amp;imgURL=http%3A//www.mrk.cz/Data/FotkyIco/7388.jpg&amp;pageURL=http%3A//www.mrk.cz/fotky.php3%3Fid%3D7389&amp;imgX=145&amp;imgY=110&amp;imgSize=4&amp;thURL=http%3A//media4.picsearch.com/is%3FbHqyG3pe8EO-TwmBKLtZsDJL5gReG9ET1aioX6SorNw&amp;thX=128&amp;thY=97&amp;qNoSite=vodn%C3%AD%2Bn%C3%A1dr%C5%BE%2B%C5%BEelivka&amp;siteWWW=&amp;sId=odIr5FX3wxEa5Zg3hqmX</a:t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CS:WIKIPEDISTA:Z.E.O. </a:t>
            </a:r>
            <a:r>
              <a:rPr lang="cs-CZ" sz="1200" i="1" dirty="0" smtClean="0">
                <a:effectLst/>
              </a:rPr>
              <a:t>http://cs.wikipedia.org/wiki/Vodn%C3%AD_n%C3%A1dr%C5%BE_Dale%C5%A1ice</a:t>
            </a:r>
            <a:r>
              <a:rPr lang="cs-CZ" sz="1200" dirty="0" smtClean="0">
                <a:effectLst/>
              </a:rPr>
              <a:t> [online]. [cit. 4.2.2013]. Dostupný na WWW: http://cs.wikipedia.org/wiki/Soubor:DalesicePowerStation.jpg </a:t>
            </a:r>
            <a:br>
              <a:rPr lang="cs-CZ" sz="1200" dirty="0" smtClean="0">
                <a:effectLst/>
              </a:rPr>
            </a:br>
            <a:r>
              <a:rPr lang="pt-BR" sz="1200" dirty="0" smtClean="0">
                <a:effectLst/>
              </a:rPr>
              <a:t>AUTOR NEUVEDEN. </a:t>
            </a:r>
            <a:r>
              <a:rPr lang="pt-BR" sz="1200" i="1" dirty="0" smtClean="0">
                <a:effectLst/>
              </a:rPr>
              <a:t>www.pampeliska.cz</a:t>
            </a:r>
            <a:r>
              <a:rPr lang="pt-BR" sz="1200" dirty="0" smtClean="0">
                <a:effectLst/>
              </a:rPr>
              <a:t> [online]. [cit. 4.2.2013]. Dostupný na WWW: http://www.pampeliska.cz/db-images/TC/TCZ061906_1.jpg</a:t>
            </a:r>
            <a:r>
              <a:rPr lang="cs-CZ" sz="1200" dirty="0" smtClean="0">
                <a:effectLst/>
              </a:rPr>
              <a:t/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PROFIMEDIA.CZ. </a:t>
            </a:r>
            <a:r>
              <a:rPr lang="cs-CZ" sz="1200" i="1" dirty="0" smtClean="0">
                <a:effectLst/>
              </a:rPr>
              <a:t>www.novinky.cz</a:t>
            </a:r>
            <a:r>
              <a:rPr lang="cs-CZ" sz="1200" dirty="0" smtClean="0">
                <a:effectLst/>
              </a:rPr>
              <a:t> [online]. [cit. 4.2.2013]. Dostupný na WWW: http://obrazky.cz/detail?q=t%C5%99i%20sout%C4%9Bsky&amp;offset=1&amp;limit=20&amp;bUrlPar=filter%3D1&amp;resNum=1&amp;ref=http%3A//www.seznam.cz/&amp;resID=0y8jloByi1bwv1YptHOOZZzXda6JuYdVh3MzoYPIaAA&amp;imgURL=http%3A//media.novinky.cz/830/318309-top_foto1-wmisy.jpg&amp;pageURL=http%3A//www.novinky.cz/zahranicni/svet/265224-cina-vystehuje-od-tri-soutesek-100-000-lidi.html&amp;imgX=600&amp;imgY=338&amp;imgSize=77&amp;thURL=http%3A//media3.picsearch.com/is%3F0y8jloByi1bwv1YptHOOZZzXda6JuYdVh3MzoYPIaAA&amp;thX=128&amp;thY=73&amp;qNoSite=t%C5%99i%2Bsout%C4%9Bsky&amp;siteWWW=&amp;sId=odIr5FX3wcQdsRTyZfbH </a:t>
            </a:r>
            <a:br>
              <a:rPr lang="cs-CZ" sz="1200" dirty="0" smtClean="0">
                <a:effectLst/>
              </a:rPr>
            </a:br>
            <a:r>
              <a:rPr lang="cs-CZ" sz="1200" dirty="0" smtClean="0"/>
              <a:t>galerie Microsoft Office</a:t>
            </a:r>
            <a:br>
              <a:rPr lang="cs-CZ" sz="1200" dirty="0" smtClean="0"/>
            </a:br>
            <a:r>
              <a:rPr lang="cs-CZ" sz="1200" dirty="0" smtClean="0"/>
              <a:t>vlastní zdroj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2406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401</Words>
  <Application>Microsoft Office PowerPoint</Application>
  <PresentationFormat>Předvádění na obrazovce (4:3)</PresentationFormat>
  <Paragraphs>91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Anotace:</vt:lpstr>
      <vt:lpstr>Přehradní nádrže:</vt:lpstr>
      <vt:lpstr>Přehrady:  </vt:lpstr>
      <vt:lpstr>Další významné přehrady:</vt:lpstr>
      <vt:lpstr>Vodní elektrárna  Elektrárna se obvykle nachází pod přehradní hrází; někdy je do ní rovnou vestavěna. Hráz přehrady bývá většinou tvořena litým betonem, v praxi se vyskytují i menší hráze sypané. Ocelovým potrubím je voda vedena k vodním turbínám.  Nejvýkonnější vodní elektrárnou v ČR jsou Dlouhé Stráně.  Nejvýkonnější vodní elektrárnou na světě jsou Tři soutěsky v Číně.      </vt:lpstr>
      <vt:lpstr>Průřez vodní elektrárnou</vt:lpstr>
      <vt:lpstr>výhody vodních elektráren   Energie vodních toků se počítá k obnovitelným zdrojům - nelze ji vyčerpat. Zároveň její provoz minimálně znečišťuje okolí. Vodní elektrárny vyžadují minimální obsluhu i údržbu a lze je ovládat na dálku. Malé vodní elektrárny prakticky nevytvářejí zaplavenou plochu a jsou velice levné na provoz. Mohou startovat během několika sekund a dispečink je tak může používat jako špičkový zdroj k pokrytí okamžitých nároků na výrobu elektrické energie. Přehradní hráz dokáže zabránit i menším povodním, velké katastrofální povodně však ovlivňuje velmi málo. Přehradní jezera mohou sloužit i pro jiné další účely, zejména pro rekreační účely nebo jako zdroje pitné či užitkové vody čili pro vodohospodářské účely, často bývají vhodné i pro říční rybolov. </vt:lpstr>
      <vt:lpstr>nevýhody    U přehradních nádrží značná cena a čas výstavby a nutnost zatopení velkého území. Závislost na stabilním průtoku vody. Přehradní hráze a jezy brání běžnému lodnímu provozu na řece, je nutno vybudovat systém plavebních komor resp. Zdymadel. Přehradní hráze a vyšší jezy brání tahu ryb, je nutno vybudovat systém cest pro ryby. Riziko havárie. </vt:lpstr>
      <vt:lpstr>Vezmi si na pomoc mapu ČR a zakresli do mapy přehradní nádrže a očísluj je podle seznamu:</vt:lpstr>
      <vt:lpstr>A tady je řešení:</vt:lpstr>
      <vt:lpstr>    Vyber správná řešení:   přehrada Lipno leží na Šumavě    vodní nádrž Kružberk leží na řece Moravici    nejvýkonnější vodní elektrárnou je    Rožmberk je přehradní nádrž        </vt:lpstr>
      <vt:lpstr>Použité zdroje:   TOMIA. http://cs.wikipedia.org/wiki/Vodn%C3%AD_elektr%C3%A1rna [online]. [cit. 4.2.2013]. Dostupný na WWW: http://cs.wikipedia.org/wiki/Soubor:Hydroelectric_dam-letters.svg  AUTOR NEUVEDEN. http://cs.wikipedia.org/wiki/Vodn%C3%AD_elektr%C3%A1rna [online]. [cit. 4.2.2013]. Dostupný na WWW: http://cs.wikipedia.org/wiki/Vodn%C3%AD_elektr%C3%A1rna  TT, ČTK. www.televize.cz [online]. [cit. 4.2.2013]. Dostupný na WWW: http://obrazky.cz/detail?q=p%C5%99ehrada%20les%20kr%C3%A1lovstv%C3%AD&amp;offset=1&amp;limit=20&amp;bUrlPar=filter%3D1&amp;resNum=17&amp;ref=http%3A//www.seznam.cz/&amp;resID=bdpH99JGEHHA4Mg-S0xP40_4ieKvQYNZxDr2J0KjA8U&amp;imgURL=http%3A//media.televize.cz/article/xixnfgw1pefk.jpg&amp;pageURL=http%3A//www.televize.cz/clanky/prehrada-jako-hrad-14998&amp;imgX=350&amp;imgY=312&amp;imgSize=89&amp;thURL=http%3A//media2.picsearch.com/is%3FbdpH99JGEHHA4Mg-S0xP40_4ieKvQYNZxDr2J0KjA8U&amp;thX=128&amp;thY=114&amp;qNoSite=p%C5%99ehrada%2Bles%2Bkr%C3%A1lovstv%C3%AD&amp;siteWWW=&amp;sId=odIr5FX3wzubtRz6jLWJ  HONZA GROH. http://cs.wikipedia.org/wiki/P%C5%99ehradn%C3%AD_n%C3%A1dr%C5%BE_Orl%C3%ADk [online]. [cit. 4.2.2013]. Dostupný na WWW: http://cs.wikipedia.org/wiki/Soubor:Orlik-prehradni_hraz.jpg HYNEK MORAVEC. http://cs.wikipedia.org/wiki/Vodn%C3%AD_n%C3%A1dr%C5%BE_Slapy [online]. [cit. 4.2.2013]. Dostupný na WWW: http://cs.wikipedia.org/wiki/Soubor:Slapy_prehrada_7179.JPG  AUTOR NEUVEDEN. boubinsky-prales.cz [online]. [cit. 4.2.2013]. Dostupný na WWW: http://obrazky.cz/detail?q=vodn%C3%AD%20n%C3%A1dr%C5%BE%20lipno&amp;offset=1&amp;limit=20&amp;bUrlPar=filter%3D1&amp;resNum=17&amp;ref=http%3A//obrazky.cz/%3Fq%3Dvodn%25C3%25AD%2Bn%25C3%25A1dr%25C5%25BE%2Blipno%26from%3D39&amp;resID=PnzA15r3m4VG-Cj4sjVBRk7jpMjmxZYQdFaRR4efWko&amp;imgURL=http%3A//boubinsky-prales.cz/fotky/vylety-lipno.jpg&amp;pageURL=http%3A//boubinsky-prales.cz/vylety-okoli.php&amp;imgX=783&amp;imgY=500&amp;imgSize=80&amp;thURL=http%3A//media5.picsearch.com/is%3FPnzA15r3m4VG-Cj4sjVBRk7jpMjmxZYQdFaRR4efWko&amp;thX=128&amp;thY=81&amp;qNoSite=vodn%C3%AD%2Bn%C3%A1dr%C5%BE%2Blipno&amp;siteWWW=&amp;sId=odIr5FX3wO6btjTwq0JH   </vt:lpstr>
      <vt:lpstr>TONYSUK. www.mrk.cz [online]. [cit. 4.2.2013]. Dostupný na WWW: http://obrazky.cz/detail?q=vodn%C3%AD%20n%C3%A1dr%C5%BE%20%C5%BEelivka&amp;offset=1&amp;limit=20&amp;bUrlPar=filter%3D1&amp;resNum=18&amp;ref=http%3A//obrazky.cz/%3Fstep%3D20%26filter%3D1%26s%3D%26size%3Dany%26sId%3DodIr5FX3wO6btjTwq0JH%26orientation%3D%26q%3Dvodn%25C3%25AD%2Bn%25C3%25A1dr%25C5%25BE%2B%25C5%25BEelivka%26from%3D19&amp;resID=bHqyG3pe8EO-TwmBKLtZsDJL5gReG9ET1aioX6SorNw&amp;imgURL=http%3A//www.mrk.cz/Data/FotkyIco/7388.jpg&amp;pageURL=http%3A//www.mrk.cz/fotky.php3%3Fid%3D7389&amp;imgX=145&amp;imgY=110&amp;imgSize=4&amp;thURL=http%3A//media4.picsearch.com/is%3FbHqyG3pe8EO-TwmBKLtZsDJL5gReG9ET1aioX6SorNw&amp;thX=128&amp;thY=97&amp;qNoSite=vodn%C3%AD%2Bn%C3%A1dr%C5%BE%2B%C5%BEelivka&amp;siteWWW=&amp;sId=odIr5FX3wxEa5Zg3hqmX CS:WIKIPEDISTA:Z.E.O. http://cs.wikipedia.org/wiki/Vodn%C3%AD_n%C3%A1dr%C5%BE_Dale%C5%A1ice [online]. [cit. 4.2.2013]. Dostupný na WWW: http://cs.wikipedia.org/wiki/Soubor:DalesicePowerStation.jpg  AUTOR NEUVEDEN. www.pampeliska.cz [online]. [cit. 4.2.2013]. Dostupný na WWW: http://www.pampeliska.cz/db-images/TC/TCZ061906_1.jpg PROFIMEDIA.CZ. www.novinky.cz [online]. [cit. 4.2.2013]. Dostupný na WWW: http://obrazky.cz/detail?q=t%C5%99i%20sout%C4%9Bsky&amp;offset=1&amp;limit=20&amp;bUrlPar=filter%3D1&amp;resNum=1&amp;ref=http%3A//www.seznam.cz/&amp;resID=0y8jloByi1bwv1YptHOOZZzXda6JuYdVh3MzoYPIaAA&amp;imgURL=http%3A//media.novinky.cz/830/318309-top_foto1-wmisy.jpg&amp;pageURL=http%3A//www.novinky.cz/zahranicni/svet/265224-cina-vystehuje-od-tri-soutesek-100-000-lidi.html&amp;imgX=600&amp;imgY=338&amp;imgSize=77&amp;thURL=http%3A//media3.picsearch.com/is%3F0y8jloByi1bwv1YptHOOZZzXda6JuYdVh3MzoYPIaAA&amp;thX=128&amp;thY=73&amp;qNoSite=t%C5%99i%2Bsout%C4%9Bsky&amp;siteWWW=&amp;sId=odIr5FX3wcQdsRTyZfbH  galerie Microsoft Office vlastní 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24</cp:revision>
  <dcterms:created xsi:type="dcterms:W3CDTF">2013-02-04T15:15:10Z</dcterms:created>
  <dcterms:modified xsi:type="dcterms:W3CDTF">2013-02-04T20:16:10Z</dcterms:modified>
</cp:coreProperties>
</file>