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8" r:id="rId3"/>
    <p:sldId id="256" r:id="rId4"/>
    <p:sldId id="258" r:id="rId5"/>
    <p:sldId id="263" r:id="rId6"/>
    <p:sldId id="261" r:id="rId7"/>
    <p:sldId id="262" r:id="rId8"/>
    <p:sldId id="265" r:id="rId9"/>
    <p:sldId id="267" r:id="rId10"/>
    <p:sldId id="270" r:id="rId11"/>
    <p:sldId id="27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083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449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123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6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222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11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142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0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716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955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146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90865-0F4D-4ADB-B50A-9729C8FE55D7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EA082-6ABA-4F3A-A147-D9B607E7C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17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159277"/>
              </p:ext>
            </p:extLst>
          </p:nvPr>
        </p:nvGraphicFramePr>
        <p:xfrm>
          <a:off x="827584" y="2420888"/>
          <a:ext cx="7632848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350"/>
                <a:gridCol w="552949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VY_52_INOVACE_13_vodní tok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90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844824"/>
            <a:ext cx="7272808" cy="379397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shrnuje základní informace o vodním toku, povodí, úmoří, rozvodí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společně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Pomůckou k vypracování úkolů je mapa ČR a Evropy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Přechod mezi snímky se děje kliknutím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79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Pojmenujte </a:t>
            </a:r>
            <a:r>
              <a:rPr lang="cs-CZ" sz="2400" b="1" dirty="0" smtClean="0"/>
              <a:t>části vodního toku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65512"/>
            <a:ext cx="9144000" cy="4392488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3368548" y="1340768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pramen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23728" y="1323096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55576" y="1323128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110026" y="1844824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06268" y="1844824"/>
            <a:ext cx="1224136" cy="36004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pravý břeh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583811" y="1844824"/>
            <a:ext cx="1152128" cy="36004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levý břeh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47864" y="1844824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 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123728" y="1844824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dolní 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55576" y="1844824"/>
            <a:ext cx="1224136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střední tok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07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Části vodního toku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65512"/>
            <a:ext cx="9144000" cy="4392488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11560" y="2492478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pramen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58271" y="2996952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51763" y="4797152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34823" y="5946358"/>
            <a:ext cx="1008112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11660" y="5286520"/>
            <a:ext cx="1224136" cy="36004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pravý břeh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059832" y="3465004"/>
            <a:ext cx="1152128" cy="36004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levý břeh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03648" y="3284984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 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932040" y="5586318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dolní 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35796" y="4437112"/>
            <a:ext cx="1224136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střední tok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94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Největší řeky ČR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7073641" cy="4464496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864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5" y="2157936"/>
            <a:ext cx="7089053" cy="46990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0432" cy="2016224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b="1" dirty="0" smtClean="0"/>
              <a:t>Povodí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-</a:t>
            </a:r>
            <a:r>
              <a:rPr lang="cs-CZ" sz="2400" b="1" dirty="0" smtClean="0"/>
              <a:t> </a:t>
            </a:r>
            <a:r>
              <a:rPr lang="cs-CZ" sz="2200" dirty="0" smtClean="0"/>
              <a:t>je území, ze kterého odvádí vody jeden tok</a:t>
            </a:r>
            <a:br>
              <a:rPr lang="cs-CZ" sz="2200" dirty="0" smtClean="0"/>
            </a:br>
            <a:r>
              <a:rPr lang="cs-CZ" sz="2200" dirty="0" smtClean="0"/>
              <a:t>- každé povodí začíná povodím potoka nebo říčky a tím, jak se tento tok         vlévá do většího, povodí se rozšiřuje</a:t>
            </a:r>
            <a:br>
              <a:rPr lang="cs-CZ" sz="2200" dirty="0" smtClean="0"/>
            </a:br>
            <a:r>
              <a:rPr lang="cs-CZ" sz="2200" dirty="0" smtClean="0"/>
              <a:t>- z obrázku je patrné, že povodí Berounky patří do povodí Vltavy a dále pak do povodí Labe</a:t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174580"/>
            <a:ext cx="6400800" cy="20674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691680" y="3284984"/>
            <a:ext cx="1656184" cy="144016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Povodí Berounky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259632" y="3275706"/>
            <a:ext cx="3024336" cy="289887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Povodí Vltavy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 rot="4145892">
            <a:off x="962605" y="1179463"/>
            <a:ext cx="4104456" cy="51192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13741" y="2795092"/>
            <a:ext cx="1439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Povodí Labe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31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29614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Úmoří</a:t>
            </a:r>
            <a:br>
              <a:rPr lang="cs-CZ" sz="2400" b="1" dirty="0" smtClean="0"/>
            </a:br>
            <a:r>
              <a:rPr lang="cs-CZ" sz="2000" dirty="0" smtClean="0"/>
              <a:t>- je oblast, za které se všechny vodní toky vlévají do jednoho moře</a:t>
            </a:r>
            <a:br>
              <a:rPr lang="cs-CZ" sz="2000" dirty="0" smtClean="0"/>
            </a:br>
            <a:r>
              <a:rPr lang="cs-CZ" sz="2000" dirty="0" smtClean="0"/>
              <a:t>- území ČR patří ke třem úmořím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6942556" cy="3992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401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561662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Najdi v mapě řeky, které patří k úmoří: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Severního moře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Baltského moře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Černého moře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517232"/>
            <a:ext cx="6400800" cy="17526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uživatel\AppData\Local\Microsoft\Windows\Temporary Internet Files\Content.IE5\01737EWH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303216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76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561662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Úmoří: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Severního moře</a:t>
            </a:r>
            <a:r>
              <a:rPr lang="cs-CZ" sz="2000" dirty="0" smtClean="0"/>
              <a:t>: např. Labe, Vltava, Berounka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Baltského moře</a:t>
            </a:r>
            <a:r>
              <a:rPr lang="cs-CZ" sz="2000" dirty="0" smtClean="0"/>
              <a:t>: např. Odra, Moravice, Opava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Černého moře</a:t>
            </a:r>
            <a:r>
              <a:rPr lang="cs-CZ" sz="2000" dirty="0" smtClean="0"/>
              <a:t>: např. Dyje, Haná, Svratka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517232"/>
            <a:ext cx="6400800" cy="17526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uživatel\AppData\Local\Microsoft\Windows\Temporary Internet Files\Content.IE5\01737EWH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303216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39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100811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rozvodí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556792"/>
            <a:ext cx="7416824" cy="408200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je </a:t>
            </a:r>
            <a:r>
              <a:rPr lang="cs-CZ" sz="2000" b="1" dirty="0" smtClean="0">
                <a:solidFill>
                  <a:schemeClr val="tx1"/>
                </a:solidFill>
              </a:rPr>
              <a:t>hranice</a:t>
            </a:r>
            <a:r>
              <a:rPr lang="cs-CZ" sz="2000" dirty="0" smtClean="0">
                <a:solidFill>
                  <a:schemeClr val="tx1"/>
                </a:solidFill>
              </a:rPr>
              <a:t> mezi povodími nebo úmořím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Českomoravská vrchovina je významným rozvodím ( řeky Chrudimka, Lužnice, Sázava patří do povodí Labe a tím k úmoří Severního moře, řeky Jihlava, Svratka patří do povodí Dunaje a tím k úmoří moře Černého)</a:t>
            </a:r>
          </a:p>
        </p:txBody>
      </p:sp>
      <p:pic>
        <p:nvPicPr>
          <p:cNvPr id="3075" name="Picture 3" descr="C:\Users\uživatel\AppData\Local\Microsoft\Windows\Temporary Internet Files\Content.IE5\9N5UTD13\MP900401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3422959"/>
            <a:ext cx="2308526" cy="288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58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2088231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Rozhodni: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co určuje kterým směrem poteče voda od pramene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7774"/>
            <a:ext cx="7272808" cy="39535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2564904"/>
            <a:ext cx="4320480" cy="79208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Sklon terénu v okolí pramene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3573016"/>
            <a:ext cx="4320480" cy="792088"/>
          </a:xfrm>
          <a:prstGeom prst="round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Nadmořská výška pramene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71600" y="4581128"/>
            <a:ext cx="4320480" cy="79208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Mohutnost pramene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uživatel\AppData\Local\Microsoft\Windows\Temporary Internet Files\Content.IE5\2QOPBQBM\MC90043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63072"/>
            <a:ext cx="1539677" cy="125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0E1TW9W\MC90043757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84783"/>
            <a:ext cx="2376264" cy="248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2QOPBQBM\MC90043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63072"/>
            <a:ext cx="1538729" cy="125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38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86409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700808"/>
            <a:ext cx="7344816" cy="3937992"/>
          </a:xfrm>
        </p:spPr>
        <p:txBody>
          <a:bodyPr/>
          <a:lstStyle/>
          <a:p>
            <a:pPr lvl="0" algn="l">
              <a:spcBef>
                <a:spcPts val="0"/>
              </a:spcBef>
            </a:pPr>
            <a:r>
              <a:rPr lang="cs-CZ" sz="1400" dirty="0">
                <a:solidFill>
                  <a:prstClr val="black"/>
                </a:solidFill>
              </a:rPr>
              <a:t>ONDŘEJ HAJDUCH. </a:t>
            </a:r>
            <a:r>
              <a:rPr lang="cs-CZ" sz="1400" i="1" dirty="0">
                <a:solidFill>
                  <a:prstClr val="black"/>
                </a:solidFill>
              </a:rPr>
              <a:t>http://www.hajduch.net/cesko/priroda/vodstvo</a:t>
            </a:r>
            <a:r>
              <a:rPr lang="cs-CZ" sz="1400" dirty="0">
                <a:solidFill>
                  <a:prstClr val="black"/>
                </a:solidFill>
              </a:rPr>
              <a:t> [online]. [cit. 30.1.2013]. Dostupný na WWW: http://www.hajduch.net/cesko/priroda/vodstvo </a:t>
            </a:r>
          </a:p>
          <a:p>
            <a:pPr lvl="0" algn="l">
              <a:spcBef>
                <a:spcPts val="0"/>
              </a:spcBef>
              <a:defRPr/>
            </a:pPr>
            <a:r>
              <a:rPr lang="cs-CZ" sz="1400" dirty="0">
                <a:solidFill>
                  <a:prstClr val="black"/>
                </a:solidFill>
              </a:rPr>
              <a:t>AUTOR NEUVEDEN. </a:t>
            </a:r>
            <a:r>
              <a:rPr lang="cs-CZ" sz="1400" i="1" dirty="0">
                <a:solidFill>
                  <a:prstClr val="black"/>
                </a:solidFill>
              </a:rPr>
              <a:t>www.ulož to.cz</a:t>
            </a:r>
            <a:r>
              <a:rPr lang="cs-CZ" sz="1400" dirty="0">
                <a:solidFill>
                  <a:prstClr val="black"/>
                </a:solidFill>
              </a:rPr>
              <a:t> [online]. [cit. 30.1.2013]. Dostupný na WWW: http://www.uloz.to/xcuWYJM/mapa-rek-cr-jpg </a:t>
            </a:r>
          </a:p>
          <a:p>
            <a:pPr lvl="0" algn="l">
              <a:spcBef>
                <a:spcPts val="0"/>
              </a:spcBef>
              <a:defRPr/>
            </a:pPr>
            <a:r>
              <a:rPr lang="cs-CZ" sz="1400" dirty="0">
                <a:solidFill>
                  <a:prstClr val="black"/>
                </a:solidFill>
              </a:rPr>
              <a:t>Vlastní </a:t>
            </a:r>
            <a:r>
              <a:rPr lang="cs-CZ" sz="1400" dirty="0" smtClean="0">
                <a:solidFill>
                  <a:prstClr val="black"/>
                </a:solidFill>
              </a:rPr>
              <a:t>zdroj</a:t>
            </a:r>
          </a:p>
          <a:p>
            <a:pPr lvl="0" algn="l">
              <a:spcBef>
                <a:spcPts val="0"/>
              </a:spcBef>
              <a:defRPr/>
            </a:pPr>
            <a:r>
              <a:rPr lang="cs-CZ" sz="1400" dirty="0" smtClean="0">
                <a:solidFill>
                  <a:prstClr val="black"/>
                </a:solidFill>
              </a:rPr>
              <a:t>Galerie Microsoft Office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1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234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Pojmenujte části vodního toku:</vt:lpstr>
      <vt:lpstr>Části vodního toku:</vt:lpstr>
      <vt:lpstr>Největší řeky ČR</vt:lpstr>
      <vt:lpstr>Povodí - je území, ze kterého odvádí vody jeden tok - každé povodí začíná povodím potoka nebo říčky a tím, jak se tento tok         vlévá do většího, povodí se rozšiřuje - z obrázku je patrné, že povodí Berounky patří do povodí Vltavy a dále pak do povodí Labe </vt:lpstr>
      <vt:lpstr>Úmoří - je oblast, za které se všechny vodní toky vlévají do jednoho moře - území ČR patří ke třem úmořím </vt:lpstr>
      <vt:lpstr>Najdi v mapě řeky, které patří k úmoří:    Severního moře:    Baltského moře:    Černého moře:</vt:lpstr>
      <vt:lpstr>Úmoří:   Severního moře: např. Labe, Vltava, Berounka    Baltského moře: např. Odra, Moravice, Opava    Černého moře: např. Dyje, Haná, Svratka</vt:lpstr>
      <vt:lpstr>rozvodí</vt:lpstr>
      <vt:lpstr>Rozhodni:  co určuje kterým směrem poteče voda od pramene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2013-01-28T17:36:01Z</dcterms:created>
  <dcterms:modified xsi:type="dcterms:W3CDTF">2013-02-01T15:29:17Z</dcterms:modified>
</cp:coreProperties>
</file>