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70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F79BC-4E70-426C-A6C6-C4400FEF36B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7D6C-BF10-45EF-B5EC-C49E95626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836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F79BC-4E70-426C-A6C6-C4400FEF36B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7D6C-BF10-45EF-B5EC-C49E95626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854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F79BC-4E70-426C-A6C6-C4400FEF36B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7D6C-BF10-45EF-B5EC-C49E95626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860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F79BC-4E70-426C-A6C6-C4400FEF36B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7D6C-BF10-45EF-B5EC-C49E95626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83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F79BC-4E70-426C-A6C6-C4400FEF36B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7D6C-BF10-45EF-B5EC-C49E95626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271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F79BC-4E70-426C-A6C6-C4400FEF36B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7D6C-BF10-45EF-B5EC-C49E95626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667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F79BC-4E70-426C-A6C6-C4400FEF36B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7D6C-BF10-45EF-B5EC-C49E95626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743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F79BC-4E70-426C-A6C6-C4400FEF36B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7D6C-BF10-45EF-B5EC-C49E95626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216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F79BC-4E70-426C-A6C6-C4400FEF36B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7D6C-BF10-45EF-B5EC-C49E95626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F79BC-4E70-426C-A6C6-C4400FEF36B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7D6C-BF10-45EF-B5EC-C49E95626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480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F79BC-4E70-426C-A6C6-C4400FEF36B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77D6C-BF10-45EF-B5EC-C49E95626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22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9F79BC-4E70-426C-A6C6-C4400FEF36B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477D6C-BF10-45EF-B5EC-C49E95626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616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dobrichovice.cz/programy/zemepis/zemepisna_sit/soubory/poledniky.htm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zsdobrichovice.cz/programy/zemepis/zemepisna_sit/soubory/rovnobezky.htm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e/ef/Earth-lighting-winter-solstice_CS.pn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1666486"/>
              </p:ext>
            </p:extLst>
          </p:nvPr>
        </p:nvGraphicFramePr>
        <p:xfrm>
          <a:off x="733550" y="2420888"/>
          <a:ext cx="7632848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350"/>
                <a:gridCol w="5529498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5.2.2013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smtClean="0">
                          <a:effectLst/>
                        </a:rPr>
                        <a:t>VY_52_INOVACE_16_zeměpisná síť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4837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296143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988840"/>
            <a:ext cx="7632848" cy="3960440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slouží k prezentaci učiva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 interaktivní tabulí nebo samostatně na počítači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Jako názorná pomůcka slouží glóbus a klasická mapa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Snímek č. 5 je určen k zopakování nabytých znalostí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jednotlivými snímky probíhá kliknutím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58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Glóbus</a:t>
            </a:r>
            <a:br>
              <a:rPr lang="cs-CZ" sz="3200" b="1" u="sng" dirty="0" smtClean="0"/>
            </a:br>
            <a:r>
              <a:rPr lang="cs-CZ" sz="3200" b="1" u="sng" dirty="0"/>
              <a:t/>
            </a:r>
            <a:br>
              <a:rPr lang="cs-CZ" sz="3200" b="1" u="sng" dirty="0"/>
            </a:br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200" b="1" u="sng" dirty="0"/>
              <a:t/>
            </a:r>
            <a:br>
              <a:rPr lang="cs-CZ" sz="3200" b="1" u="sng" dirty="0"/>
            </a:br>
            <a:r>
              <a:rPr lang="cs-CZ" sz="2000" dirty="0" smtClean="0"/>
              <a:t>- je zmenšený model Zeměkoule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- zobrazuje </a:t>
            </a:r>
            <a:r>
              <a:rPr lang="cs-CZ" sz="2000" dirty="0" smtClean="0"/>
              <a:t>rozložení oceánů </a:t>
            </a:r>
            <a:r>
              <a:rPr lang="cs-CZ" sz="2000" dirty="0" smtClean="0"/>
              <a:t>a </a:t>
            </a:r>
            <a:r>
              <a:rPr lang="cs-CZ" sz="2000" dirty="0" smtClean="0"/>
              <a:t>pevnin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- podle barev, které určují nadmořskou výšku, je zjevný povrch pevnin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a hloubka oceánů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3200" b="1" u="sng" dirty="0"/>
          </a:p>
        </p:txBody>
      </p:sp>
      <p:pic>
        <p:nvPicPr>
          <p:cNvPr id="3" name="Picture 2" descr="C:\Users\uživatel\AppData\Local\Microsoft\Windows\Temporary Internet Files\Content.IE5\01737EWH\MP9004006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2721325" cy="340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640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5"/>
            <a:ext cx="7772400" cy="936103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Mapa </a:t>
            </a:r>
            <a:endParaRPr lang="cs-CZ" sz="32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268760"/>
            <a:ext cx="8496944" cy="475252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- je zmenšenina určité části zemského povrchu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- čím menší část území mapa zobrazuje, tím je podrobnější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- míru zmenšení zobrazeného území udává </a:t>
            </a:r>
            <a:r>
              <a:rPr lang="cs-CZ" sz="2400" b="1" dirty="0" smtClean="0">
                <a:solidFill>
                  <a:schemeClr val="tx1"/>
                </a:solidFill>
              </a:rPr>
              <a:t>měřítko mapy</a:t>
            </a:r>
          </a:p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  </a:t>
            </a:r>
            <a:r>
              <a:rPr lang="cs-CZ" sz="2000" dirty="0" smtClean="0">
                <a:solidFill>
                  <a:schemeClr val="tx1"/>
                </a:solidFill>
              </a:rPr>
              <a:t>(např. 1:500 000 - to znamená, že 1 cm na mapě je 500 000 cm ve skutečnosti)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3076" name="Picture 4" descr="Evropa panoramatická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852936"/>
            <a:ext cx="2924168" cy="387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413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48681"/>
            <a:ext cx="8280920" cy="136815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Ke snadnější orientaci v mapě slouží </a:t>
            </a:r>
            <a:r>
              <a:rPr lang="cs-CZ" sz="3200" b="1" u="sng" dirty="0" smtClean="0"/>
              <a:t>poledníky a rovnoběžky</a:t>
            </a:r>
            <a:r>
              <a:rPr lang="cs-CZ" sz="2000" dirty="0" smtClean="0"/>
              <a:t>, tzv. </a:t>
            </a:r>
            <a:r>
              <a:rPr lang="cs-CZ" sz="2400" dirty="0" smtClean="0"/>
              <a:t>zeměpisná síť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132856"/>
            <a:ext cx="7992888" cy="417646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- poledníky i rovnoběžky jsou </a:t>
            </a:r>
            <a:r>
              <a:rPr lang="cs-CZ" sz="2000" b="1" dirty="0" smtClean="0">
                <a:solidFill>
                  <a:schemeClr val="tx1"/>
                </a:solidFill>
              </a:rPr>
              <a:t>smyšlené </a:t>
            </a:r>
            <a:r>
              <a:rPr lang="cs-CZ" sz="2000" dirty="0" smtClean="0">
                <a:solidFill>
                  <a:schemeClr val="tx1"/>
                </a:solidFill>
              </a:rPr>
              <a:t>čáry 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- každý </a:t>
            </a:r>
            <a:r>
              <a:rPr lang="cs-CZ" sz="2000" dirty="0" smtClean="0">
                <a:solidFill>
                  <a:schemeClr val="tx1"/>
                </a:solidFill>
              </a:rPr>
              <a:t>poledník i rovnoběžka má svoje </a:t>
            </a:r>
            <a:r>
              <a:rPr lang="cs-CZ" sz="2000" b="1" dirty="0" smtClean="0">
                <a:solidFill>
                  <a:schemeClr val="tx1"/>
                </a:solidFill>
              </a:rPr>
              <a:t>číslo</a:t>
            </a:r>
            <a:r>
              <a:rPr lang="cs-CZ" sz="2000" dirty="0" smtClean="0">
                <a:solidFill>
                  <a:schemeClr val="tx1"/>
                </a:solidFill>
              </a:rPr>
              <a:t> a tak pomocí zeměpisné sítě       můžeme určit </a:t>
            </a:r>
            <a:r>
              <a:rPr lang="cs-CZ" sz="2000" b="1" dirty="0" smtClean="0">
                <a:solidFill>
                  <a:schemeClr val="tx1"/>
                </a:solidFill>
              </a:rPr>
              <a:t>polohu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( zeměpisné souřadnice) kteréhokoliv </a:t>
            </a:r>
            <a:r>
              <a:rPr lang="cs-CZ" sz="2000" dirty="0" smtClean="0">
                <a:solidFill>
                  <a:schemeClr val="tx1"/>
                </a:solidFill>
              </a:rPr>
              <a:t>místa </a:t>
            </a:r>
            <a:r>
              <a:rPr lang="cs-CZ" sz="2000" dirty="0" smtClean="0">
                <a:solidFill>
                  <a:schemeClr val="tx1"/>
                </a:solidFill>
              </a:rPr>
              <a:t>na </a:t>
            </a:r>
            <a:r>
              <a:rPr lang="cs-CZ" sz="2000" dirty="0" smtClean="0">
                <a:solidFill>
                  <a:schemeClr val="tx1"/>
                </a:solidFill>
              </a:rPr>
              <a:t>světě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Picture 2" descr="C:\Users\uživatel\AppData\Local\Microsoft\Windows\Temporary Internet Files\Content.IE5\S0E1TW9W\MC90043806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789040"/>
            <a:ext cx="2289976" cy="228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2394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8"/>
            <a:ext cx="7772400" cy="936103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Poledníky </a:t>
            </a:r>
            <a:endParaRPr lang="cs-CZ" sz="32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124744"/>
            <a:ext cx="7992888" cy="547260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Jsou polokružnice, které </a:t>
            </a:r>
            <a:r>
              <a:rPr lang="cs-CZ" sz="2000" b="1" dirty="0">
                <a:solidFill>
                  <a:schemeClr val="tx1"/>
                </a:solidFill>
              </a:rPr>
              <a:t>spojují oba </a:t>
            </a:r>
            <a:r>
              <a:rPr lang="cs-CZ" sz="2000" b="1" dirty="0" smtClean="0">
                <a:solidFill>
                  <a:schemeClr val="tx1"/>
                </a:solidFill>
              </a:rPr>
              <a:t>póly </a:t>
            </a:r>
            <a:r>
              <a:rPr lang="cs-CZ" sz="2000" dirty="0" smtClean="0">
                <a:solidFill>
                  <a:schemeClr val="tx1"/>
                </a:solidFill>
              </a:rPr>
              <a:t>– severní a jižní. </a:t>
            </a:r>
            <a:r>
              <a:rPr lang="cs-CZ" sz="2000" dirty="0">
                <a:solidFill>
                  <a:schemeClr val="tx1"/>
                </a:solidFill>
              </a:rPr>
              <a:t>Jsou všechny stejně dlouhé </a:t>
            </a:r>
            <a:r>
              <a:rPr lang="cs-CZ" sz="2000" dirty="0" smtClean="0">
                <a:solidFill>
                  <a:schemeClr val="tx1"/>
                </a:solidFill>
              </a:rPr>
              <a:t>a </a:t>
            </a:r>
            <a:r>
              <a:rPr lang="cs-CZ" sz="2000" dirty="0">
                <a:solidFill>
                  <a:schemeClr val="tx1"/>
                </a:solidFill>
              </a:rPr>
              <a:t>číslují se </a:t>
            </a:r>
            <a:r>
              <a:rPr lang="cs-CZ" sz="2000" dirty="0" smtClean="0">
                <a:solidFill>
                  <a:schemeClr val="tx1"/>
                </a:solidFill>
              </a:rPr>
              <a:t>se </a:t>
            </a:r>
            <a:r>
              <a:rPr lang="cs-CZ" sz="2000" dirty="0">
                <a:solidFill>
                  <a:schemeClr val="tx1"/>
                </a:solidFill>
              </a:rPr>
              <a:t>v zeměpisných stupních. 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>
                <a:solidFill>
                  <a:schemeClr val="tx1"/>
                </a:solidFill>
              </a:rPr>
              <a:t>Nejdůležitějším poledníkem je </a:t>
            </a:r>
            <a:r>
              <a:rPr lang="cs-CZ" sz="2000" b="1" dirty="0">
                <a:solidFill>
                  <a:schemeClr val="tx1"/>
                </a:solidFill>
              </a:rPr>
              <a:t>hlavní </a:t>
            </a:r>
            <a:r>
              <a:rPr lang="cs-CZ" sz="2000" dirty="0">
                <a:solidFill>
                  <a:schemeClr val="tx1"/>
                </a:solidFill>
              </a:rPr>
              <a:t>(nultý) </a:t>
            </a:r>
            <a:r>
              <a:rPr lang="cs-CZ" sz="2000" b="1" dirty="0">
                <a:solidFill>
                  <a:schemeClr val="tx1"/>
                </a:solidFill>
              </a:rPr>
              <a:t>poledník</a:t>
            </a:r>
            <a:r>
              <a:rPr lang="cs-CZ" sz="2000" dirty="0">
                <a:solidFill>
                  <a:schemeClr val="tx1"/>
                </a:solidFill>
              </a:rPr>
              <a:t>. </a:t>
            </a:r>
            <a:r>
              <a:rPr lang="cs-CZ" sz="2000" dirty="0" smtClean="0">
                <a:solidFill>
                  <a:schemeClr val="tx1"/>
                </a:solidFill>
              </a:rPr>
              <a:t>Je umístěn 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na Londýnském </a:t>
            </a:r>
            <a:r>
              <a:rPr lang="cs-CZ" sz="2000" dirty="0">
                <a:solidFill>
                  <a:schemeClr val="tx1"/>
                </a:solidFill>
              </a:rPr>
              <a:t>předměstí Greenwich (grynyč). </a:t>
            </a:r>
            <a:r>
              <a:rPr lang="cs-CZ" sz="2000" dirty="0" smtClean="0">
                <a:solidFill>
                  <a:schemeClr val="tx1"/>
                </a:solidFill>
              </a:rPr>
              <a:t>Označuje </a:t>
            </a:r>
            <a:r>
              <a:rPr lang="cs-CZ" sz="2000" dirty="0">
                <a:solidFill>
                  <a:schemeClr val="tx1"/>
                </a:solidFill>
              </a:rPr>
              <a:t>se 0°. 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Nultý poledník dělí zeměkouli na </a:t>
            </a:r>
            <a:r>
              <a:rPr lang="cs-CZ" sz="2000" b="1" dirty="0" smtClean="0">
                <a:solidFill>
                  <a:schemeClr val="tx1"/>
                </a:solidFill>
              </a:rPr>
              <a:t>západní a východní polokouli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Pomocí </a:t>
            </a:r>
            <a:r>
              <a:rPr lang="cs-CZ" sz="2000" dirty="0">
                <a:solidFill>
                  <a:schemeClr val="tx1"/>
                </a:solidFill>
              </a:rPr>
              <a:t>poledníků se </a:t>
            </a:r>
            <a:r>
              <a:rPr lang="cs-CZ" sz="2000" dirty="0" smtClean="0">
                <a:solidFill>
                  <a:schemeClr val="tx1"/>
                </a:solidFill>
              </a:rPr>
              <a:t>měří </a:t>
            </a:r>
            <a:r>
              <a:rPr lang="cs-CZ" sz="2000" b="1" dirty="0">
                <a:solidFill>
                  <a:schemeClr val="tx1"/>
                </a:solidFill>
              </a:rPr>
              <a:t>zeměpisná </a:t>
            </a:r>
            <a:r>
              <a:rPr lang="cs-CZ" sz="2000" b="1" dirty="0" smtClean="0">
                <a:solidFill>
                  <a:schemeClr val="tx1"/>
                </a:solidFill>
              </a:rPr>
              <a:t>délka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93096"/>
            <a:ext cx="2313305" cy="234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http://www.zsdobrichovice.cz/programy/zemepis/zemepisna_sit/soubory/poledniky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2304256" cy="234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8656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32657"/>
            <a:ext cx="7772400" cy="792087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Rovnoběžky </a:t>
            </a:r>
            <a:endParaRPr lang="cs-CZ" sz="32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124744"/>
            <a:ext cx="8136904" cy="532859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Jsou kružnice, které vedou </a:t>
            </a:r>
            <a:r>
              <a:rPr lang="cs-CZ" sz="2000" b="1" dirty="0" smtClean="0">
                <a:solidFill>
                  <a:schemeClr val="tx1"/>
                </a:solidFill>
              </a:rPr>
              <a:t>od západu k východu</a:t>
            </a:r>
            <a:r>
              <a:rPr lang="cs-CZ" sz="2000" dirty="0" smtClean="0">
                <a:solidFill>
                  <a:schemeClr val="tx1"/>
                </a:solidFill>
              </a:rPr>
              <a:t>. Jsou </a:t>
            </a:r>
            <a:r>
              <a:rPr lang="cs-CZ" sz="2000" dirty="0">
                <a:solidFill>
                  <a:schemeClr val="tx1"/>
                </a:solidFill>
              </a:rPr>
              <a:t>kolmé na </a:t>
            </a:r>
            <a:r>
              <a:rPr lang="cs-CZ" sz="2000" dirty="0" smtClean="0">
                <a:solidFill>
                  <a:schemeClr val="tx1"/>
                </a:solidFill>
              </a:rPr>
              <a:t>poledníky.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Rovnoběžky na rozdíl od poledníků </a:t>
            </a:r>
            <a:r>
              <a:rPr lang="cs-CZ" sz="2000" b="1" dirty="0">
                <a:solidFill>
                  <a:schemeClr val="tx1"/>
                </a:solidFill>
              </a:rPr>
              <a:t>nejsou stejně dlouhé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Směrem </a:t>
            </a:r>
            <a:r>
              <a:rPr lang="cs-CZ" sz="2000" dirty="0">
                <a:solidFill>
                  <a:schemeClr val="tx1"/>
                </a:solidFill>
              </a:rPr>
              <a:t>k pólu </a:t>
            </a:r>
            <a:r>
              <a:rPr lang="cs-CZ" sz="2000" b="1" dirty="0">
                <a:solidFill>
                  <a:schemeClr val="tx1"/>
                </a:solidFill>
              </a:rPr>
              <a:t>se zkracují </a:t>
            </a:r>
            <a:r>
              <a:rPr lang="cs-CZ" sz="2000" dirty="0">
                <a:solidFill>
                  <a:schemeClr val="tx1"/>
                </a:solidFill>
              </a:rPr>
              <a:t>a na pólu se mění v bod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2000" b="1" dirty="0" smtClean="0">
                <a:solidFill>
                  <a:schemeClr val="tx1"/>
                </a:solidFill>
              </a:rPr>
              <a:t>Nejdelší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>
                <a:solidFill>
                  <a:schemeClr val="tx1"/>
                </a:solidFill>
              </a:rPr>
              <a:t>z nich je uprostřed mezi severním a jižním pólem. Nazýváme ji </a:t>
            </a:r>
            <a:r>
              <a:rPr lang="cs-CZ" sz="2000" b="1" dirty="0">
                <a:solidFill>
                  <a:schemeClr val="tx1"/>
                </a:solidFill>
              </a:rPr>
              <a:t>zemský rovník</a:t>
            </a:r>
            <a:r>
              <a:rPr lang="cs-CZ" sz="2000" dirty="0" smtClean="0">
                <a:solidFill>
                  <a:schemeClr val="tx1"/>
                </a:solidFill>
              </a:rPr>
              <a:t>. </a:t>
            </a:r>
            <a:r>
              <a:rPr lang="cs-CZ" sz="2000" dirty="0">
                <a:solidFill>
                  <a:schemeClr val="tx1"/>
                </a:solidFill>
              </a:rPr>
              <a:t>Označujeme </a:t>
            </a:r>
            <a:r>
              <a:rPr lang="cs-CZ" sz="2000" dirty="0" smtClean="0">
                <a:solidFill>
                  <a:schemeClr val="tx1"/>
                </a:solidFill>
              </a:rPr>
              <a:t>jej číslem </a:t>
            </a:r>
            <a:r>
              <a:rPr lang="cs-CZ" sz="2000" dirty="0">
                <a:solidFill>
                  <a:schemeClr val="tx1"/>
                </a:solidFill>
              </a:rPr>
              <a:t>0</a:t>
            </a:r>
            <a:r>
              <a:rPr lang="cs-CZ" sz="2000" dirty="0" smtClean="0">
                <a:solidFill>
                  <a:schemeClr val="tx1"/>
                </a:solidFill>
              </a:rPr>
              <a:t>°.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Rovník </a:t>
            </a:r>
            <a:r>
              <a:rPr lang="cs-CZ" sz="2000" dirty="0">
                <a:solidFill>
                  <a:schemeClr val="tx1"/>
                </a:solidFill>
              </a:rPr>
              <a:t>rozděluje zeměkouli na </a:t>
            </a:r>
            <a:r>
              <a:rPr lang="cs-CZ" sz="2000" b="1" dirty="0">
                <a:solidFill>
                  <a:schemeClr val="tx1"/>
                </a:solidFill>
              </a:rPr>
              <a:t>dvě polokoule </a:t>
            </a:r>
            <a:r>
              <a:rPr lang="cs-CZ" sz="2000" dirty="0">
                <a:solidFill>
                  <a:schemeClr val="tx1"/>
                </a:solidFill>
              </a:rPr>
              <a:t>- </a:t>
            </a:r>
            <a:r>
              <a:rPr lang="cs-CZ" sz="2000" b="1" dirty="0">
                <a:solidFill>
                  <a:schemeClr val="tx1"/>
                </a:solidFill>
              </a:rPr>
              <a:t>severní a jižní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>
                <a:solidFill>
                  <a:schemeClr val="tx1"/>
                </a:solidFill>
              </a:rPr>
              <a:t>Pomocí rovnoběžek se měří </a:t>
            </a:r>
            <a:r>
              <a:rPr lang="cs-CZ" sz="2000" b="1" dirty="0">
                <a:solidFill>
                  <a:schemeClr val="tx1"/>
                </a:solidFill>
              </a:rPr>
              <a:t>zeměpisná </a:t>
            </a:r>
            <a:r>
              <a:rPr lang="cs-CZ" sz="2000" b="1" dirty="0" smtClean="0">
                <a:solidFill>
                  <a:schemeClr val="tx1"/>
                </a:solidFill>
              </a:rPr>
              <a:t>šířka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( v zeměpisných stupních).</a:t>
            </a:r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2050" name="Picture 2" descr="http://www.zsdobrichovice.cz/programy/zemepis/zemepisna_sit/soubory/rovnobezky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05064"/>
            <a:ext cx="2714586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395536" y="4485714"/>
            <a:ext cx="8208912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</a:t>
            </a:r>
            <a:endParaRPr lang="cs-CZ" sz="2000" dirty="0"/>
          </a:p>
          <a:p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3409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7102283">
            <a:off x="-2526706" y="18582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Některé rovnoběžky mají své názvy: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Soubor:Earth-lighting-winter-solstice CS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4624"/>
            <a:ext cx="7095492" cy="4656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11560" y="4437112"/>
            <a:ext cx="711053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severní pól (rovnoběžka 90° severní šířky),</a:t>
            </a:r>
            <a:br>
              <a:rPr lang="cs-CZ" sz="2000" dirty="0"/>
            </a:br>
            <a:r>
              <a:rPr lang="cs-CZ" sz="2000" dirty="0"/>
              <a:t>severní polární kruh (rovnoběžka 66°33′ severní šířky),</a:t>
            </a:r>
            <a:br>
              <a:rPr lang="cs-CZ" sz="2000" dirty="0"/>
            </a:br>
            <a:r>
              <a:rPr lang="cs-CZ" sz="2000" dirty="0"/>
              <a:t>obratník Raka (rovnoběžka 23°27′ severní šířky),</a:t>
            </a:r>
            <a:br>
              <a:rPr lang="cs-CZ" sz="2000" dirty="0"/>
            </a:br>
            <a:r>
              <a:rPr lang="cs-CZ" sz="2000" dirty="0"/>
              <a:t>rovník (rovnoběžka 0°),</a:t>
            </a:r>
            <a:br>
              <a:rPr lang="cs-CZ" sz="2000" dirty="0"/>
            </a:br>
            <a:r>
              <a:rPr lang="cs-CZ" sz="2000" dirty="0"/>
              <a:t>obratník Kozoroha (rovnoběžka 23°27′ jižní šířky),</a:t>
            </a:r>
            <a:br>
              <a:rPr lang="cs-CZ" sz="2000" dirty="0"/>
            </a:br>
            <a:r>
              <a:rPr lang="cs-CZ" sz="2000" dirty="0"/>
              <a:t>jižní polární kruh (rovnoběžka 66°33′ jižní šířky)</a:t>
            </a:r>
            <a:br>
              <a:rPr lang="cs-CZ" sz="2000" dirty="0"/>
            </a:br>
            <a:r>
              <a:rPr lang="cs-CZ" sz="2000" dirty="0"/>
              <a:t>jižní pól (rovnoběžka 90° jižní šířky)</a:t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8267430" y="2898458"/>
            <a:ext cx="686780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rovník</a:t>
            </a:r>
            <a:endParaRPr lang="cs-CZ" sz="1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459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9"/>
            <a:ext cx="7772400" cy="1152128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 smtClean="0"/>
              <a:t>Doplň věty:</a:t>
            </a:r>
            <a:endParaRPr lang="cs-CZ" sz="2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484784"/>
            <a:ext cx="7776864" cy="489654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Zeměpisnou síť tvoří                             a                            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Rovník dělí zeměkouli na                      a 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Poledníky vedou od                               k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Všechny poledníky jsou                                   dlouhé.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Nejdelší rovnoběžka se nazývá                         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Žádné dvě rovnoběžky na severní polokouli                      stejně dlouhé.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8782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9"/>
            <a:ext cx="7772400" cy="1152128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 smtClean="0"/>
              <a:t>Doplněné věty:</a:t>
            </a:r>
            <a:endParaRPr lang="cs-CZ" sz="2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484784"/>
            <a:ext cx="7776864" cy="489654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Zeměpisnou síť tvoří poledníky          a  rovnoběžky.                        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Rovník dělí zeměkouli na severní        a jižní polokouli.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Poledníky vedou od severního pólu    k jižnímu pólu.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Všechny poledníky jsou stejně                            dlouhé.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Nejdelší rovnoběžka se nazývá  rovník.                     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Žádné dvě rovnoběžky na severní polokouli nejsou               stejně dlouhé.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8462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6192687"/>
          </a:xfrm>
        </p:spPr>
        <p:txBody>
          <a:bodyPr>
            <a:normAutofit/>
          </a:bodyPr>
          <a:lstStyle/>
          <a:p>
            <a:pPr algn="l"/>
            <a:r>
              <a:rPr lang="cs-CZ" sz="1600" b="1" dirty="0" smtClean="0">
                <a:effectLst/>
              </a:rPr>
              <a:t>Použité zdroje:</a:t>
            </a:r>
            <a:br>
              <a:rPr lang="cs-CZ" sz="1600" b="1" dirty="0" smtClean="0">
                <a:effectLst/>
              </a:rPr>
            </a:br>
            <a:r>
              <a:rPr lang="cs-CZ" sz="1400" dirty="0" smtClean="0">
                <a:effectLst/>
              </a:rPr>
              <a:t/>
            </a:r>
            <a:br>
              <a:rPr lang="cs-CZ" sz="1400" dirty="0" smtClean="0">
                <a:effectLst/>
              </a:rPr>
            </a:br>
            <a:r>
              <a:rPr lang="cs-CZ" sz="1400" dirty="0" smtClean="0">
                <a:effectLst/>
              </a:rPr>
              <a:t>PRZEMYSLAW </a:t>
            </a:r>
            <a:r>
              <a:rPr lang="cs-CZ" sz="1400" dirty="0" smtClean="0">
                <a:effectLst/>
              </a:rPr>
              <a:t>"BLUESHADE" IDZKIEWICZ. </a:t>
            </a:r>
            <a:r>
              <a:rPr lang="cs-CZ" sz="1400" i="1" dirty="0" smtClean="0">
                <a:effectLst/>
              </a:rPr>
              <a:t>http://cs.wikipedia.org/wiki/Rovnob%C4%9B%C5%BEka</a:t>
            </a:r>
            <a:r>
              <a:rPr lang="cs-CZ" sz="1400" dirty="0" smtClean="0">
                <a:effectLst/>
              </a:rPr>
              <a:t> [online]. [cit. 5.2.2013]. Dostupný na WWW: http://cs.wikipedia.org/wiki/Soubor:Earth-lighting-winter-solstice_CS.png </a:t>
            </a:r>
            <a:br>
              <a:rPr lang="cs-CZ" sz="1400" dirty="0" smtClean="0">
                <a:effectLst/>
              </a:rPr>
            </a:br>
            <a:r>
              <a:rPr lang="cs-CZ" sz="1400" dirty="0" smtClean="0">
                <a:effectLst/>
              </a:rPr>
              <a:t>Přispěvatelé Wikipedie, Rovnoběžka [online], Wikipedie: Otevřená encyklopedie, c2012, Datum poslední revize 11. 10. 2012, 00:38 UTC, [citováno 5. 02. 2013] &lt;http://cs.wikipedia.org/w/</a:t>
            </a:r>
            <a:r>
              <a:rPr lang="cs-CZ" sz="1400" dirty="0" err="1" smtClean="0">
                <a:effectLst/>
              </a:rPr>
              <a:t>index.php?title</a:t>
            </a:r>
            <a:r>
              <a:rPr lang="cs-CZ" sz="1400" dirty="0" smtClean="0">
                <a:effectLst/>
              </a:rPr>
              <a:t>=Rovnob%C4%9B%C5%BEka&amp;oldid=9129380&gt;</a:t>
            </a:r>
            <a:br>
              <a:rPr lang="cs-CZ" sz="1400" dirty="0" smtClean="0">
                <a:effectLst/>
              </a:rPr>
            </a:br>
            <a:r>
              <a:rPr lang="cs-CZ" sz="1400" dirty="0" smtClean="0">
                <a:effectLst/>
              </a:rPr>
              <a:t>JIŘÍ ELIÁŠ. </a:t>
            </a:r>
            <a:r>
              <a:rPr lang="cs-CZ" sz="1400" i="1" dirty="0" smtClean="0">
                <a:effectLst/>
              </a:rPr>
              <a:t>www.mapy-stiefel.cz</a:t>
            </a:r>
            <a:r>
              <a:rPr lang="cs-CZ" sz="1400" dirty="0" smtClean="0">
                <a:effectLst/>
              </a:rPr>
              <a:t> [online]. [cit. 5.2.2013]. Dostupný na WWW: http://obrazky.cz/detail?q=mapa%20evropy&amp;offset=55&amp;limit=20&amp;bUrlPar=filter%3D1&amp;resNum=69&amp;ref=http%3A//obrazky.cz/%3Fq%3Dmapa%2Bevropy%26from%3D37&amp;resID=xOgFbbuBa2uFiuvs5-oKVn-HUGHJfaX_Pv736gtJudM&amp;imgURL=http%3A//www.mapy-stiefel.cz/images/big/mapa_evropy_77770.jpg&amp;pageURL=http%3A//www.mapy-stiefel.cz/detail.asp%3Fpolozka%3D77770&amp;imgX=355&amp;imgY=470&amp;imgSize=68&amp;thURL=http%3A//media1.picsearch.com/is%3FxOgFbbuBa2uFiuvs5-oKVn-HUGHJfaX_Pv736gtJudM&amp;thX=97&amp;thY=128&amp;qNoSite=mapa%2Bevropy&amp;siteWWW=&amp;sId=arwV5mtqwmI6Y-hPEv-I </a:t>
            </a:r>
            <a:r>
              <a:rPr lang="cs-CZ" sz="1400" dirty="0" smtClean="0">
                <a:effectLst/>
              </a:rPr>
              <a:t/>
            </a:r>
            <a:br>
              <a:rPr lang="cs-CZ" sz="1400" dirty="0" smtClean="0">
                <a:effectLst/>
              </a:rPr>
            </a:br>
            <a:r>
              <a:rPr lang="cs-CZ" sz="1400" dirty="0"/>
              <a:t>ZŠ DOBŘICHOVICE. </a:t>
            </a:r>
            <a:r>
              <a:rPr lang="cs-CZ" sz="1400" i="1" dirty="0"/>
              <a:t>http://www.zsdobrichovice.cz/programy/zemepis/zemepisna_sit/index.htm</a:t>
            </a:r>
            <a:r>
              <a:rPr lang="cs-CZ" sz="1400" dirty="0"/>
              <a:t> [online]. [cit. 5.2.2013]. Dostupný na WWW: http://www.zsdobrichovice.cz/programy/zemepis/zemepisna_sit/index.htm </a:t>
            </a:r>
            <a:r>
              <a:rPr lang="cs-CZ" sz="1400" dirty="0" smtClean="0">
                <a:effectLst/>
              </a:rPr>
              <a:t> </a:t>
            </a:r>
            <a:br>
              <a:rPr lang="cs-CZ" sz="1400" dirty="0" smtClean="0">
                <a:effectLst/>
              </a:rPr>
            </a:br>
            <a:r>
              <a:rPr lang="cs-CZ" sz="1400" dirty="0" smtClean="0"/>
              <a:t>galerie Microsoft Office</a:t>
            </a:r>
            <a:br>
              <a:rPr lang="cs-CZ" sz="1400" dirty="0" smtClean="0"/>
            </a:br>
            <a:r>
              <a:rPr lang="cs-CZ" sz="1400" dirty="0" smtClean="0"/>
              <a:t>vlastní zdroj</a:t>
            </a:r>
            <a:r>
              <a:rPr lang="cs-CZ" sz="1400" dirty="0" smtClean="0">
                <a:effectLst/>
              </a:rPr>
              <a:t/>
            </a:r>
            <a:br>
              <a:rPr lang="cs-CZ" sz="1400" dirty="0" smtClean="0">
                <a:effectLst/>
              </a:rPr>
            </a:br>
            <a:r>
              <a:rPr lang="cs-CZ" sz="1400" dirty="0" smtClean="0">
                <a:effectLst/>
              </a:rPr>
              <a:t/>
            </a:r>
            <a:br>
              <a:rPr lang="cs-CZ" sz="1400" dirty="0" smtClean="0">
                <a:effectLst/>
              </a:rPr>
            </a:br>
            <a:endParaRPr lang="cs-CZ" sz="1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6381328"/>
            <a:ext cx="6400800" cy="12156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1654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158</TotalTime>
  <Words>372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Glóbus     - je zmenšený model Zeměkoule  - zobrazuje rozložení oceánů a pevnin  - podle barev, které určují nadmořskou výšku, je zjevný povrch pevnin     a hloubka oceánů     </vt:lpstr>
      <vt:lpstr>Mapa </vt:lpstr>
      <vt:lpstr>Ke snadnější orientaci v mapě slouží poledníky a rovnoběžky, tzv. zeměpisná síť.</vt:lpstr>
      <vt:lpstr>Poledníky </vt:lpstr>
      <vt:lpstr>Rovnoběžky </vt:lpstr>
      <vt:lpstr>Některé rovnoběžky mají své názvy:</vt:lpstr>
      <vt:lpstr>Doplň věty:</vt:lpstr>
      <vt:lpstr>Doplněné věty:</vt:lpstr>
      <vt:lpstr>Použité zdroje:  PRZEMYSLAW "BLUESHADE" IDZKIEWICZ. http://cs.wikipedia.org/wiki/Rovnob%C4%9B%C5%BEka [online]. [cit. 5.2.2013]. Dostupný na WWW: http://cs.wikipedia.org/wiki/Soubor:Earth-lighting-winter-solstice_CS.png  Přispěvatelé Wikipedie, Rovnoběžka [online], Wikipedie: Otevřená encyklopedie, c2012, Datum poslední revize 11. 10. 2012, 00:38 UTC, [citováno 5. 02. 2013] &lt;http://cs.wikipedia.org/w/index.php?title=Rovnob%C4%9B%C5%BEka&amp;oldid=9129380&gt; JIŘÍ ELIÁŠ. www.mapy-stiefel.cz [online]. [cit. 5.2.2013]. Dostupný na WWW: http://obrazky.cz/detail?q=mapa%20evropy&amp;offset=55&amp;limit=20&amp;bUrlPar=filter%3D1&amp;resNum=69&amp;ref=http%3A//obrazky.cz/%3Fq%3Dmapa%2Bevropy%26from%3D37&amp;resID=xOgFbbuBa2uFiuvs5-oKVn-HUGHJfaX_Pv736gtJudM&amp;imgURL=http%3A//www.mapy-stiefel.cz/images/big/mapa_evropy_77770.jpg&amp;pageURL=http%3A//www.mapy-stiefel.cz/detail.asp%3Fpolozka%3D77770&amp;imgX=355&amp;imgY=470&amp;imgSize=68&amp;thURL=http%3A//media1.picsearch.com/is%3FxOgFbbuBa2uFiuvs5-oKVn-HUGHJfaX_Pv736gtJudM&amp;thX=97&amp;thY=128&amp;qNoSite=mapa%2Bevropy&amp;siteWWW=&amp;sId=arwV5mtqwmI6Y-hPEv-I  ZŠ DOBŘICHOVICE. http://www.zsdobrichovice.cz/programy/zemepis/zemepisna_sit/index.htm [online]. [cit. 5.2.2013]. Dostupný na WWW: http://www.zsdobrichovice.cz/programy/zemepis/zemepisna_sit/index.htm   galerie Microsoft Office vlastní zdroj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16</cp:revision>
  <dcterms:created xsi:type="dcterms:W3CDTF">2013-02-05T07:08:17Z</dcterms:created>
  <dcterms:modified xsi:type="dcterms:W3CDTF">2013-02-05T16:35:12Z</dcterms:modified>
</cp:coreProperties>
</file>