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4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66" r:id="rId11"/>
    <p:sldId id="268" r:id="rId12"/>
    <p:sldId id="270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66FF33"/>
    <a:srgbClr val="DA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3" autoAdjust="0"/>
    <p:restoredTop sz="94660"/>
  </p:normalViewPr>
  <p:slideViewPr>
    <p:cSldViewPr>
      <p:cViewPr varScale="1">
        <p:scale>
          <a:sx n="87" d="100"/>
          <a:sy n="87" d="100"/>
        </p:scale>
        <p:origin x="-78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F798FB-14BA-4CA3-BD9F-E17F986E1BBC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DA30C6-1853-4BA0-AC0D-F285320558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6602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DA30C6-1853-4BA0-AC0D-F2853205589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96D5A-3980-412A-88B7-50009F9C99B7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8BD0C-A584-4BF3-85F1-8266A107A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F7 </a:t>
                      </a:r>
                      <a:r>
                        <a:rPr lang="cs-CZ" sz="1300" dirty="0">
                          <a:latin typeface="Calibri"/>
                        </a:rPr>
                        <a:t>- </a:t>
                      </a:r>
                      <a:r>
                        <a:rPr lang="cs-CZ" sz="1300" dirty="0" smtClean="0">
                          <a:latin typeface="Calibri"/>
                        </a:rPr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2. 12. 2010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Těžiště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1609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sedmý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TĚŽIŠTĚ slouží k výkladu učiva.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učebnice.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7.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TĚŽIŠTĚ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427984" y="5445224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Rovnovážná poloha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E508F98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5243363" y="1976635"/>
            <a:ext cx="3240360" cy="45609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 descr="BB979E8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725151" y="1911761"/>
            <a:ext cx="3230218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11560" y="1916832"/>
            <a:ext cx="2756992" cy="56693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a) tužky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76056" y="1916832"/>
            <a:ext cx="2756992" cy="5753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b) propisky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2123728" y="3861048"/>
            <a:ext cx="576064" cy="360040"/>
          </a:xfrm>
          <a:prstGeom prst="ellipse">
            <a:avLst/>
          </a:prstGeom>
          <a:noFill/>
          <a:ln>
            <a:solidFill>
              <a:srgbClr val="DA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020272" y="4149080"/>
            <a:ext cx="576064" cy="360040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9512" y="3356992"/>
            <a:ext cx="89644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Zkuste položit tužku na vodorovně natažený prst tak, aby nespadla.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419872" y="4581128"/>
            <a:ext cx="25716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CO ZJISTÍTE?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0" grpId="0" animBg="1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Určení těžiště tenké desky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A923A1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745570" y="-505209"/>
            <a:ext cx="3692951" cy="8825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Elipsa 3"/>
          <p:cNvSpPr/>
          <p:nvPr/>
        </p:nvSpPr>
        <p:spPr>
          <a:xfrm>
            <a:off x="7812360" y="4077072"/>
            <a:ext cx="576064" cy="360040"/>
          </a:xfrm>
          <a:prstGeom prst="ellipse">
            <a:avLst/>
          </a:prstGeom>
          <a:noFill/>
          <a:ln>
            <a:solidFill>
              <a:srgbClr val="DA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560" y="5661248"/>
            <a:ext cx="79276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Zakreslujeme působiště </a:t>
            </a:r>
            <a:r>
              <a:rPr lang="cs-CZ" sz="3200" b="1" dirty="0" err="1" smtClean="0"/>
              <a:t>F</a:t>
            </a:r>
            <a:r>
              <a:rPr lang="cs-CZ" sz="3200" b="1" baseline="-25000" dirty="0" err="1" smtClean="0"/>
              <a:t>g</a:t>
            </a:r>
            <a:r>
              <a:rPr lang="cs-CZ" sz="3200" b="1" dirty="0" smtClean="0"/>
              <a:t> působící na těleso.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19672" y="1484784"/>
            <a:ext cx="67390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Jak určíme těžiště tenké desky?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1" animBg="1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Závislost polohy těžiště na rozložení látky v tělese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805B1B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3028684" y="75773"/>
            <a:ext cx="3047179" cy="78814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Elipsa 3"/>
          <p:cNvSpPr/>
          <p:nvPr/>
        </p:nvSpPr>
        <p:spPr>
          <a:xfrm>
            <a:off x="1979712" y="4653136"/>
            <a:ext cx="576064" cy="360040"/>
          </a:xfrm>
          <a:prstGeom prst="ellipse">
            <a:avLst/>
          </a:prstGeom>
          <a:noFill/>
          <a:ln>
            <a:solidFill>
              <a:srgbClr val="DA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427984" y="4653136"/>
            <a:ext cx="576064" cy="360040"/>
          </a:xfrm>
          <a:prstGeom prst="ellipse">
            <a:avLst/>
          </a:prstGeom>
          <a:noFill/>
          <a:ln>
            <a:solidFill>
              <a:srgbClr val="DA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092280" y="4653136"/>
            <a:ext cx="576064" cy="360040"/>
          </a:xfrm>
          <a:prstGeom prst="ellipse">
            <a:avLst/>
          </a:prstGeom>
          <a:noFill/>
          <a:ln>
            <a:solidFill>
              <a:srgbClr val="DA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596336" y="4941168"/>
            <a:ext cx="216024" cy="2160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195736" y="4725144"/>
            <a:ext cx="216024" cy="2160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211960" y="4941168"/>
            <a:ext cx="216024" cy="2160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Určení polohy těžiště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4B25ED6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981970" y="-309561"/>
            <a:ext cx="3234612" cy="8839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6876256" y="2060848"/>
            <a:ext cx="1783432" cy="439688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d) válce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51520" y="2060848"/>
            <a:ext cx="1944216" cy="4396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a) desky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860032" y="2060848"/>
            <a:ext cx="1728192" cy="4396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c) kvádru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627784" y="2060848"/>
            <a:ext cx="1872208" cy="4396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b) koule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436096" y="4437112"/>
            <a:ext cx="576064" cy="360040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347864" y="4293096"/>
            <a:ext cx="576064" cy="360040"/>
          </a:xfrm>
          <a:prstGeom prst="ellipse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452320" y="4077072"/>
            <a:ext cx="576064" cy="360040"/>
          </a:xfrm>
          <a:prstGeom prst="ellipse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043608" y="4365104"/>
            <a:ext cx="576064" cy="360040"/>
          </a:xfrm>
          <a:prstGeom prst="ellipse">
            <a:avLst/>
          </a:prstGeom>
          <a:noFill/>
          <a:ln>
            <a:solidFill>
              <a:srgbClr val="DA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1412776"/>
            <a:ext cx="63367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Na čem závisí poloha těžiště?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979712" y="5877272"/>
            <a:ext cx="56166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Na rozložení látky v tělese.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Určení polohy těžiště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9D9A4A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2541742" y="548361"/>
            <a:ext cx="4492564" cy="7488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2051720" y="1556792"/>
            <a:ext cx="1872208" cy="439688"/>
          </a:xfrm>
          <a:prstGeom prst="rect">
            <a:avLst/>
          </a:prstGeom>
          <a:solidFill>
            <a:srgbClr val="0ADC14"/>
          </a:solidFill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b) hrušky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76056" y="1556792"/>
            <a:ext cx="1872208" cy="439688"/>
          </a:xfrm>
          <a:prstGeom prst="rect">
            <a:avLst/>
          </a:prstGeom>
          <a:solidFill>
            <a:srgbClr val="FFFF00"/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b) kroužku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555776" y="5301208"/>
            <a:ext cx="576064" cy="360040"/>
          </a:xfrm>
          <a:prstGeom prst="ellipse">
            <a:avLst/>
          </a:prstGeom>
          <a:noFill/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868144" y="4509120"/>
            <a:ext cx="576064" cy="36004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611560" y="4653136"/>
            <a:ext cx="7776864" cy="14401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99592" y="2852936"/>
            <a:ext cx="7272808" cy="144016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791072" y="4182761"/>
            <a:ext cx="8352928" cy="2092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Kterým směrem a o kolik cm se posune těžiště ve zbývající části špejle?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Nové těžiště označ také barevně.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0850" y="260350"/>
            <a:ext cx="8229600" cy="11430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ve dvojici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2852936"/>
            <a:ext cx="72728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ea typeface="Calibri" pitchFamily="34" charset="0"/>
                <a:cs typeface="Times New Roman" pitchFamily="18" charset="0"/>
              </a:rPr>
              <a:t>Pokusem urči polohu těžiště špejle o délce 30 cm a vyznač ji barevně. </a:t>
            </a:r>
          </a:p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ea typeface="Calibri" pitchFamily="34" charset="0"/>
                <a:cs typeface="Times New Roman" pitchFamily="18" charset="0"/>
              </a:rPr>
              <a:t>Z jednoho konce odřízni část o délce 10 cm.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1412776"/>
            <a:ext cx="23397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POKUS č. 1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7544" y="1916832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ea typeface="Calibri" pitchFamily="34" charset="0"/>
                <a:cs typeface="Times New Roman" pitchFamily="18" charset="0"/>
              </a:rPr>
              <a:t>Pomůcky: špejle, nožík, fix</a:t>
            </a:r>
          </a:p>
        </p:txBody>
      </p:sp>
    </p:spTree>
    <p:extLst>
      <p:ext uri="{BB962C8B-B14F-4D97-AF65-F5344CB8AC3E}">
        <p14:creationId xmlns="" xmlns:p14="http://schemas.microsoft.com/office/powerpoint/2010/main" val="59057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3" grpId="0" animBg="1"/>
      <p:bldP spid="8" grpId="0"/>
      <p:bldP spid="10" grpId="0" animBg="1"/>
      <p:bldP spid="11" grpId="0"/>
      <p:bldP spid="12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95536" y="2492896"/>
            <a:ext cx="8064896" cy="108012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"/>
          <p:cNvSpPr>
            <a:spLocks noChangeShapeType="1"/>
          </p:cNvSpPr>
          <p:nvPr/>
        </p:nvSpPr>
        <p:spPr bwMode="auto">
          <a:xfrm flipV="1">
            <a:off x="3923928" y="4581128"/>
            <a:ext cx="885825" cy="428625"/>
          </a:xfrm>
          <a:prstGeom prst="straightConnector1">
            <a:avLst/>
          </a:prstGeom>
          <a:noFill/>
          <a:ln w="412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2"/>
          <p:cNvSpPr>
            <a:spLocks noChangeShapeType="1"/>
          </p:cNvSpPr>
          <p:nvPr/>
        </p:nvSpPr>
        <p:spPr bwMode="auto">
          <a:xfrm>
            <a:off x="4809753" y="4581128"/>
            <a:ext cx="476250" cy="533400"/>
          </a:xfrm>
          <a:prstGeom prst="straightConnector1">
            <a:avLst/>
          </a:prstGeom>
          <a:noFill/>
          <a:ln w="412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3"/>
          <p:cNvSpPr>
            <a:spLocks noChangeShapeType="1"/>
          </p:cNvSpPr>
          <p:nvPr/>
        </p:nvSpPr>
        <p:spPr bwMode="auto">
          <a:xfrm flipH="1">
            <a:off x="3819153" y="5009753"/>
            <a:ext cx="104775" cy="552450"/>
          </a:xfrm>
          <a:prstGeom prst="straightConnector1">
            <a:avLst/>
          </a:prstGeom>
          <a:noFill/>
          <a:ln w="412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/>
          <p:cNvSpPr>
            <a:spLocks noChangeShapeType="1"/>
          </p:cNvSpPr>
          <p:nvPr/>
        </p:nvSpPr>
        <p:spPr bwMode="auto">
          <a:xfrm>
            <a:off x="3819153" y="5562203"/>
            <a:ext cx="914400" cy="123825"/>
          </a:xfrm>
          <a:prstGeom prst="straightConnector1">
            <a:avLst/>
          </a:prstGeom>
          <a:noFill/>
          <a:ln w="412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5"/>
          <p:cNvSpPr>
            <a:spLocks noChangeShapeType="1"/>
          </p:cNvSpPr>
          <p:nvPr/>
        </p:nvSpPr>
        <p:spPr bwMode="auto">
          <a:xfrm flipV="1">
            <a:off x="4733553" y="5114528"/>
            <a:ext cx="552450" cy="571500"/>
          </a:xfrm>
          <a:prstGeom prst="straightConnector1">
            <a:avLst/>
          </a:prstGeom>
          <a:noFill/>
          <a:ln w="412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auto">
          <a:xfrm rot="10800000" flipV="1">
            <a:off x="467544" y="2492896"/>
            <a:ext cx="9205664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Z tvrdého papíru vystřihni nepravidelný pětiúhelník.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Najdi jeho těžiště a polohu vyznač barevně.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0850" y="260350"/>
            <a:ext cx="8229600" cy="11430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 ve dvojici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0" y="1412776"/>
            <a:ext cx="23397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itchFamily="34" charset="0"/>
                <a:cs typeface="Times New Roman" pitchFamily="18" charset="0"/>
              </a:rPr>
              <a:t>POKUS č. 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9512" y="1916832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ea typeface="Calibri" pitchFamily="34" charset="0"/>
                <a:cs typeface="Times New Roman" pitchFamily="18" charset="0"/>
              </a:rPr>
              <a:t>   Pomůcky: karton, nůžky, olovnice, provázek, tužka</a:t>
            </a: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4788024" y="4581128"/>
            <a:ext cx="0" cy="1512168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89445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" grpId="0" animBg="1"/>
      <p:bldP spid="4" grpId="0" animBg="1"/>
      <p:bldP spid="5" grpId="0" animBg="1"/>
      <p:bldP spid="6" grpId="0" animBg="1"/>
      <p:bldP spid="7" grpId="0" animBg="1"/>
      <p:bldP spid="9" grpId="0"/>
      <p:bldP spid="10" grpId="0" animBg="1"/>
      <p:bldP spid="11" grpId="1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8424936" cy="11430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DOMÁCÍ ÚKOL – určete stáří vajíčka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1556792"/>
            <a:ext cx="52860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 smtClean="0"/>
              <a:t>Pomůcky: </a:t>
            </a:r>
            <a:r>
              <a:rPr lang="cs-CZ" sz="2800" b="1" dirty="0" smtClean="0"/>
              <a:t>vajíčko, nádoba s vodou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2204864"/>
            <a:ext cx="856895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/>
              <a:t>Postup: </a:t>
            </a:r>
            <a:r>
              <a:rPr lang="cs-CZ" sz="2800" b="1" dirty="0" smtClean="0"/>
              <a:t>Vložte vajíčko do nádoby s vodou a pozorujte,    </a:t>
            </a:r>
          </a:p>
          <a:p>
            <a:r>
              <a:rPr lang="cs-CZ" sz="2800" b="1" dirty="0" smtClean="0"/>
              <a:t>             v jaké poloze se ustálí.</a:t>
            </a:r>
          </a:p>
          <a:p>
            <a:r>
              <a:rPr lang="cs-CZ" sz="2800" b="1" dirty="0" smtClean="0"/>
              <a:t>             Podle polohy, ve které se vejce ve vodě ustálí, se </a:t>
            </a:r>
          </a:p>
          <a:p>
            <a:r>
              <a:rPr lang="cs-CZ" sz="2800" b="1" dirty="0" smtClean="0"/>
              <a:t>             dá odhadnout vejce do 30 dní.</a:t>
            </a: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1979712" y="5013176"/>
            <a:ext cx="4392488" cy="92333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8424936" cy="11430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VYSVĚTLENÍ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1520" y="4581128"/>
            <a:ext cx="88924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Čím je vajíčko starší, tím větší je vzduchová bublina na jeho konci.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51520" y="5229200"/>
            <a:ext cx="8892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Zvětšením vzduchové bubliny se posouvá těžiště vejce, a proto se </a:t>
            </a:r>
            <a:br>
              <a:rPr lang="cs-CZ" sz="2400" b="1" dirty="0" smtClean="0"/>
            </a:br>
            <a:r>
              <a:rPr lang="cs-CZ" sz="2400" b="1" dirty="0" smtClean="0"/>
              <a:t>mění jeho poloha ve vodě.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411760" y="2204864"/>
            <a:ext cx="4392488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11760" y="1772816"/>
            <a:ext cx="4392488" cy="7200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699792" y="3284984"/>
            <a:ext cx="1512168" cy="864096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5400000">
            <a:off x="4968044" y="2960948"/>
            <a:ext cx="1512168" cy="864096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724128" y="2276872"/>
            <a:ext cx="0" cy="108012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4644008" y="3356992"/>
            <a:ext cx="108012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 flipV="1">
            <a:off x="5364088" y="2348880"/>
            <a:ext cx="360040" cy="10081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endCxn id="29" idx="2"/>
          </p:cNvCxnSpPr>
          <p:nvPr/>
        </p:nvCxnSpPr>
        <p:spPr>
          <a:xfrm flipH="1" flipV="1">
            <a:off x="4824028" y="3150260"/>
            <a:ext cx="900100" cy="2067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5004048" y="2060848"/>
            <a:ext cx="504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24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644008" y="2780928"/>
            <a:ext cx="3600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6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355976" y="3140968"/>
            <a:ext cx="3600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0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508104" y="1916832"/>
            <a:ext cx="504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30</a:t>
            </a:r>
          </a:p>
        </p:txBody>
      </p:sp>
      <p:cxnSp>
        <p:nvCxnSpPr>
          <p:cNvPr id="33" name="Přímá spojovací čára 32"/>
          <p:cNvCxnSpPr/>
          <p:nvPr/>
        </p:nvCxnSpPr>
        <p:spPr>
          <a:xfrm flipH="1" flipV="1">
            <a:off x="4932040" y="2852936"/>
            <a:ext cx="792088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4499992" y="2492896"/>
            <a:ext cx="4320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12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4788024" y="2348880"/>
            <a:ext cx="4320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18</a:t>
            </a:r>
          </a:p>
        </p:txBody>
      </p:sp>
      <p:cxnSp>
        <p:nvCxnSpPr>
          <p:cNvPr id="38" name="Přímá spojovací čára 37"/>
          <p:cNvCxnSpPr/>
          <p:nvPr/>
        </p:nvCxnSpPr>
        <p:spPr>
          <a:xfrm flipH="1" flipV="1">
            <a:off x="5148064" y="2564904"/>
            <a:ext cx="576064" cy="7920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3" grpId="0"/>
      <p:bldP spid="14" grpId="0"/>
      <p:bldP spid="10" grpId="0" animBg="1"/>
      <p:bldP spid="11" grpId="0" animBg="1"/>
      <p:bldP spid="12" grpId="0" animBg="1"/>
      <p:bldP spid="15" grpId="0" animBg="1"/>
      <p:bldP spid="28" grpId="0"/>
      <p:bldP spid="29" grpId="0"/>
      <p:bldP spid="30" grpId="0"/>
      <p:bldP spid="31" grpId="0"/>
      <p:bldP spid="35" grpId="0"/>
      <p:bldP spid="3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Kolářová, R. a kol., Fyzika 7, </a:t>
            </a:r>
            <a:r>
              <a:rPr lang="cs-CZ" sz="2800" b="1" dirty="0" err="1" smtClean="0"/>
              <a:t>Prometheus</a:t>
            </a:r>
            <a:r>
              <a:rPr lang="cs-CZ" sz="2800" b="1" dirty="0" smtClean="0"/>
              <a:t>, 1998</a:t>
            </a:r>
          </a:p>
          <a:p>
            <a:r>
              <a:rPr lang="cs-CZ" sz="2800" b="1" dirty="0" err="1" smtClean="0"/>
              <a:t>Hajdúková</a:t>
            </a:r>
            <a:r>
              <a:rPr lang="cs-CZ" sz="2800" b="1" dirty="0" smtClean="0"/>
              <a:t>, T., Sešit fyziky, 7.r., GEOINTER, 2003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366</Words>
  <Application>Microsoft Office PowerPoint</Application>
  <PresentationFormat>Předvádění na obrazovce (4:3)</PresentationFormat>
  <Paragraphs>78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TĚŽIŠTĚ</vt:lpstr>
      <vt:lpstr>Rovnovážná poloha</vt:lpstr>
      <vt:lpstr>Určení těžiště tenké desky</vt:lpstr>
      <vt:lpstr>Závislost polohy těžiště na rozložení látky v tělese</vt:lpstr>
      <vt:lpstr>Určení polohy těžiště</vt:lpstr>
      <vt:lpstr>Určení polohy těžiště</vt:lpstr>
      <vt:lpstr>Práce ve dvojici</vt:lpstr>
      <vt:lpstr>Práce ve dvojici</vt:lpstr>
      <vt:lpstr>Snímek 11</vt:lpstr>
      <vt:lpstr>Snímek 12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TĚŽIŠTĚ</dc:title>
  <dc:creator>ZŠ Dyjákovice</dc:creator>
  <cp:lastModifiedBy>Hříbková Jitka</cp:lastModifiedBy>
  <cp:revision>19</cp:revision>
  <dcterms:created xsi:type="dcterms:W3CDTF">2010-11-30T17:27:21Z</dcterms:created>
  <dcterms:modified xsi:type="dcterms:W3CDTF">2013-02-05T17:09:55Z</dcterms:modified>
</cp:coreProperties>
</file>