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8" r:id="rId2"/>
    <p:sldId id="279" r:id="rId3"/>
    <p:sldId id="263" r:id="rId4"/>
    <p:sldId id="257" r:id="rId5"/>
    <p:sldId id="269" r:id="rId6"/>
    <p:sldId id="264" r:id="rId7"/>
    <p:sldId id="265" r:id="rId8"/>
    <p:sldId id="272" r:id="rId9"/>
    <p:sldId id="273" r:id="rId10"/>
    <p:sldId id="274" r:id="rId11"/>
    <p:sldId id="266" r:id="rId12"/>
    <p:sldId id="270" r:id="rId13"/>
    <p:sldId id="275" r:id="rId14"/>
    <p:sldId id="276" r:id="rId15"/>
    <p:sldId id="277" r:id="rId16"/>
    <p:sldId id="271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818"/>
    <a:srgbClr val="FF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FEE5E-7612-4A7A-84E9-6E2A64FC57E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76833-8316-4139-B695-DD9EB311DB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DFD90FD-1A7A-4C1B-9DF6-65898112C0D0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F165E05-5FFD-45BF-A6B1-862C9D1572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7" Type="http://schemas.openxmlformats.org/officeDocument/2006/relationships/image" Target="../media/image8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microsoft.com/office/2007/relationships/hdphoto" Target="../media/hdphoto2.wdp"/><Relationship Id="rId10" Type="http://schemas.openxmlformats.org/officeDocument/2006/relationships/image" Target="../media/image20.png"/><Relationship Id="rId9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7" Type="http://schemas.openxmlformats.org/officeDocument/2006/relationships/image" Target="../media/image8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microsoft.com/office/2007/relationships/hdphoto" Target="../media/hdphoto2.wdp"/><Relationship Id="rId10" Type="http://schemas.openxmlformats.org/officeDocument/2006/relationships/image" Target="../media/image20.png"/><Relationship Id="rId9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VY_32_INOVACE_VIII_3_16 Tlak</a:t>
                      </a:r>
                      <a:endParaRPr lang="cs-CZ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 	VIII.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: 3.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16.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</a:b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chemeClr val="accent2">
              <a:lumMod val="90000"/>
              <a:lumOff val="1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rgbClr val="FFFFFF"/>
                </a:solidFill>
              </a:rPr>
              <a:t>Anotace:</a:t>
            </a:r>
            <a:r>
              <a:rPr lang="cs-CZ" sz="3200" b="1" dirty="0" smtClean="0">
                <a:solidFill>
                  <a:srgbClr val="FFFFFF"/>
                </a:solidFill>
              </a:rPr>
              <a:t> </a:t>
            </a:r>
            <a:r>
              <a:rPr lang="cs-CZ" sz="3200" b="1" dirty="0" err="1" smtClean="0">
                <a:solidFill>
                  <a:srgbClr val="FFFFFF"/>
                </a:solidFill>
              </a:rPr>
              <a:t>PowerPointová</a:t>
            </a:r>
            <a:r>
              <a:rPr lang="cs-CZ" sz="3200" b="1" dirty="0" smtClean="0">
                <a:solidFill>
                  <a:srgbClr val="FFFFFF"/>
                </a:solidFill>
              </a:rPr>
              <a:t> Prezentace  seznamuje s pojmem tlak, prohlubuje dovednosti řešení fyzikálních úloh.</a:t>
            </a:r>
            <a:endParaRPr lang="cs-CZ" sz="3200" dirty="0">
              <a:solidFill>
                <a:srgbClr val="FFFFFF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Druh učebního materiálu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Výukový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Typická věková skupina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12 – 13 let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Síla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, obsah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plochy, tlak, tlaková síla, 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pascal</a:t>
                      </a:r>
                      <a:r>
                        <a:rPr lang="cs-CZ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.</a:t>
                      </a:r>
                      <a:endParaRPr lang="cs-CZ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55776" y="357166"/>
            <a:ext cx="3960440" cy="1128706"/>
          </a:xfrm>
          <a:solidFill>
            <a:schemeClr val="accent3">
              <a:lumMod val="40000"/>
              <a:lumOff val="60000"/>
            </a:schemeClr>
          </a:solidFill>
        </p:spPr>
        <p:txBody>
          <a:bodyPr anchor="t"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Tlak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Když člověk stojí na sněhu, boří se. </a:t>
            </a:r>
          </a:p>
          <a:p>
            <a:r>
              <a:rPr lang="cs-CZ" dirty="0" smtClean="0"/>
              <a:t>Na sníh působí tlaková síla a ta způsobí, že se sníh deformuje.</a:t>
            </a:r>
            <a:endParaRPr lang="cs-CZ" dirty="0"/>
          </a:p>
        </p:txBody>
      </p:sp>
      <p:pic>
        <p:nvPicPr>
          <p:cNvPr id="4" name="Picture 36" descr="C:\Documents and Settings\Fujitsu-Siemens\Local Settings\Temporary Internet Files\Content.IE5\0HT28LZO\MP9004070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57166"/>
            <a:ext cx="1905927" cy="2857496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7" y="357166"/>
            <a:ext cx="1796827" cy="2711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Výbuch 1 5"/>
          <p:cNvSpPr/>
          <p:nvPr/>
        </p:nvSpPr>
        <p:spPr>
          <a:xfrm>
            <a:off x="5429256" y="5000636"/>
            <a:ext cx="3429024" cy="1714512"/>
          </a:xfrm>
          <a:prstGeom prst="irregularSeal1">
            <a:avLst/>
          </a:prstGeom>
          <a:solidFill>
            <a:schemeClr val="accent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Síla má deformační účinky.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214290"/>
            <a:ext cx="7772400" cy="250033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Když člověk  na sněhu stojí v botách, boří se více. Když použije sněžnice nebo lyže, boří se méně.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3042" y="3286124"/>
            <a:ext cx="7643866" cy="1752600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Deformace  nezávisí jen na síle (říkáme jí tlaková síla), ale také na velikosti plochy, na kterou síla působí.</a:t>
            </a:r>
            <a:endParaRPr lang="cs-CZ" sz="3200" b="1" dirty="0"/>
          </a:p>
        </p:txBody>
      </p:sp>
      <p:pic>
        <p:nvPicPr>
          <p:cNvPr id="1027" name="Picture 3" descr="C:\Documents and Settings\Fujitsu-Siemens\Local Settings\Temporary Internet Files\Content.IE5\GIYM0IHI\MC9003105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4714884"/>
            <a:ext cx="1820570" cy="1820570"/>
          </a:xfrm>
          <a:prstGeom prst="rect">
            <a:avLst/>
          </a:prstGeom>
          <a:noFill/>
        </p:spPr>
      </p:pic>
      <p:pic>
        <p:nvPicPr>
          <p:cNvPr id="1028" name="Picture 4" descr="C:\Documents and Settings\Fujitsu-Siemens\Local Settings\Temporary Internet Files\Content.IE5\V1FUR70O\MC9003536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92840" y="5069941"/>
            <a:ext cx="1551160" cy="1788059"/>
          </a:xfrm>
          <a:prstGeom prst="rect">
            <a:avLst/>
          </a:prstGeom>
          <a:noFill/>
        </p:spPr>
      </p:pic>
      <p:pic>
        <p:nvPicPr>
          <p:cNvPr id="1038" name="Picture 14" descr="C:\Documents and Settings\Fujitsu-Siemens\Local Settings\Temporary Internet Files\Content.IE5\GIYM0IHI\MC90044650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3357554" y="5572116"/>
            <a:ext cx="1785950" cy="1285884"/>
          </a:xfrm>
          <a:prstGeom prst="rect">
            <a:avLst/>
          </a:prstGeom>
          <a:noFill/>
        </p:spPr>
      </p:pic>
      <p:pic>
        <p:nvPicPr>
          <p:cNvPr id="42" name="Picture 6" descr="C:\Documents and Settings\Fujitsu-Siemens\Local Settings\Temporary Internet Files\Content.IE5\0HT28LZO\MC90031877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8148" y="1142984"/>
            <a:ext cx="1442009" cy="1815998"/>
          </a:xfrm>
          <a:prstGeom prst="rect">
            <a:avLst/>
          </a:prstGeom>
          <a:noFill/>
        </p:spPr>
      </p:pic>
      <p:pic>
        <p:nvPicPr>
          <p:cNvPr id="43" name="Picture 9" descr="C:\Documents and Settings\Fujitsu-Siemens\Local Settings\Temporary Internet Files\Content.IE5\V1FUR70O\MC90039661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2143116"/>
            <a:ext cx="1433513" cy="1812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7224" y="5214950"/>
            <a:ext cx="1883966" cy="1221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071802" y="1214422"/>
            <a:ext cx="5715040" cy="10156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Když budeme na modelovací hmotu působit prstem malou silou, vytvoříme malou prohlubeň.</a:t>
            </a:r>
            <a:endParaRPr lang="cs-CZ" sz="2000" dirty="0"/>
          </a:p>
        </p:txBody>
      </p:sp>
      <p:sp>
        <p:nvSpPr>
          <p:cNvPr id="19" name="Obdélník 18"/>
          <p:cNvSpPr/>
          <p:nvPr/>
        </p:nvSpPr>
        <p:spPr>
          <a:xfrm>
            <a:off x="3071802" y="2428868"/>
            <a:ext cx="5786478" cy="10156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Když budeme na modelovací hmotu působit prstem větší silou, vytvoříme  větší prohlubeň (větší deformaci).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43240" y="3643314"/>
            <a:ext cx="5715040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Deformační účinky jsou větší, když působí větší tlaková síla.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14678" y="4857760"/>
            <a:ext cx="4572000" cy="10156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r>
              <a:rPr lang="cs-CZ" sz="2000" dirty="0" smtClean="0"/>
              <a:t>Když budeme svírat hřebík mezi dvěma prsty více se vtlačí špičkou, méně hlavičkou.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14678" y="5929330"/>
            <a:ext cx="5643602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FF"/>
                </a:solidFill>
              </a:rPr>
              <a:t>Deformační účinek je menší, když stejná síla působí na větší plochu.</a:t>
            </a:r>
            <a:endParaRPr lang="cs-CZ" sz="2400" b="1" dirty="0">
              <a:solidFill>
                <a:srgbClr val="FF00FF"/>
              </a:solidFill>
            </a:endParaRPr>
          </a:p>
        </p:txBody>
      </p:sp>
      <p:sp>
        <p:nvSpPr>
          <p:cNvPr id="24" name="Výbuch 1 23"/>
          <p:cNvSpPr/>
          <p:nvPr/>
        </p:nvSpPr>
        <p:spPr>
          <a:xfrm>
            <a:off x="2857488" y="0"/>
            <a:ext cx="6286512" cy="13430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FF"/>
                </a:solidFill>
              </a:rPr>
              <a:t>Můžeme prakticky ověřit.</a:t>
            </a:r>
            <a:endParaRPr lang="cs-CZ" sz="2000" dirty="0">
              <a:solidFill>
                <a:srgbClr val="FF00FF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714348" y="2786058"/>
            <a:ext cx="2202426" cy="2078046"/>
            <a:chOff x="714348" y="2786058"/>
            <a:chExt cx="2202426" cy="2078046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16200000">
              <a:off x="1004864" y="2995608"/>
              <a:ext cx="1666875" cy="1247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5" name="Volný tvar 14"/>
            <p:cNvSpPr/>
            <p:nvPr/>
          </p:nvSpPr>
          <p:spPr>
            <a:xfrm>
              <a:off x="714348" y="4000504"/>
              <a:ext cx="2202426" cy="863600"/>
            </a:xfrm>
            <a:custGeom>
              <a:avLst/>
              <a:gdLst>
                <a:gd name="connsiteX0" fmla="*/ 924232 w 2202426"/>
                <a:gd name="connsiteY0" fmla="*/ 214671 h 863600"/>
                <a:gd name="connsiteX1" fmla="*/ 1160206 w 2202426"/>
                <a:gd name="connsiteY1" fmla="*/ 430981 h 863600"/>
                <a:gd name="connsiteX2" fmla="*/ 1337187 w 2202426"/>
                <a:gd name="connsiteY2" fmla="*/ 411316 h 863600"/>
                <a:gd name="connsiteX3" fmla="*/ 1297858 w 2202426"/>
                <a:gd name="connsiteY3" fmla="*/ 155678 h 863600"/>
                <a:gd name="connsiteX4" fmla="*/ 1317523 w 2202426"/>
                <a:gd name="connsiteY4" fmla="*/ 57355 h 863600"/>
                <a:gd name="connsiteX5" fmla="*/ 1602658 w 2202426"/>
                <a:gd name="connsiteY5" fmla="*/ 27858 h 863600"/>
                <a:gd name="connsiteX6" fmla="*/ 1897626 w 2202426"/>
                <a:gd name="connsiteY6" fmla="*/ 224503 h 863600"/>
                <a:gd name="connsiteX7" fmla="*/ 1986116 w 2202426"/>
                <a:gd name="connsiteY7" fmla="*/ 568633 h 863600"/>
                <a:gd name="connsiteX8" fmla="*/ 1917290 w 2202426"/>
                <a:gd name="connsiteY8" fmla="*/ 784942 h 863600"/>
                <a:gd name="connsiteX9" fmla="*/ 275303 w 2202426"/>
                <a:gd name="connsiteY9" fmla="*/ 775110 h 863600"/>
                <a:gd name="connsiteX10" fmla="*/ 265471 w 2202426"/>
                <a:gd name="connsiteY10" fmla="*/ 254000 h 863600"/>
                <a:gd name="connsiteX11" fmla="*/ 924232 w 2202426"/>
                <a:gd name="connsiteY11" fmla="*/ 214671 h 86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202426" h="863600">
                  <a:moveTo>
                    <a:pt x="924232" y="214671"/>
                  </a:moveTo>
                  <a:cubicBezTo>
                    <a:pt x="1073355" y="244168"/>
                    <a:pt x="1091380" y="398207"/>
                    <a:pt x="1160206" y="430981"/>
                  </a:cubicBezTo>
                  <a:cubicBezTo>
                    <a:pt x="1229032" y="463755"/>
                    <a:pt x="1314245" y="457200"/>
                    <a:pt x="1337187" y="411316"/>
                  </a:cubicBezTo>
                  <a:cubicBezTo>
                    <a:pt x="1360129" y="365432"/>
                    <a:pt x="1301135" y="214671"/>
                    <a:pt x="1297858" y="155678"/>
                  </a:cubicBezTo>
                  <a:cubicBezTo>
                    <a:pt x="1294581" y="96685"/>
                    <a:pt x="1266723" y="78658"/>
                    <a:pt x="1317523" y="57355"/>
                  </a:cubicBezTo>
                  <a:cubicBezTo>
                    <a:pt x="1368323" y="36052"/>
                    <a:pt x="1505974" y="0"/>
                    <a:pt x="1602658" y="27858"/>
                  </a:cubicBezTo>
                  <a:cubicBezTo>
                    <a:pt x="1699342" y="55716"/>
                    <a:pt x="1833716" y="134374"/>
                    <a:pt x="1897626" y="224503"/>
                  </a:cubicBezTo>
                  <a:cubicBezTo>
                    <a:pt x="1961536" y="314632"/>
                    <a:pt x="1982839" y="475227"/>
                    <a:pt x="1986116" y="568633"/>
                  </a:cubicBezTo>
                  <a:cubicBezTo>
                    <a:pt x="1989393" y="662039"/>
                    <a:pt x="2202426" y="750529"/>
                    <a:pt x="1917290" y="784942"/>
                  </a:cubicBezTo>
                  <a:cubicBezTo>
                    <a:pt x="1632155" y="819355"/>
                    <a:pt x="550606" y="863600"/>
                    <a:pt x="275303" y="775110"/>
                  </a:cubicBezTo>
                  <a:cubicBezTo>
                    <a:pt x="0" y="686620"/>
                    <a:pt x="157316" y="349045"/>
                    <a:pt x="265471" y="254000"/>
                  </a:cubicBezTo>
                  <a:cubicBezTo>
                    <a:pt x="373626" y="158955"/>
                    <a:pt x="775110" y="185174"/>
                    <a:pt x="924232" y="214671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ovací šipka 26"/>
            <p:cNvCxnSpPr/>
            <p:nvPr/>
          </p:nvCxnSpPr>
          <p:spPr>
            <a:xfrm rot="5400000">
              <a:off x="1679555" y="4607727"/>
              <a:ext cx="499272" cy="794"/>
            </a:xfrm>
            <a:prstGeom prst="straightConnector1">
              <a:avLst/>
            </a:prstGeom>
            <a:ln w="444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0" name="Skupina 29"/>
          <p:cNvGrpSpPr/>
          <p:nvPr/>
        </p:nvGrpSpPr>
        <p:grpSpPr>
          <a:xfrm>
            <a:off x="785786" y="214290"/>
            <a:ext cx="2168110" cy="2293132"/>
            <a:chOff x="285720" y="214290"/>
            <a:chExt cx="2168110" cy="2293132"/>
          </a:xfrm>
        </p:grpSpPr>
        <p:pic>
          <p:nvPicPr>
            <p:cNvPr id="17" name="Picture 9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16200000">
              <a:off x="504798" y="423840"/>
              <a:ext cx="1666875" cy="1247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6" name="Volný tvar 15"/>
            <p:cNvSpPr/>
            <p:nvPr/>
          </p:nvSpPr>
          <p:spPr>
            <a:xfrm>
              <a:off x="285720" y="1643050"/>
              <a:ext cx="2168110" cy="864372"/>
            </a:xfrm>
            <a:custGeom>
              <a:avLst/>
              <a:gdLst>
                <a:gd name="connsiteX0" fmla="*/ 316271 w 2369574"/>
                <a:gd name="connsiteY0" fmla="*/ 240890 h 891458"/>
                <a:gd name="connsiteX1" fmla="*/ 483419 w 2369574"/>
                <a:gd name="connsiteY1" fmla="*/ 181897 h 891458"/>
                <a:gd name="connsiteX2" fmla="*/ 1063522 w 2369574"/>
                <a:gd name="connsiteY2" fmla="*/ 221226 h 891458"/>
                <a:gd name="connsiteX3" fmla="*/ 1348658 w 2369574"/>
                <a:gd name="connsiteY3" fmla="*/ 132735 h 891458"/>
                <a:gd name="connsiteX4" fmla="*/ 1476477 w 2369574"/>
                <a:gd name="connsiteY4" fmla="*/ 4916 h 891458"/>
                <a:gd name="connsiteX5" fmla="*/ 1889432 w 2369574"/>
                <a:gd name="connsiteY5" fmla="*/ 162232 h 891458"/>
                <a:gd name="connsiteX6" fmla="*/ 2046748 w 2369574"/>
                <a:gd name="connsiteY6" fmla="*/ 624348 h 891458"/>
                <a:gd name="connsiteX7" fmla="*/ 2076245 w 2369574"/>
                <a:gd name="connsiteY7" fmla="*/ 762000 h 891458"/>
                <a:gd name="connsiteX8" fmla="*/ 286774 w 2369574"/>
                <a:gd name="connsiteY8" fmla="*/ 801329 h 891458"/>
                <a:gd name="connsiteX9" fmla="*/ 316271 w 2369574"/>
                <a:gd name="connsiteY9" fmla="*/ 240890 h 891458"/>
                <a:gd name="connsiteX0" fmla="*/ 316271 w 2137737"/>
                <a:gd name="connsiteY0" fmla="*/ 240890 h 891458"/>
                <a:gd name="connsiteX1" fmla="*/ 483419 w 2137737"/>
                <a:gd name="connsiteY1" fmla="*/ 181897 h 891458"/>
                <a:gd name="connsiteX2" fmla="*/ 1063522 w 2137737"/>
                <a:gd name="connsiteY2" fmla="*/ 221226 h 891458"/>
                <a:gd name="connsiteX3" fmla="*/ 1348658 w 2137737"/>
                <a:gd name="connsiteY3" fmla="*/ 132735 h 891458"/>
                <a:gd name="connsiteX4" fmla="*/ 1476477 w 2137737"/>
                <a:gd name="connsiteY4" fmla="*/ 4916 h 891458"/>
                <a:gd name="connsiteX5" fmla="*/ 1889432 w 2137737"/>
                <a:gd name="connsiteY5" fmla="*/ 162232 h 891458"/>
                <a:gd name="connsiteX6" fmla="*/ 2046748 w 2137737"/>
                <a:gd name="connsiteY6" fmla="*/ 624348 h 891458"/>
                <a:gd name="connsiteX7" fmla="*/ 2076245 w 2137737"/>
                <a:gd name="connsiteY7" fmla="*/ 762000 h 891458"/>
                <a:gd name="connsiteX8" fmla="*/ 286774 w 2137737"/>
                <a:gd name="connsiteY8" fmla="*/ 801329 h 891458"/>
                <a:gd name="connsiteX9" fmla="*/ 316271 w 2137737"/>
                <a:gd name="connsiteY9" fmla="*/ 240890 h 891458"/>
                <a:gd name="connsiteX0" fmla="*/ 203736 w 2168110"/>
                <a:gd name="connsiteY0" fmla="*/ 383742 h 864372"/>
                <a:gd name="connsiteX1" fmla="*/ 513792 w 2168110"/>
                <a:gd name="connsiteY1" fmla="*/ 181897 h 864372"/>
                <a:gd name="connsiteX2" fmla="*/ 1093895 w 2168110"/>
                <a:gd name="connsiteY2" fmla="*/ 221226 h 864372"/>
                <a:gd name="connsiteX3" fmla="*/ 1379031 w 2168110"/>
                <a:gd name="connsiteY3" fmla="*/ 132735 h 864372"/>
                <a:gd name="connsiteX4" fmla="*/ 1506850 w 2168110"/>
                <a:gd name="connsiteY4" fmla="*/ 4916 h 864372"/>
                <a:gd name="connsiteX5" fmla="*/ 1919805 w 2168110"/>
                <a:gd name="connsiteY5" fmla="*/ 162232 h 864372"/>
                <a:gd name="connsiteX6" fmla="*/ 2077121 w 2168110"/>
                <a:gd name="connsiteY6" fmla="*/ 624348 h 864372"/>
                <a:gd name="connsiteX7" fmla="*/ 2106618 w 2168110"/>
                <a:gd name="connsiteY7" fmla="*/ 762000 h 864372"/>
                <a:gd name="connsiteX8" fmla="*/ 317147 w 2168110"/>
                <a:gd name="connsiteY8" fmla="*/ 801329 h 864372"/>
                <a:gd name="connsiteX9" fmla="*/ 203736 w 2168110"/>
                <a:gd name="connsiteY9" fmla="*/ 383742 h 8643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168110" h="864372">
                  <a:moveTo>
                    <a:pt x="203736" y="383742"/>
                  </a:moveTo>
                  <a:cubicBezTo>
                    <a:pt x="236510" y="280503"/>
                    <a:pt x="365432" y="208983"/>
                    <a:pt x="513792" y="181897"/>
                  </a:cubicBezTo>
                  <a:cubicBezTo>
                    <a:pt x="662152" y="154811"/>
                    <a:pt x="949689" y="229420"/>
                    <a:pt x="1093895" y="221226"/>
                  </a:cubicBezTo>
                  <a:cubicBezTo>
                    <a:pt x="1238101" y="213032"/>
                    <a:pt x="1310205" y="168787"/>
                    <a:pt x="1379031" y="132735"/>
                  </a:cubicBezTo>
                  <a:cubicBezTo>
                    <a:pt x="1447857" y="96683"/>
                    <a:pt x="1416721" y="0"/>
                    <a:pt x="1506850" y="4916"/>
                  </a:cubicBezTo>
                  <a:cubicBezTo>
                    <a:pt x="1596979" y="9832"/>
                    <a:pt x="1824760" y="58993"/>
                    <a:pt x="1919805" y="162232"/>
                  </a:cubicBezTo>
                  <a:cubicBezTo>
                    <a:pt x="2014850" y="265471"/>
                    <a:pt x="2045985" y="524387"/>
                    <a:pt x="2077121" y="624348"/>
                  </a:cubicBezTo>
                  <a:cubicBezTo>
                    <a:pt x="2108257" y="724309"/>
                    <a:pt x="2168110" y="788260"/>
                    <a:pt x="2106618" y="762000"/>
                  </a:cubicBezTo>
                  <a:cubicBezTo>
                    <a:pt x="1813289" y="791497"/>
                    <a:pt x="634294" y="864372"/>
                    <a:pt x="317147" y="801329"/>
                  </a:cubicBezTo>
                  <a:cubicBezTo>
                    <a:pt x="0" y="738286"/>
                    <a:pt x="170962" y="486981"/>
                    <a:pt x="203736" y="383742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ovací šipka 27"/>
            <p:cNvCxnSpPr/>
            <p:nvPr/>
          </p:nvCxnSpPr>
          <p:spPr>
            <a:xfrm rot="5400000">
              <a:off x="1250530" y="1964124"/>
              <a:ext cx="357190" cy="794"/>
            </a:xfrm>
            <a:prstGeom prst="straightConnector1">
              <a:avLst/>
            </a:prstGeom>
            <a:ln w="444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786874" cy="1828800"/>
          </a:xfrm>
        </p:spPr>
        <p:txBody>
          <a:bodyPr anchor="t"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Tlak je fyzikální veličina</a:t>
            </a:r>
            <a:endParaRPr lang="cs-CZ" sz="4000" dirty="0">
              <a:solidFill>
                <a:schemeClr val="accent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643182"/>
            <a:ext cx="8358246" cy="1285884"/>
          </a:xfrm>
          <a:solidFill>
            <a:schemeClr val="accent2">
              <a:lumMod val="75000"/>
              <a:lumOff val="25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Je to tlaková síla na plochu </a:t>
            </a:r>
            <a:r>
              <a:rPr lang="cs-CZ" dirty="0" smtClean="0"/>
              <a:t>(obsah </a:t>
            </a:r>
            <a:r>
              <a:rPr lang="cs-CZ" dirty="0" smtClean="0"/>
              <a:t>plochy).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4572008"/>
            <a:ext cx="764386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Tlak značíme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</a:rPr>
              <a:t>p.</a:t>
            </a:r>
          </a:p>
          <a:p>
            <a:endParaRPr lang="cs-CZ" dirty="0"/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			</a:t>
            </a:r>
            <a:endParaRPr lang="cs-CZ" sz="28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43240" y="5072074"/>
            <a:ext cx="171451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4925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accent1">
                    <a:lumMod val="50000"/>
                  </a:schemeClr>
                </a:solidFill>
              </a:rPr>
              <a:t>p = F : S</a:t>
            </a:r>
            <a:endParaRPr lang="cs-CZ" sz="3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29190" y="5715016"/>
            <a:ext cx="3929090" cy="92333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Kde: 	</a:t>
            </a:r>
            <a:r>
              <a:rPr lang="cs-CZ" i="1" dirty="0" smtClean="0"/>
              <a:t>F</a:t>
            </a:r>
            <a:r>
              <a:rPr lang="cs-CZ" dirty="0" smtClean="0"/>
              <a:t> -je tlaková síla v N</a:t>
            </a:r>
          </a:p>
          <a:p>
            <a:r>
              <a:rPr lang="cs-CZ" dirty="0" smtClean="0"/>
              <a:t>	</a:t>
            </a:r>
            <a:r>
              <a:rPr lang="cs-CZ" i="1" dirty="0" smtClean="0"/>
              <a:t>S -</a:t>
            </a:r>
            <a:r>
              <a:rPr lang="cs-CZ" dirty="0" smtClean="0"/>
              <a:t> </a:t>
            </a:r>
            <a:r>
              <a:rPr lang="cs-CZ" dirty="0" smtClean="0"/>
              <a:t>je obsah plochy v 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 	</a:t>
            </a:r>
            <a:r>
              <a:rPr lang="cs-CZ" i="1" dirty="0" smtClean="0"/>
              <a:t>p </a:t>
            </a:r>
            <a:r>
              <a:rPr lang="cs-CZ" dirty="0" smtClean="0"/>
              <a:t>- </a:t>
            </a:r>
            <a:r>
              <a:rPr lang="cs-CZ" dirty="0" smtClean="0"/>
              <a:t>je tlak v pascalech </a:t>
            </a:r>
            <a:r>
              <a:rPr lang="cs-CZ" dirty="0" err="1" smtClean="0"/>
              <a:t>Pa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28860" y="428604"/>
            <a:ext cx="4857784" cy="52322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Jednotkou tlaku je pascal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321468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1m</a:t>
            </a:r>
            <a:endParaRPr lang="cs-CZ" dirty="0"/>
          </a:p>
        </p:txBody>
      </p:sp>
      <p:sp>
        <p:nvSpPr>
          <p:cNvPr id="7" name="Výbuch 1 6"/>
          <p:cNvSpPr/>
          <p:nvPr/>
        </p:nvSpPr>
        <p:spPr>
          <a:xfrm>
            <a:off x="214282" y="857232"/>
            <a:ext cx="2214578" cy="1571636"/>
          </a:xfrm>
          <a:prstGeom prst="irregularSeal1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velký je to tlak?</a:t>
            </a:r>
            <a:endParaRPr lang="cs-CZ" dirty="0"/>
          </a:p>
        </p:txBody>
      </p:sp>
      <p:sp>
        <p:nvSpPr>
          <p:cNvPr id="2" name="Kosoúhelník 1"/>
          <p:cNvSpPr/>
          <p:nvPr/>
        </p:nvSpPr>
        <p:spPr>
          <a:xfrm>
            <a:off x="2215340" y="2643182"/>
            <a:ext cx="2000264" cy="500066"/>
          </a:xfrm>
          <a:prstGeom prst="parallelogram">
            <a:avLst>
              <a:gd name="adj" fmla="val 928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15604" y="292893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1m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rot="5400000">
            <a:off x="2607852" y="2249876"/>
            <a:ext cx="1214446" cy="7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358348" y="192880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3714752"/>
            <a:ext cx="6143668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Tlak  jednoho pascalu vyvolá tlaková síla 1 N působící na plochu 1 m</a:t>
            </a:r>
            <a:r>
              <a:rPr lang="cs-CZ" sz="24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15074" y="2714620"/>
            <a:ext cx="27146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Čtverec o stranách 1 m má obsah plochy 1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5500702"/>
            <a:ext cx="6072230" cy="1200329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praxi se často setkáváme s většími tlaky:</a:t>
            </a:r>
          </a:p>
          <a:p>
            <a:r>
              <a:rPr lang="cs-CZ" sz="2400" dirty="0" smtClean="0"/>
              <a:t>1 </a:t>
            </a:r>
            <a:r>
              <a:rPr lang="cs-CZ" sz="2400" dirty="0" err="1" smtClean="0"/>
              <a:t>kPa</a:t>
            </a:r>
            <a:r>
              <a:rPr lang="cs-CZ" sz="2400" dirty="0" smtClean="0"/>
              <a:t> (</a:t>
            </a:r>
            <a:r>
              <a:rPr lang="cs-CZ" sz="2400" dirty="0" err="1" smtClean="0"/>
              <a:t>kilopascal</a:t>
            </a:r>
            <a:r>
              <a:rPr lang="cs-CZ" sz="2400" dirty="0" smtClean="0"/>
              <a:t>)     = </a:t>
            </a:r>
            <a:r>
              <a:rPr lang="cs-CZ" sz="2400" dirty="0" smtClean="0"/>
              <a:t>1 000 </a:t>
            </a:r>
            <a:r>
              <a:rPr lang="cs-CZ" sz="2400" dirty="0" err="1" smtClean="0"/>
              <a:t>Pa</a:t>
            </a:r>
            <a:endParaRPr lang="cs-CZ" sz="2400" dirty="0" smtClean="0"/>
          </a:p>
          <a:p>
            <a:r>
              <a:rPr lang="cs-CZ" sz="2400" dirty="0" smtClean="0"/>
              <a:t>1 </a:t>
            </a:r>
            <a:r>
              <a:rPr lang="cs-CZ" sz="2400" dirty="0" err="1" smtClean="0"/>
              <a:t>MPa</a:t>
            </a:r>
            <a:r>
              <a:rPr lang="cs-CZ" sz="2400" dirty="0" smtClean="0"/>
              <a:t> (</a:t>
            </a:r>
            <a:r>
              <a:rPr lang="cs-CZ" sz="2400" dirty="0" err="1" smtClean="0"/>
              <a:t>megapascal</a:t>
            </a:r>
            <a:r>
              <a:rPr lang="cs-CZ" sz="2400" dirty="0" smtClean="0"/>
              <a:t>) = 1 000 </a:t>
            </a:r>
            <a:r>
              <a:rPr lang="cs-CZ" sz="2400" dirty="0" err="1" smtClean="0"/>
              <a:t>000</a:t>
            </a:r>
            <a:r>
              <a:rPr lang="cs-CZ" sz="2400" dirty="0" smtClean="0"/>
              <a:t> </a:t>
            </a:r>
            <a:r>
              <a:rPr lang="cs-CZ" sz="2400" dirty="0" err="1" smtClean="0"/>
              <a:t>Pa</a:t>
            </a:r>
            <a:endParaRPr lang="cs-CZ" sz="2400" dirty="0"/>
          </a:p>
        </p:txBody>
      </p:sp>
      <p:sp>
        <p:nvSpPr>
          <p:cNvPr id="13" name="Jednoduché závorky 12"/>
          <p:cNvSpPr/>
          <p:nvPr/>
        </p:nvSpPr>
        <p:spPr>
          <a:xfrm>
            <a:off x="6143636" y="2714620"/>
            <a:ext cx="2643206" cy="914400"/>
          </a:xfrm>
          <a:prstGeom prst="bracketPair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buch 1 19"/>
          <p:cNvSpPr/>
          <p:nvPr/>
        </p:nvSpPr>
        <p:spPr>
          <a:xfrm>
            <a:off x="5857884" y="4500570"/>
            <a:ext cx="3000396" cy="914400"/>
          </a:xfrm>
          <a:prstGeom prst="irregularSeal1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 je malý tlak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500"/>
                            </p:stCondLst>
                            <p:childTnLst>
                              <p:par>
                                <p:cTn id="2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500"/>
                            </p:stCondLst>
                            <p:childTnLst>
                              <p:par>
                                <p:cTn id="29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500"/>
                            </p:stCondLst>
                            <p:childTnLst>
                              <p:par>
                                <p:cTn id="3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1500"/>
                            </p:stCondLst>
                            <p:childTnLst>
                              <p:par>
                                <p:cTn id="44" presetID="18" presetClass="entr" presetSubtype="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000"/>
                            </p:stCondLst>
                            <p:childTnLst>
                              <p:par>
                                <p:cTn id="48" presetID="18" presetClass="entr" presetSubtype="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7000"/>
                            </p:stCondLst>
                            <p:childTnLst>
                              <p:par>
                                <p:cTn id="52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7" presetID="18" presetClass="entr" presetSubtype="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7" grpId="0" animBg="1"/>
      <p:bldP spid="2" grpId="0" animBg="1"/>
      <p:bldP spid="5" grpId="0"/>
      <p:bldP spid="8" grpId="0"/>
      <p:bldP spid="9" grpId="0" animBg="1"/>
      <p:bldP spid="11" grpId="0"/>
      <p:bldP spid="12" grpId="0" animBg="1"/>
      <p:bldP spid="13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285720" y="0"/>
            <a:ext cx="2428892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Zápis do sešitu</a:t>
            </a:r>
            <a:endParaRPr lang="cs-CZ" sz="2000" b="1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Documents and Settings\Fujitsu-Siemens\Local Settings\Temporary Internet Files\Content.IE5\51DDXRQI\MC90043258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0"/>
            <a:ext cx="2042886" cy="1143008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571736" y="1142984"/>
            <a:ext cx="3246060" cy="7143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smtClean="0">
                <a:ln w="6350">
                  <a:noFill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Tlak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solidFill>
                <a:schemeClr val="accent1">
                  <a:lumMod val="75000"/>
                </a:schemeClr>
              </a:soli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58" y="2071678"/>
            <a:ext cx="8643998" cy="83099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/>
              <a:t>Deformační účinky síly závisí nejen na tlakové síle, ale také na velikosti plochy, na kterou síla působí.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Tlak vypočítáme, když tlakovou sílu dělíme plochou.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3286116" y="3571876"/>
            <a:ext cx="171451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4925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accent1">
                    <a:lumMod val="50000"/>
                  </a:schemeClr>
                </a:solidFill>
              </a:rPr>
              <a:t>p = F : S</a:t>
            </a:r>
            <a:endParaRPr lang="cs-CZ" sz="32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14942" y="4071942"/>
            <a:ext cx="3929058" cy="101566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Kde: 	</a:t>
            </a:r>
            <a:r>
              <a:rPr lang="cs-CZ" sz="2000" i="1" dirty="0" smtClean="0"/>
              <a:t>F </a:t>
            </a:r>
            <a:r>
              <a:rPr lang="cs-CZ" sz="2000" dirty="0" smtClean="0"/>
              <a:t>- je </a:t>
            </a:r>
            <a:r>
              <a:rPr lang="cs-CZ" sz="2000" dirty="0" smtClean="0"/>
              <a:t>tlaková síla v N</a:t>
            </a:r>
          </a:p>
          <a:p>
            <a:r>
              <a:rPr lang="cs-CZ" sz="2000" dirty="0" smtClean="0"/>
              <a:t>	</a:t>
            </a:r>
            <a:r>
              <a:rPr lang="cs-CZ" sz="2000" i="1" dirty="0" smtClean="0"/>
              <a:t>S -</a:t>
            </a:r>
            <a:r>
              <a:rPr lang="cs-CZ" sz="2000" dirty="0" smtClean="0"/>
              <a:t> </a:t>
            </a:r>
            <a:r>
              <a:rPr lang="cs-CZ" sz="2000" dirty="0" smtClean="0"/>
              <a:t>je obsah plochy v m</a:t>
            </a:r>
            <a:r>
              <a:rPr lang="cs-CZ" sz="2000" baseline="30000" dirty="0" smtClean="0"/>
              <a:t>2</a:t>
            </a:r>
          </a:p>
          <a:p>
            <a:r>
              <a:rPr lang="cs-CZ" sz="2000" dirty="0" smtClean="0"/>
              <a:t> 	</a:t>
            </a:r>
            <a:r>
              <a:rPr lang="cs-CZ" sz="2000" i="1" dirty="0" smtClean="0"/>
              <a:t>p </a:t>
            </a:r>
            <a:r>
              <a:rPr lang="cs-CZ" sz="2000" dirty="0" smtClean="0"/>
              <a:t>- </a:t>
            </a:r>
            <a:r>
              <a:rPr lang="cs-CZ" sz="2000" dirty="0" smtClean="0"/>
              <a:t>je tlak v pascalech </a:t>
            </a:r>
            <a:r>
              <a:rPr lang="cs-CZ" sz="2000" dirty="0" err="1" smtClean="0"/>
              <a:t>Pa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214950"/>
            <a:ext cx="8501122" cy="83099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Jednotkou tlaku je pascal. Vyvolá ho tlaková síla 1 N, když působí na plochu </a:t>
            </a:r>
            <a:r>
              <a:rPr lang="cs-CZ" sz="2400" dirty="0" smtClean="0"/>
              <a:t>1m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endParaRPr lang="cs-CZ" sz="24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282" y="6215082"/>
            <a:ext cx="850112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Větší jednotky jsou </a:t>
            </a:r>
            <a:r>
              <a:rPr lang="cs-CZ" sz="2400" dirty="0" smtClean="0"/>
              <a:t>1 </a:t>
            </a:r>
            <a:r>
              <a:rPr lang="cs-CZ" sz="2400" dirty="0" err="1" smtClean="0"/>
              <a:t>kPa</a:t>
            </a:r>
            <a:r>
              <a:rPr lang="cs-CZ" sz="2400" dirty="0" smtClean="0"/>
              <a:t> </a:t>
            </a:r>
            <a:r>
              <a:rPr lang="cs-CZ" sz="2400" dirty="0" smtClean="0"/>
              <a:t>= </a:t>
            </a:r>
            <a:r>
              <a:rPr lang="cs-CZ" sz="2400" dirty="0" smtClean="0"/>
              <a:t>1 000 </a:t>
            </a:r>
            <a:r>
              <a:rPr lang="cs-CZ" sz="2400" dirty="0" err="1" smtClean="0"/>
              <a:t>Pa</a:t>
            </a:r>
            <a:r>
              <a:rPr lang="cs-CZ" sz="2400" dirty="0" smtClean="0"/>
              <a:t> </a:t>
            </a:r>
            <a:r>
              <a:rPr lang="cs-CZ" sz="2400" dirty="0" smtClean="0"/>
              <a:t>a </a:t>
            </a:r>
            <a:r>
              <a:rPr lang="cs-CZ" sz="2400" dirty="0" smtClean="0"/>
              <a:t>1 </a:t>
            </a:r>
            <a:r>
              <a:rPr lang="cs-CZ" sz="2400" dirty="0" err="1" smtClean="0"/>
              <a:t>MPa</a:t>
            </a:r>
            <a:r>
              <a:rPr lang="cs-CZ" sz="2400" dirty="0" smtClean="0"/>
              <a:t> </a:t>
            </a:r>
            <a:r>
              <a:rPr lang="cs-CZ" sz="2400" dirty="0" smtClean="0"/>
              <a:t>= 1 000 </a:t>
            </a:r>
            <a:r>
              <a:rPr lang="cs-CZ" sz="2400" dirty="0" err="1" smtClean="0"/>
              <a:t>000</a:t>
            </a:r>
            <a:r>
              <a:rPr lang="cs-CZ" sz="2400" dirty="0" smtClean="0"/>
              <a:t> </a:t>
            </a:r>
            <a:r>
              <a:rPr lang="cs-CZ" sz="2400" dirty="0" err="1" smtClean="0"/>
              <a:t>Pa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296974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Pásový traktor s hmotností 18 t a obsahem jednoho pásu 2 m</a:t>
            </a:r>
            <a:r>
              <a:rPr lang="cs-CZ" sz="2800" baseline="30000" dirty="0" smtClean="0">
                <a:solidFill>
                  <a:schemeClr val="tx1"/>
                </a:solidFill>
              </a:rPr>
              <a:t>2  </a:t>
            </a:r>
            <a:r>
              <a:rPr lang="cs-CZ" sz="2800" dirty="0" smtClean="0">
                <a:solidFill>
                  <a:schemeClr val="tx1"/>
                </a:solidFill>
              </a:rPr>
              <a:t>stojí na sněhu. Jakým tlakem působí na sníh?</a:t>
            </a:r>
            <a:endParaRPr lang="cs-CZ" sz="2800" baseline="30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857364"/>
            <a:ext cx="8715436" cy="44519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r>
              <a:rPr lang="cs-CZ" dirty="0" smtClean="0"/>
              <a:t>m = 20 </a:t>
            </a:r>
            <a:r>
              <a:rPr lang="cs-CZ" dirty="0" smtClean="0"/>
              <a:t>000 kg – na </a:t>
            </a:r>
            <a:r>
              <a:rPr lang="cs-CZ" dirty="0" smtClean="0"/>
              <a:t>sníh působí tlaková síla - </a:t>
            </a:r>
          </a:p>
          <a:p>
            <a:pPr>
              <a:buNone/>
            </a:pPr>
            <a:r>
              <a:rPr lang="cs-CZ" dirty="0" smtClean="0"/>
              <a:t>F = 200 000 N</a:t>
            </a:r>
          </a:p>
          <a:p>
            <a:pPr>
              <a:buNone/>
            </a:pPr>
            <a:r>
              <a:rPr lang="cs-CZ" dirty="0" smtClean="0"/>
              <a:t>S = 4 m</a:t>
            </a:r>
            <a:r>
              <a:rPr lang="cs-CZ" baseline="30000" dirty="0" smtClean="0"/>
              <a:t>2 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p = ?              .</a:t>
            </a:r>
          </a:p>
          <a:p>
            <a:pPr>
              <a:buNone/>
            </a:pPr>
            <a:r>
              <a:rPr lang="cs-CZ" dirty="0" smtClean="0"/>
              <a:t>p = </a:t>
            </a:r>
            <a:r>
              <a:rPr lang="cs-CZ" dirty="0" smtClean="0"/>
              <a:t>F : S</a:t>
            </a:r>
          </a:p>
          <a:p>
            <a:pPr>
              <a:buNone/>
            </a:pPr>
            <a:r>
              <a:rPr lang="cs-CZ" dirty="0" smtClean="0"/>
              <a:t>p = </a:t>
            </a:r>
            <a:r>
              <a:rPr lang="cs-CZ" dirty="0" smtClean="0"/>
              <a:t>200 000 : 4= 50 000 (</a:t>
            </a:r>
            <a:r>
              <a:rPr lang="cs-CZ" dirty="0" err="1" smtClean="0"/>
              <a:t>Pa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Traktor vyvolá tlak 50 000 </a:t>
            </a:r>
            <a:r>
              <a:rPr lang="cs-CZ" dirty="0" err="1" smtClean="0"/>
              <a:t>Pa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Kosoúhelník 14"/>
          <p:cNvSpPr/>
          <p:nvPr/>
        </p:nvSpPr>
        <p:spPr>
          <a:xfrm rot="1808934">
            <a:off x="7024564" y="5791933"/>
            <a:ext cx="1501904" cy="214314"/>
          </a:xfrm>
          <a:prstGeom prst="parallelogram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11" descr="C:\Documents and Settings\Fujitsu-Siemens\Local Settings\Temporary Internet Files\Content.IE5\GIYM0IHI\MC90031828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714356"/>
            <a:ext cx="1825625" cy="1317625"/>
          </a:xfrm>
          <a:prstGeom prst="rect">
            <a:avLst/>
          </a:prstGeom>
          <a:noFill/>
        </p:spPr>
      </p:pic>
      <p:pic>
        <p:nvPicPr>
          <p:cNvPr id="3" name="Picture 6" descr="C:\Documents and Settings\Fujitsu-Siemens\Local Settings\Temporary Internet Files\Content.IE5\7ASIVSDP\MC9003119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4429124" y="1071546"/>
            <a:ext cx="1143008" cy="857256"/>
          </a:xfrm>
          <a:prstGeom prst="rect">
            <a:avLst/>
          </a:prstGeom>
          <a:noFill/>
        </p:spPr>
      </p:pic>
      <p:sp>
        <p:nvSpPr>
          <p:cNvPr id="4" name="Výbuch 1 3"/>
          <p:cNvSpPr/>
          <p:nvPr/>
        </p:nvSpPr>
        <p:spPr>
          <a:xfrm>
            <a:off x="785786" y="500042"/>
            <a:ext cx="2928958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Úloha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2071678"/>
            <a:ext cx="7143800" cy="83099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Vysvětli, proč se některé traktory místo koly opatřují pásy.</a:t>
            </a:r>
            <a:endParaRPr lang="cs-CZ" sz="2400" dirty="0"/>
          </a:p>
        </p:txBody>
      </p:sp>
      <p:pic>
        <p:nvPicPr>
          <p:cNvPr id="5126" name="Picture 6" descr="C:\Documents and Settings\Fujitsu-Siemens\Local Settings\Temporary Internet Files\Content.IE5\8TTNS1EQ\MC9003402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4143380"/>
            <a:ext cx="1292047" cy="185166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85720" y="3643314"/>
            <a:ext cx="7286676" cy="156966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chtěl Karel vylézt  na žebřík postavený </a:t>
            </a:r>
          </a:p>
          <a:p>
            <a:r>
              <a:rPr lang="cs-CZ" sz="2400" dirty="0" smtClean="0"/>
              <a:t>v  záhonu pod třešní, začal se žebřík bořit.  Co  udělal, aby se žebřík nebořil? Vysvětli fyzikální podstatu řešení.</a:t>
            </a:r>
            <a:endParaRPr lang="cs-CZ" sz="2400" dirty="0"/>
          </a:p>
        </p:txBody>
      </p:sp>
      <p:sp>
        <p:nvSpPr>
          <p:cNvPr id="9" name="Výbuch 1 8"/>
          <p:cNvSpPr/>
          <p:nvPr/>
        </p:nvSpPr>
        <p:spPr>
          <a:xfrm>
            <a:off x="0" y="5643578"/>
            <a:ext cx="3000364" cy="71438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 -klikni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3240" y="5643578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Zvětšíme – li plochu, zmenší se tlak, traktor i žebřík se neboří.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13" b="97664" l="10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57224" y="2643182"/>
            <a:ext cx="1206398" cy="850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4282" y="785794"/>
            <a:ext cx="8643998" cy="1569660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Někdy chceme, aby byl tlak co největší. Někdy chceme, aby byl tlak co nejmenší. Označ kruhem případy, kdy potřebujeme tlak co největší a obdélníkem, kdy potřebujeme tlak co nejmenší. Uvaž proč.</a:t>
            </a:r>
            <a:endParaRPr lang="cs-CZ" sz="2400" b="1" dirty="0"/>
          </a:p>
        </p:txBody>
      </p:sp>
      <p:pic>
        <p:nvPicPr>
          <p:cNvPr id="5" name="Picture 8" descr="C:\Documents and Settings\Fujitsu-Siemens\Local Settings\Temporary Internet Files\Content.IE5\MEN7NW0J\MC90023817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10800000">
            <a:off x="5000628" y="2928934"/>
            <a:ext cx="1611998" cy="945823"/>
          </a:xfrm>
          <a:prstGeom prst="rect">
            <a:avLst/>
          </a:prstGeom>
          <a:noFill/>
        </p:spPr>
      </p:pic>
      <p:pic>
        <p:nvPicPr>
          <p:cNvPr id="6" name="Picture 6" descr="C:\Documents and Settings\Fujitsu-Siemens\Local Settings\Temporary Internet Files\Content.IE5\0HT28LZO\MC9003187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57224" y="3714752"/>
            <a:ext cx="1191245" cy="1500198"/>
          </a:xfrm>
          <a:prstGeom prst="rect">
            <a:avLst/>
          </a:prstGeom>
          <a:noFill/>
        </p:spPr>
      </p:pic>
      <p:pic>
        <p:nvPicPr>
          <p:cNvPr id="7" name="Picture 10" descr="C:\Documents and Settings\Fujitsu-Siemens\Local Settings\Temporary Internet Files\Content.IE5\0HT28LZO\MC90032668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143504" y="3857628"/>
            <a:ext cx="1819275" cy="1535112"/>
          </a:xfrm>
          <a:prstGeom prst="rect">
            <a:avLst/>
          </a:prstGeom>
          <a:noFill/>
        </p:spPr>
      </p:pic>
      <p:pic>
        <p:nvPicPr>
          <p:cNvPr id="9" name="Picture 9" descr="C:\Documents and Settings\Fujitsu-Siemens\Local Settings\Temporary Internet Files\Content.IE5\0HT28LZO\MP900341713[1].jpg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071538" y="5429264"/>
            <a:ext cx="823138" cy="1153933"/>
          </a:xfrm>
          <a:prstGeom prst="rect">
            <a:avLst/>
          </a:prstGeom>
          <a:noFill/>
          <a:effectLst>
            <a:outerShdw blurRad="63500" sx="102000" sy="102000" algn="ctr" rotWithShape="0">
              <a:schemeClr val="tx1">
                <a:alpha val="19000"/>
              </a:scheme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1">
                <a:lumMod val="75000"/>
              </a:schemeClr>
            </a:contourClr>
          </a:sp3d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rot="16200000">
            <a:off x="5484509" y="5231135"/>
            <a:ext cx="928694" cy="1610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Výbuch 1 10"/>
          <p:cNvSpPr/>
          <p:nvPr/>
        </p:nvSpPr>
        <p:spPr>
          <a:xfrm>
            <a:off x="428596" y="0"/>
            <a:ext cx="2500330" cy="914400"/>
          </a:xfrm>
          <a:prstGeom prst="irregularSeal1">
            <a:avLst/>
          </a:prstGeom>
          <a:solidFill>
            <a:schemeClr val="accent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675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813" b="97664" l="10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57224" y="1785926"/>
            <a:ext cx="1206398" cy="850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 descr="C:\Documents and Settings\Fujitsu-Siemens\Local Settings\Temporary Internet Files\Content.IE5\MEN7NW0J\MC90023817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10800000">
            <a:off x="5202057" y="1666095"/>
            <a:ext cx="1996561" cy="1171462"/>
          </a:xfrm>
          <a:prstGeom prst="rect">
            <a:avLst/>
          </a:prstGeom>
          <a:noFill/>
        </p:spPr>
      </p:pic>
      <p:pic>
        <p:nvPicPr>
          <p:cNvPr id="6" name="Picture 6" descr="C:\Documents and Settings\Fujitsu-Siemens\Local Settings\Temporary Internet Files\Content.IE5\0HT28LZO\MC90031877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786" y="2786058"/>
            <a:ext cx="1442009" cy="1815998"/>
          </a:xfrm>
          <a:prstGeom prst="rect">
            <a:avLst/>
          </a:prstGeom>
          <a:noFill/>
        </p:spPr>
      </p:pic>
      <p:pic>
        <p:nvPicPr>
          <p:cNvPr id="7" name="Picture 10" descr="C:\Documents and Settings\Fujitsu-Siemens\Local Settings\Temporary Internet Files\Content.IE5\0HT28LZO\MC900326684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072066" y="3429000"/>
            <a:ext cx="1819275" cy="1535112"/>
          </a:xfrm>
          <a:prstGeom prst="rect">
            <a:avLst/>
          </a:prstGeom>
          <a:noFill/>
        </p:spPr>
      </p:pic>
      <p:pic>
        <p:nvPicPr>
          <p:cNvPr id="9" name="Picture 9" descr="C:\Documents and Settings\Fujitsu-Siemens\Local Settings\Temporary Internet Files\Content.IE5\0HT28LZO\MP900341713[1].jpg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071538" y="5214950"/>
            <a:ext cx="823138" cy="1153933"/>
          </a:xfrm>
          <a:prstGeom prst="rect">
            <a:avLst/>
          </a:prstGeom>
          <a:noFill/>
          <a:effectLst>
            <a:outerShdw blurRad="63500" sx="102000" sy="102000" algn="ctr" rotWithShape="0">
              <a:schemeClr val="tx1">
                <a:alpha val="19000"/>
              </a:schemeClr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accent1">
                <a:lumMod val="75000"/>
              </a:schemeClr>
            </a:contourClr>
          </a:sp3d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10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 rot="16200000">
            <a:off x="5484509" y="5231135"/>
            <a:ext cx="928694" cy="1610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Elipsa 10"/>
          <p:cNvSpPr/>
          <p:nvPr/>
        </p:nvSpPr>
        <p:spPr>
          <a:xfrm>
            <a:off x="571472" y="1500174"/>
            <a:ext cx="1714512" cy="121444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42910" y="4929198"/>
            <a:ext cx="1857388" cy="17859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929190" y="1428736"/>
            <a:ext cx="2643206" cy="192882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929190" y="5072074"/>
            <a:ext cx="2071702" cy="178592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28662" y="2714620"/>
            <a:ext cx="1285884" cy="21431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857752" y="3500438"/>
            <a:ext cx="2286016" cy="150019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buch 1 16"/>
          <p:cNvSpPr/>
          <p:nvPr/>
        </p:nvSpPr>
        <p:spPr>
          <a:xfrm>
            <a:off x="0" y="0"/>
            <a:ext cx="1928826" cy="1771632"/>
          </a:xfrm>
          <a:prstGeom prst="irregularSeal1">
            <a:avLst/>
          </a:prstGeom>
          <a:solidFill>
            <a:schemeClr val="accent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714480" y="1000108"/>
            <a:ext cx="73068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Tlak zmenšujeme sněžnicemi a pásy. (Méně se boří).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3042" y="142852"/>
            <a:ext cx="73581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Tlak </a:t>
            </a:r>
            <a:r>
              <a:rPr lang="cs-CZ" sz="2400" dirty="0" smtClean="0"/>
              <a:t>chceme co největší u hřebíku, sekery, vidličky a nože aby lépe vnikaly do materiálu (ovály).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9675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5572132" y="2000240"/>
            <a:ext cx="2703778" cy="2357455"/>
            <a:chOff x="1071538" y="1357298"/>
            <a:chExt cx="2703778" cy="2357455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1071538" y="1357298"/>
              <a:ext cx="2703778" cy="2357454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>
              <a:off x="1643042" y="2714620"/>
              <a:ext cx="1571636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>
              <a:endCxn id="2" idx="3"/>
            </p:cNvCxnSpPr>
            <p:nvPr/>
          </p:nvCxnSpPr>
          <p:spPr>
            <a:xfrm rot="5400000">
              <a:off x="1926872" y="3211176"/>
              <a:ext cx="1000132" cy="70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1785918" y="2928934"/>
              <a:ext cx="4286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</a:t>
              </a:r>
              <a:endParaRPr lang="cs-CZ" sz="24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2143108" y="2071678"/>
              <a:ext cx="4286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571736" y="3000372"/>
              <a:ext cx="4286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</a:t>
              </a:r>
              <a:endParaRPr lang="cs-CZ" sz="2400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1000100" y="571480"/>
            <a:ext cx="7929618" cy="830997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 vztahu pro tlak můžeme vypočítat tlakovou sílu</a:t>
            </a:r>
          </a:p>
          <a:p>
            <a:pPr algn="ctr"/>
            <a:r>
              <a:rPr lang="cs-CZ" sz="2400" dirty="0" smtClean="0"/>
              <a:t>F = p . S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57224" y="2000240"/>
            <a:ext cx="3929090" cy="3785652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snadnější vyjádření dalších veličin ze známého vztahu můžeme použít tuto pomůcku:</a:t>
            </a:r>
          </a:p>
          <a:p>
            <a:r>
              <a:rPr lang="cs-CZ" sz="2400" dirty="0" smtClean="0"/>
              <a:t>Požadovanou veličinu zakryjeme. Pokud jsou zbývající veličiny pod sebou,  dělíme je, pokud jsou vedle sebe, násobíme je.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357158" y="214290"/>
            <a:ext cx="3286148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Úloha</a:t>
            </a:r>
            <a:endParaRPr lang="cs-CZ" dirty="0"/>
          </a:p>
        </p:txBody>
      </p:sp>
      <p:pic>
        <p:nvPicPr>
          <p:cNvPr id="4" name="Picture 18" descr="C:\Documents and Settings\Fujitsu-Siemens\Local Settings\Temporary Internet Files\Content.IE5\MEN7NW0J\MC9003378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500042"/>
            <a:ext cx="2428892" cy="11817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5720" y="1500174"/>
            <a:ext cx="5857916" cy="1200329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Tank vyvolá na zem tlak 50 </a:t>
            </a:r>
            <a:r>
              <a:rPr lang="cs-CZ" sz="2400" dirty="0" err="1" smtClean="0"/>
              <a:t>kPa</a:t>
            </a:r>
            <a:r>
              <a:rPr lang="cs-CZ" sz="2400" dirty="0" smtClean="0"/>
              <a:t>, šířka pásů je 8 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 Jakou </a:t>
            </a:r>
            <a:r>
              <a:rPr lang="cs-CZ" sz="2400" dirty="0" smtClean="0"/>
              <a:t>tlakovou </a:t>
            </a:r>
            <a:r>
              <a:rPr lang="cs-CZ" sz="2400" dirty="0" smtClean="0"/>
              <a:t>silou </a:t>
            </a:r>
            <a:r>
              <a:rPr lang="cs-CZ" sz="2400" dirty="0" smtClean="0"/>
              <a:t>působí? Jaká je hmotnost tanku?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3714752"/>
            <a:ext cx="7429552" cy="2677656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50 </a:t>
            </a:r>
            <a:r>
              <a:rPr lang="cs-CZ" sz="2400" dirty="0" err="1" smtClean="0"/>
              <a:t>kPa</a:t>
            </a:r>
            <a:r>
              <a:rPr lang="cs-CZ" sz="2400" dirty="0" smtClean="0"/>
              <a:t> = 50 000Pa</a:t>
            </a:r>
          </a:p>
          <a:p>
            <a:r>
              <a:rPr lang="cs-CZ" sz="2400" dirty="0" smtClean="0"/>
              <a:t>S = 8 m</a:t>
            </a:r>
            <a:r>
              <a:rPr lang="cs-CZ" sz="2400" baseline="30000" dirty="0" smtClean="0"/>
              <a:t>2</a:t>
            </a:r>
          </a:p>
          <a:p>
            <a:r>
              <a:rPr lang="cs-CZ" sz="2400" u="sng" dirty="0" smtClean="0"/>
              <a:t>F = ?             .</a:t>
            </a:r>
          </a:p>
          <a:p>
            <a:r>
              <a:rPr lang="cs-CZ" sz="2400" dirty="0" smtClean="0"/>
              <a:t>F = p . S</a:t>
            </a:r>
          </a:p>
          <a:p>
            <a:r>
              <a:rPr lang="cs-CZ" sz="2400" dirty="0" smtClean="0"/>
              <a:t>F = 50 000 . 8 = 400 000 N</a:t>
            </a:r>
          </a:p>
          <a:p>
            <a:r>
              <a:rPr lang="cs-CZ" sz="2400" dirty="0" smtClean="0"/>
              <a:t>Tlaková síla je 400 000 N</a:t>
            </a:r>
          </a:p>
          <a:p>
            <a:r>
              <a:rPr lang="cs-CZ" sz="2400" u="sng" dirty="0" smtClean="0"/>
              <a:t>Hmotnost tanku je 40 </a:t>
            </a:r>
            <a:r>
              <a:rPr lang="cs-CZ" sz="2400" u="sng" dirty="0" err="1" smtClean="0"/>
              <a:t>t</a:t>
            </a:r>
            <a:r>
              <a:rPr lang="cs-CZ" sz="2400" u="sng" dirty="0" smtClean="0"/>
              <a:t>.</a:t>
            </a:r>
            <a:endParaRPr lang="cs-CZ" sz="2400" u="sng" dirty="0"/>
          </a:p>
        </p:txBody>
      </p:sp>
      <p:sp>
        <p:nvSpPr>
          <p:cNvPr id="7" name="Výbuch 1 6"/>
          <p:cNvSpPr/>
          <p:nvPr/>
        </p:nvSpPr>
        <p:spPr>
          <a:xfrm>
            <a:off x="357158" y="2643182"/>
            <a:ext cx="2428892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857224" y="857232"/>
            <a:ext cx="2571768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034" y="2428868"/>
            <a:ext cx="8143932" cy="830997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pneumatice nákladního automobilu je tlak vzduchu </a:t>
            </a:r>
          </a:p>
          <a:p>
            <a:r>
              <a:rPr lang="cs-CZ" sz="2400" dirty="0" smtClean="0"/>
              <a:t> 0,2 </a:t>
            </a:r>
            <a:r>
              <a:rPr lang="cs-CZ" sz="2400" dirty="0" err="1" smtClean="0"/>
              <a:t>MPa</a:t>
            </a:r>
            <a:r>
              <a:rPr lang="cs-CZ" sz="2400" dirty="0" smtClean="0"/>
              <a:t>. Vyjádři tento tlak v </a:t>
            </a:r>
            <a:r>
              <a:rPr lang="cs-CZ" sz="2400" dirty="0" err="1" smtClean="0"/>
              <a:t>kPa</a:t>
            </a:r>
            <a:r>
              <a:rPr lang="cs-CZ" sz="2400" dirty="0" smtClean="0"/>
              <a:t> a v </a:t>
            </a:r>
            <a:r>
              <a:rPr lang="cs-CZ" sz="2400" dirty="0" err="1" smtClean="0"/>
              <a:t>Pa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4098" name="Picture 2" descr="C:\Documents and Settings\Fujitsu-Siemens\Local Settings\Temporary Internet Files\Content.IE5\TG2ZS2DV\MC9003210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571480"/>
            <a:ext cx="1812925" cy="1147763"/>
          </a:xfrm>
          <a:prstGeom prst="rect">
            <a:avLst/>
          </a:prstGeom>
          <a:noFill/>
        </p:spPr>
      </p:pic>
      <p:pic>
        <p:nvPicPr>
          <p:cNvPr id="4100" name="Picture 4" descr="C:\Documents and Settings\Fujitsu-Siemens\Local Settings\Temporary Internet Files\Content.IE5\51DDXRQI\MC9002409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57166"/>
            <a:ext cx="1535278" cy="1828800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71472" y="3643314"/>
          <a:ext cx="8001057" cy="1285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7019"/>
                <a:gridCol w="2667019"/>
                <a:gridCol w="2667019"/>
              </a:tblGrid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MPa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kPa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Pa</a:t>
                      </a:r>
                      <a:endParaRPr lang="cs-CZ" dirty="0"/>
                    </a:p>
                  </a:txBody>
                  <a:tcPr anchor="ctr"/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0818"/>
                          </a:solidFill>
                        </a:rPr>
                        <a:t>0,2</a:t>
                      </a:r>
                      <a:endParaRPr lang="cs-CZ" dirty="0">
                        <a:solidFill>
                          <a:srgbClr val="000818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1472" y="5214950"/>
          <a:ext cx="8001057" cy="12858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7019"/>
                <a:gridCol w="2667019"/>
                <a:gridCol w="2667019"/>
              </a:tblGrid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MPa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kPa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Pa</a:t>
                      </a:r>
                      <a:endParaRPr lang="cs-CZ" dirty="0"/>
                    </a:p>
                  </a:txBody>
                  <a:tcPr anchor="ctr"/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0818"/>
                          </a:solidFill>
                        </a:rPr>
                        <a:t>0,2</a:t>
                      </a:r>
                      <a:endParaRPr lang="cs-CZ" dirty="0">
                        <a:solidFill>
                          <a:srgbClr val="000818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20 000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071546"/>
            <a:ext cx="8286808" cy="1200329"/>
          </a:xfrm>
          <a:prstGeom prst="rect">
            <a:avLst/>
          </a:prstGeom>
          <a:solidFill>
            <a:schemeClr val="accent2">
              <a:lumMod val="90000"/>
              <a:lumOff val="1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 lyžaře je 70 kg, obsah ploch lyží je </a:t>
            </a:r>
            <a:r>
              <a:rPr lang="cs-CZ" sz="2400" dirty="0" smtClean="0"/>
              <a:t>3 500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 </a:t>
            </a:r>
            <a:r>
              <a:rPr lang="cs-CZ" sz="2400" dirty="0" smtClean="0"/>
              <a:t>Porovnej tlak, kterým působí na sníh, s tlakem chodce </a:t>
            </a:r>
          </a:p>
          <a:p>
            <a:r>
              <a:rPr lang="cs-CZ" sz="2400" dirty="0" smtClean="0"/>
              <a:t>v následujícím příkladu. </a:t>
            </a:r>
            <a:endParaRPr lang="cs-CZ" sz="2400" baseline="30000" dirty="0"/>
          </a:p>
        </p:txBody>
      </p:sp>
      <p:sp>
        <p:nvSpPr>
          <p:cNvPr id="4" name="Výbuch 1 3"/>
          <p:cNvSpPr/>
          <p:nvPr/>
        </p:nvSpPr>
        <p:spPr>
          <a:xfrm>
            <a:off x="571472" y="2285992"/>
            <a:ext cx="2214578" cy="1214446"/>
          </a:xfrm>
          <a:prstGeom prst="irregularSeal1">
            <a:avLst/>
          </a:prstGeom>
          <a:solidFill>
            <a:schemeClr val="accent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3571876"/>
            <a:ext cx="7286676" cy="2677656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818"/>
                </a:solidFill>
              </a:rPr>
              <a:t>Hmotnost lyžaře je 70 kg. Je přitahován silou 700 N.</a:t>
            </a:r>
          </a:p>
          <a:p>
            <a:r>
              <a:rPr lang="cs-CZ" sz="2400" dirty="0" smtClean="0">
                <a:solidFill>
                  <a:srgbClr val="000818"/>
                </a:solidFill>
              </a:rPr>
              <a:t>F = 700 N</a:t>
            </a:r>
          </a:p>
          <a:p>
            <a:r>
              <a:rPr lang="cs-CZ" sz="2400" dirty="0" smtClean="0">
                <a:solidFill>
                  <a:srgbClr val="000818"/>
                </a:solidFill>
              </a:rPr>
              <a:t>S = </a:t>
            </a:r>
            <a:r>
              <a:rPr lang="cs-CZ" sz="2400" dirty="0" smtClean="0">
                <a:solidFill>
                  <a:srgbClr val="000818"/>
                </a:solidFill>
              </a:rPr>
              <a:t>3 500 </a:t>
            </a:r>
            <a:r>
              <a:rPr lang="cs-CZ" sz="2400" dirty="0" smtClean="0">
                <a:solidFill>
                  <a:srgbClr val="000818"/>
                </a:solidFill>
              </a:rPr>
              <a:t>cm</a:t>
            </a:r>
            <a:r>
              <a:rPr lang="cs-CZ" sz="2400" baseline="30000" dirty="0" smtClean="0">
                <a:solidFill>
                  <a:srgbClr val="000818"/>
                </a:solidFill>
              </a:rPr>
              <a:t>2 </a:t>
            </a:r>
            <a:r>
              <a:rPr lang="cs-CZ" sz="2400" dirty="0" smtClean="0">
                <a:solidFill>
                  <a:srgbClr val="000818"/>
                </a:solidFill>
              </a:rPr>
              <a:t>= 0,35 m</a:t>
            </a:r>
            <a:r>
              <a:rPr lang="cs-CZ" sz="2400" baseline="30000" dirty="0" smtClean="0">
                <a:solidFill>
                  <a:srgbClr val="000818"/>
                </a:solidFill>
              </a:rPr>
              <a:t>2 </a:t>
            </a:r>
            <a:endParaRPr lang="cs-CZ" sz="2400" dirty="0" smtClean="0">
              <a:solidFill>
                <a:srgbClr val="000818"/>
              </a:solidFill>
            </a:endParaRPr>
          </a:p>
          <a:p>
            <a:r>
              <a:rPr lang="cs-CZ" sz="2400" u="sng" dirty="0" smtClean="0">
                <a:solidFill>
                  <a:srgbClr val="000818"/>
                </a:solidFill>
              </a:rPr>
              <a:t>p= ?               .</a:t>
            </a:r>
          </a:p>
          <a:p>
            <a:r>
              <a:rPr lang="cs-CZ" sz="2400" dirty="0" smtClean="0">
                <a:solidFill>
                  <a:srgbClr val="000818"/>
                </a:solidFill>
              </a:rPr>
              <a:t>p = F : S</a:t>
            </a:r>
          </a:p>
          <a:p>
            <a:r>
              <a:rPr lang="cs-CZ" sz="2400" dirty="0" smtClean="0">
                <a:solidFill>
                  <a:srgbClr val="000818"/>
                </a:solidFill>
              </a:rPr>
              <a:t>p</a:t>
            </a:r>
            <a:r>
              <a:rPr lang="cs-CZ" sz="2400" dirty="0" smtClean="0">
                <a:solidFill>
                  <a:srgbClr val="000818"/>
                </a:solidFill>
              </a:rPr>
              <a:t> </a:t>
            </a:r>
            <a:r>
              <a:rPr lang="cs-CZ" sz="2400" dirty="0" smtClean="0">
                <a:solidFill>
                  <a:srgbClr val="000818"/>
                </a:solidFill>
              </a:rPr>
              <a:t>= 700 : 0,35 = </a:t>
            </a:r>
            <a:r>
              <a:rPr lang="cs-CZ" sz="2400" dirty="0" smtClean="0">
                <a:solidFill>
                  <a:srgbClr val="000818"/>
                </a:solidFill>
              </a:rPr>
              <a:t>2 000 (</a:t>
            </a:r>
            <a:r>
              <a:rPr lang="cs-CZ" sz="2400" dirty="0" err="1" smtClean="0">
                <a:solidFill>
                  <a:srgbClr val="000818"/>
                </a:solidFill>
              </a:rPr>
              <a:t>Pa</a:t>
            </a:r>
            <a:r>
              <a:rPr lang="cs-CZ" sz="2400" dirty="0" smtClean="0">
                <a:solidFill>
                  <a:srgbClr val="000818"/>
                </a:solidFill>
              </a:rPr>
              <a:t>)</a:t>
            </a:r>
          </a:p>
          <a:p>
            <a:r>
              <a:rPr lang="cs-CZ" sz="2400" dirty="0" smtClean="0">
                <a:solidFill>
                  <a:srgbClr val="000818"/>
                </a:solidFill>
              </a:rPr>
              <a:t>Člověk na lyžích působí tlakem </a:t>
            </a:r>
            <a:r>
              <a:rPr lang="cs-CZ" sz="2400" dirty="0" smtClean="0">
                <a:solidFill>
                  <a:srgbClr val="000818"/>
                </a:solidFill>
              </a:rPr>
              <a:t>2 000 </a:t>
            </a:r>
            <a:r>
              <a:rPr lang="cs-CZ" sz="2400" dirty="0" err="1" smtClean="0">
                <a:solidFill>
                  <a:srgbClr val="000818"/>
                </a:solidFill>
              </a:rPr>
              <a:t>Pa</a:t>
            </a:r>
            <a:r>
              <a:rPr lang="cs-CZ" sz="2400" dirty="0" smtClean="0">
                <a:solidFill>
                  <a:srgbClr val="000818"/>
                </a:solidFill>
              </a:rPr>
              <a:t>.</a:t>
            </a:r>
            <a:endParaRPr lang="cs-CZ" sz="2400" dirty="0">
              <a:solidFill>
                <a:srgbClr val="000818"/>
              </a:solidFill>
            </a:endParaRPr>
          </a:p>
        </p:txBody>
      </p:sp>
      <p:pic>
        <p:nvPicPr>
          <p:cNvPr id="2050" name="Picture 2" descr="C:\Documents and Settings\Fujitsu-Siemens\Local Settings\Temporary Internet Files\Content.IE5\TG2ZS2DV\MC90031873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500174"/>
            <a:ext cx="2131060" cy="1916127"/>
          </a:xfrm>
          <a:prstGeom prst="rect">
            <a:avLst/>
          </a:prstGeom>
          <a:noFill/>
        </p:spPr>
      </p:pic>
      <p:sp>
        <p:nvSpPr>
          <p:cNvPr id="7" name="Výbuch 1 6"/>
          <p:cNvSpPr/>
          <p:nvPr/>
        </p:nvSpPr>
        <p:spPr>
          <a:xfrm>
            <a:off x="1785918" y="0"/>
            <a:ext cx="4643470" cy="1000132"/>
          </a:xfrm>
          <a:prstGeom prst="irregularSeal1">
            <a:avLst/>
          </a:prstGeom>
          <a:solidFill>
            <a:schemeClr val="accent2">
              <a:lumMod val="90000"/>
              <a:lumOff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 úlohy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296974"/>
          </a:xfrm>
          <a:solidFill>
            <a:schemeClr val="accent2"/>
          </a:solidFill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Člověk s hmotností 70 kg a obsahem podrážky 0,025 m</a:t>
            </a:r>
            <a:r>
              <a:rPr lang="cs-CZ" sz="2800" baseline="30000" dirty="0" smtClean="0">
                <a:solidFill>
                  <a:schemeClr val="tx1"/>
                </a:solidFill>
              </a:rPr>
              <a:t>2  </a:t>
            </a:r>
            <a:r>
              <a:rPr lang="cs-CZ" sz="2800" dirty="0" smtClean="0">
                <a:solidFill>
                  <a:schemeClr val="tx1"/>
                </a:solidFill>
              </a:rPr>
              <a:t>stojí na sněhu. Jakým tlakem působí na sníh?</a:t>
            </a:r>
            <a:endParaRPr lang="cs-CZ" sz="2800" baseline="30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857364"/>
            <a:ext cx="8786874" cy="378621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Řešení:</a:t>
            </a:r>
          </a:p>
          <a:p>
            <a:pPr>
              <a:buNone/>
            </a:pPr>
            <a:r>
              <a:rPr lang="cs-CZ" dirty="0" smtClean="0"/>
              <a:t>m </a:t>
            </a:r>
            <a:r>
              <a:rPr lang="cs-CZ" dirty="0" smtClean="0"/>
              <a:t>= 70 kg –na sníh působ tlaková síla F = </a:t>
            </a:r>
            <a:r>
              <a:rPr lang="cs-CZ" dirty="0" smtClean="0"/>
              <a:t>700 </a:t>
            </a:r>
            <a:r>
              <a:rPr lang="cs-CZ" dirty="0" smtClean="0"/>
              <a:t>N</a:t>
            </a:r>
          </a:p>
          <a:p>
            <a:pPr>
              <a:buNone/>
            </a:pPr>
            <a:r>
              <a:rPr lang="cs-CZ" dirty="0" smtClean="0"/>
              <a:t>S = 0,025 m</a:t>
            </a:r>
            <a:r>
              <a:rPr lang="cs-CZ" baseline="30000" dirty="0" smtClean="0"/>
              <a:t>2 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p = ?              </a:t>
            </a:r>
            <a:r>
              <a:rPr lang="cs-CZ" u="sng" dirty="0" smtClean="0">
                <a:solidFill>
                  <a:schemeClr val="accent2">
                    <a:lumMod val="25000"/>
                    <a:lumOff val="75000"/>
                  </a:schemeClr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p = </a:t>
            </a:r>
            <a:r>
              <a:rPr lang="cs-CZ" dirty="0" smtClean="0"/>
              <a:t>F : S</a:t>
            </a:r>
          </a:p>
          <a:p>
            <a:pPr>
              <a:buNone/>
            </a:pPr>
            <a:r>
              <a:rPr lang="cs-CZ" dirty="0" smtClean="0"/>
              <a:t>p = </a:t>
            </a:r>
            <a:r>
              <a:rPr lang="cs-CZ" dirty="0" smtClean="0"/>
              <a:t>700 : 0,025 = 28 000 (</a:t>
            </a:r>
            <a:r>
              <a:rPr lang="cs-CZ" dirty="0" err="1" smtClean="0"/>
              <a:t>Pa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u="sng" dirty="0" smtClean="0"/>
              <a:t>Pěší člověk vyvolá tlak 28 </a:t>
            </a:r>
            <a:r>
              <a:rPr lang="cs-CZ" u="sng" dirty="0" err="1" smtClean="0"/>
              <a:t>kPa</a:t>
            </a:r>
            <a:r>
              <a:rPr lang="cs-CZ" u="sng" dirty="0" smtClean="0"/>
              <a:t>, lyžař 2 </a:t>
            </a:r>
            <a:r>
              <a:rPr lang="cs-CZ" u="sng" dirty="0" err="1" smtClean="0"/>
              <a:t>kPa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4286248" y="5934670"/>
            <a:ext cx="37862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pic>
        <p:nvPicPr>
          <p:cNvPr id="1026" name="Picture 2" descr="C:\Documents and Settings\Fujitsu-Siemens\Local Settings\Temporary Internet Files\Content.IE5\51DDXRQI\MC9002129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3071810"/>
            <a:ext cx="1432865" cy="182697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43042" y="6072206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500"/>
                            </p:stCondLst>
                            <p:childTnLst>
                              <p:par>
                                <p:cTn id="37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18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4" grpId="1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7">
      <a:dk1>
        <a:srgbClr val="97BAFF"/>
      </a:dk1>
      <a:lt1>
        <a:srgbClr val="FFFFFF"/>
      </a:lt1>
      <a:dk2>
        <a:srgbClr val="97BAFF"/>
      </a:dk2>
      <a:lt2>
        <a:srgbClr val="A6D0DE"/>
      </a:lt2>
      <a:accent1>
        <a:srgbClr val="243C75"/>
      </a:accent1>
      <a:accent2>
        <a:srgbClr val="002060"/>
      </a:accent2>
      <a:accent3>
        <a:srgbClr val="00B0F0"/>
      </a:accent3>
      <a:accent4>
        <a:srgbClr val="300061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1173</TotalTime>
  <Words>925</Words>
  <Application>Microsoft Office PowerPoint</Application>
  <PresentationFormat>Předvádění na obrazovce (4:3)</PresentationFormat>
  <Paragraphs>134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Snímek 1</vt:lpstr>
      <vt:lpstr>Anotace: PowerPointová Prezentace  seznamuje s pojmem tlak, prohlubuje dovednosti řešení fyzikálních úloh.</vt:lpstr>
      <vt:lpstr>Tlak</vt:lpstr>
      <vt:lpstr>Když člověk  na sněhu stojí v botách, boří se více. Když použije sněžnice nebo lyže, boří se méně.  </vt:lpstr>
      <vt:lpstr>Snímek 5</vt:lpstr>
      <vt:lpstr>Tlak je fyzikální veličina</vt:lpstr>
      <vt:lpstr>Snímek 7</vt:lpstr>
      <vt:lpstr>Snímek 8</vt:lpstr>
      <vt:lpstr>Pásový traktor s hmotností 18 t a obsahem jednoho pásu 2 m2  stojí na sněhu. Jakým tlakem působí na sníh?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Člověk s hmotností 70 kg a obsahem podrážky 0,025 m2  stojí na sněhu. Jakým tlakem působí na sníh?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168</cp:revision>
  <dcterms:created xsi:type="dcterms:W3CDTF">2013-01-29T20:02:49Z</dcterms:created>
  <dcterms:modified xsi:type="dcterms:W3CDTF">2013-02-05T17:09:22Z</dcterms:modified>
</cp:coreProperties>
</file>