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7" r:id="rId3"/>
    <p:sldId id="262" r:id="rId4"/>
    <p:sldId id="258" r:id="rId5"/>
    <p:sldId id="259" r:id="rId6"/>
    <p:sldId id="260" r:id="rId7"/>
    <p:sldId id="263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CC33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728" autoAdjust="0"/>
  </p:normalViewPr>
  <p:slideViewPr>
    <p:cSldViewPr>
      <p:cViewPr varScale="1">
        <p:scale>
          <a:sx n="67" d="100"/>
          <a:sy n="67" d="100"/>
        </p:scale>
        <p:origin x="-52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C65CCD-93F4-4283-A217-81CB5FE70BC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26143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165EFD-A702-47CD-BA39-8F77A21525A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1506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221AE3-B014-4E95-90FC-F97FB5B03E5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08923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3BA4FB-2BA7-4F72-B589-1F39FBD3848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06738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489254-B46E-4207-83FB-80251C82482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5833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6EF4A1A-4F9C-464A-8E7A-F252323BCCF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83867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E12A61F-8F20-46B2-9238-8BCA597D0B7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2379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ED0C05F-1A33-415B-9C5D-33F5139A218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09675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6BE9B7-524C-46B1-944A-C7F130512F0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9325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F01DFE-976E-4B40-9A92-33343CACEE2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0456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E07D851-9FAA-42BB-84FC-FF7572A28EA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28877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68493878-62F9-4574-8DAE-B25B72206EA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0858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33CC33">
                <a:alpha val="83000"/>
              </a:srgbClr>
            </a:gs>
            <a:gs pos="50000">
              <a:schemeClr val="accent1">
                <a:shade val="67500"/>
                <a:satMod val="115000"/>
              </a:schemeClr>
            </a:gs>
            <a:gs pos="100000">
              <a:schemeClr val="accent1">
                <a:shade val="100000"/>
                <a:satMod val="115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45A30586-EE2E-45B6-8499-9C409418DA26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pn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openxmlformats.org/officeDocument/2006/relationships/image" Target="../media/image35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12" Type="http://schemas.openxmlformats.org/officeDocument/2006/relationships/image" Target="../media/image34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11" Type="http://schemas.openxmlformats.org/officeDocument/2006/relationships/image" Target="../media/image33.png"/><Relationship Id="rId5" Type="http://schemas.openxmlformats.org/officeDocument/2006/relationships/image" Target="../media/image27.png"/><Relationship Id="rId10" Type="http://schemas.openxmlformats.org/officeDocument/2006/relationships/image" Target="../media/image32.png"/><Relationship Id="rId4" Type="http://schemas.openxmlformats.org/officeDocument/2006/relationships/image" Target="../media/image26.png"/><Relationship Id="rId9" Type="http://schemas.openxmlformats.org/officeDocument/2006/relationships/image" Target="../media/image31.png"/><Relationship Id="rId14" Type="http://schemas.openxmlformats.org/officeDocument/2006/relationships/image" Target="../media/image3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288" y="1484313"/>
            <a:ext cx="8229600" cy="45688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 školy: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Autor: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Mgr. Věra </a:t>
            </a:r>
            <a:r>
              <a:rPr lang="cs-CZ" sz="1600" dirty="0" err="1" smtClean="0">
                <a:solidFill>
                  <a:schemeClr val="tx2"/>
                </a:solidFill>
              </a:rPr>
              <a:t>Oupická</a:t>
            </a: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VY_32_INOVACE_01_M9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Číslo projektu: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CZ.1.07/1.4.00/21.2313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Téma:	</a:t>
            </a:r>
            <a:r>
              <a:rPr lang="cs-CZ" sz="1600" dirty="0" smtClean="0">
                <a:solidFill>
                  <a:schemeClr val="tx2"/>
                </a:solidFill>
              </a:rPr>
              <a:t>Krácení lomených výrazů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Prezentace, která slouží k výkladu úprav lomených výrazů, 	konkrétně k vysvětlení postupu krácení a úprav na součin.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Datum:</a:t>
            </a:r>
            <a:r>
              <a:rPr lang="cs-CZ" sz="2000" dirty="0" smtClean="0">
                <a:solidFill>
                  <a:schemeClr val="tx2"/>
                </a:solidFill>
              </a:rPr>
              <a:t>		</a:t>
            </a: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650" y="274638"/>
            <a:ext cx="7489825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85464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835696" y="274638"/>
            <a:ext cx="6851104" cy="1143000"/>
          </a:xfrm>
        </p:spPr>
        <p:txBody>
          <a:bodyPr/>
          <a:lstStyle/>
          <a:p>
            <a:r>
              <a:rPr lang="cs-CZ" sz="2800" dirty="0" smtClean="0"/>
              <a:t>Zlomek           zkraťte  na základní tvar.</a:t>
            </a:r>
            <a:endParaRPr lang="cs-CZ" sz="2800" dirty="0"/>
          </a:p>
        </p:txBody>
      </p:sp>
      <p:pic>
        <p:nvPicPr>
          <p:cNvPr id="3082" name="Picture 10" descr="C:\Documents and Settings\Vera\Local Settings\Temporary Internet Files\Content.IE5\0NT3H6V4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76672"/>
            <a:ext cx="1224136" cy="1377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3563888" y="463646"/>
                <a:ext cx="681597" cy="90178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kern="0">
                              <a:solidFill>
                                <a:srgbClr val="000000"/>
                              </a:solidFill>
                              <a:latin typeface="Cambria Math"/>
                              <a:ea typeface="+mj-ea"/>
                              <a:cs typeface="+mj-cs"/>
                            </a:rPr>
                          </m:ctrlPr>
                        </m:fPr>
                        <m:num>
                          <m:r>
                            <a:rPr lang="cs-CZ" sz="2800" b="0" i="1" kern="0" smtClean="0">
                              <a:solidFill>
                                <a:srgbClr val="000000"/>
                              </a:solidFill>
                              <a:latin typeface="Cambria Math"/>
                              <a:ea typeface="+mj-ea"/>
                              <a:cs typeface="+mj-cs"/>
                            </a:rPr>
                            <m:t>42</m:t>
                          </m:r>
                        </m:num>
                        <m:den>
                          <m:r>
                            <a:rPr lang="cs-CZ" sz="2800" b="0" i="1" kern="0" smtClean="0">
                              <a:solidFill>
                                <a:srgbClr val="000000"/>
                              </a:solidFill>
                              <a:latin typeface="Cambria Math"/>
                              <a:ea typeface="+mj-ea"/>
                              <a:cs typeface="+mj-cs"/>
                            </a:rPr>
                            <m:t>35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63888" y="463646"/>
                <a:ext cx="681597" cy="90178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877161" y="2852936"/>
                <a:ext cx="1049070" cy="9017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42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35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77161" y="2852936"/>
                <a:ext cx="1049070" cy="90178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619672" y="2848372"/>
                <a:ext cx="1675074" cy="9017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42</m:t>
                          </m:r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÷7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35</m:t>
                          </m:r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÷7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9672" y="2848372"/>
                <a:ext cx="1675074" cy="90178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421862" y="2848371"/>
                <a:ext cx="482824" cy="9017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6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21862" y="2848371"/>
                <a:ext cx="482824" cy="90178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877161" y="4293096"/>
            <a:ext cx="758327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Krátit zlomek znamená vydělit čitatele i jmenovatele společným dělitelem.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2818656" cy="1143000"/>
          </a:xfrm>
        </p:spPr>
        <p:txBody>
          <a:bodyPr/>
          <a:lstStyle/>
          <a:p>
            <a:pPr algn="l"/>
            <a:r>
              <a:rPr lang="cs-CZ" dirty="0" smtClean="0"/>
              <a:t>Poučka: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1772816"/>
            <a:ext cx="8229600" cy="2376264"/>
          </a:xfrm>
        </p:spPr>
        <p:txBody>
          <a:bodyPr/>
          <a:lstStyle/>
          <a:p>
            <a:r>
              <a:rPr lang="cs-CZ" dirty="0" smtClean="0"/>
              <a:t>Krátit lomený výraz znamená </a:t>
            </a:r>
            <a:r>
              <a:rPr lang="cs-CZ" u="sng" dirty="0" smtClean="0">
                <a:solidFill>
                  <a:srgbClr val="FF0000"/>
                </a:solidFill>
              </a:rPr>
              <a:t>vydělit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výraz v čitateli a výraz ve jmenovateli společným </a:t>
            </a:r>
            <a:r>
              <a:rPr lang="cs-CZ" dirty="0" smtClean="0"/>
              <a:t>výrazem, který </a:t>
            </a:r>
            <a:r>
              <a:rPr lang="cs-CZ" dirty="0" smtClean="0"/>
              <a:t>je různý od nuly.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7552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Jak postupovat při krácení?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349080"/>
          </a:xfrm>
          <a:solidFill>
            <a:srgbClr val="FFFF00"/>
          </a:solidFill>
        </p:spPr>
        <p:txBody>
          <a:bodyPr/>
          <a:lstStyle/>
          <a:p>
            <a:r>
              <a:rPr lang="cs-CZ" dirty="0"/>
              <a:t>Krátit můžeme pouze tehdy, je-li čitatel a jmenovatel ve tvaru součinu!</a:t>
            </a:r>
          </a:p>
          <a:p>
            <a:r>
              <a:rPr lang="cs-CZ" dirty="0"/>
              <a:t>Nemůžeme-li přímo krátit, upravíme na součin	</a:t>
            </a:r>
            <a:endParaRPr lang="cs-CZ" dirty="0" smtClean="0"/>
          </a:p>
          <a:p>
            <a:r>
              <a:rPr lang="cs-CZ" sz="2800" dirty="0" smtClean="0">
                <a:solidFill>
                  <a:srgbClr val="FF0000"/>
                </a:solidFill>
              </a:rPr>
              <a:t>a</a:t>
            </a:r>
            <a:r>
              <a:rPr lang="cs-CZ" sz="2800" dirty="0">
                <a:solidFill>
                  <a:srgbClr val="FF0000"/>
                </a:solidFill>
              </a:rPr>
              <a:t>) </a:t>
            </a:r>
            <a:r>
              <a:rPr lang="cs-CZ" sz="2800" dirty="0" smtClean="0">
                <a:solidFill>
                  <a:srgbClr val="FF0000"/>
                </a:solidFill>
              </a:rPr>
              <a:t>vytýkáním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b</a:t>
            </a:r>
            <a:r>
              <a:rPr lang="cs-CZ" sz="2800" dirty="0">
                <a:solidFill>
                  <a:srgbClr val="FF0000"/>
                </a:solidFill>
              </a:rPr>
              <a:t>) součtovými </a:t>
            </a:r>
            <a:r>
              <a:rPr lang="cs-CZ" sz="2800" dirty="0" smtClean="0">
                <a:solidFill>
                  <a:srgbClr val="FF0000"/>
                </a:solidFill>
              </a:rPr>
              <a:t>vzorci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c</a:t>
            </a:r>
            <a:r>
              <a:rPr lang="cs-CZ" sz="2800" dirty="0">
                <a:solidFill>
                  <a:srgbClr val="FF0000"/>
                </a:solidFill>
              </a:rPr>
              <a:t>) postupným vytýkáním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61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1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1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1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1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61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61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61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Připomenutí vytýkání</a:t>
            </a:r>
            <a:r>
              <a:rPr lang="cs-CZ" dirty="0"/>
              <a:t>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00808"/>
            <a:ext cx="1005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5x+5y =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835696" y="1700808"/>
                <a:ext cx="115345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5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∙</m:t>
                    </m:r>
                    <m:d>
                      <m:dPr>
                        <m:ctrlPr>
                          <a:rPr lang="cs-CZ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𝑦</m:t>
                        </m:r>
                      </m:e>
                    </m: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6" y="1700808"/>
                <a:ext cx="1153457" cy="369332"/>
              </a:xfrm>
              <a:prstGeom prst="rect">
                <a:avLst/>
              </a:prstGeom>
              <a:blipFill rotWithShape="1">
                <a:blip r:embed="rId2"/>
                <a:stretch>
                  <a:fillRect l="-4233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611560" y="2348880"/>
            <a:ext cx="8322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4-4x =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616963" y="2348880"/>
                <a:ext cx="162801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</m:e>
                      </m:d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6963" y="2348880"/>
                <a:ext cx="1628010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611560" y="2971800"/>
                <a:ext cx="166776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+6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+9=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2971800"/>
                <a:ext cx="1667764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296464" y="2971800"/>
                <a:ext cx="108209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+3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96464" y="2971800"/>
                <a:ext cx="1082091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650801" y="3573016"/>
                <a:ext cx="144597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9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−9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0801" y="3573016"/>
                <a:ext cx="1445973" cy="369332"/>
              </a:xfrm>
              <a:prstGeom prst="rect">
                <a:avLst/>
              </a:prstGeom>
              <a:blipFill rotWithShape="1">
                <a:blip r:embed="rId6"/>
                <a:stretch>
                  <a:fillRect l="-3797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2096774" y="3540359"/>
                <a:ext cx="168244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9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∙</m:t>
                    </m:r>
                    <m:d>
                      <m:dPr>
                        <m:ctrlPr>
                          <a:rPr lang="cs-CZ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cs-CZ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−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</m:e>
                    </m:d>
                    <m:r>
                      <a:rPr lang="cs-CZ" b="0" i="1" smtClean="0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96774" y="3540359"/>
                <a:ext cx="1682448" cy="369332"/>
              </a:xfrm>
              <a:prstGeom prst="rect">
                <a:avLst/>
              </a:prstGeom>
              <a:blipFill rotWithShape="1">
                <a:blip r:embed="rId7"/>
                <a:stretch>
                  <a:fillRect l="-3261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810561" y="3537418"/>
                <a:ext cx="204530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9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∙</m:t>
                    </m:r>
                    <m:d>
                      <m:dPr>
                        <m:ctrlPr>
                          <a:rPr lang="cs-CZ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𝑦</m:t>
                        </m:r>
                      </m:e>
                    </m:d>
                    <m:r>
                      <a:rPr lang="cs-CZ" i="1" smtClean="0">
                        <a:latin typeface="Cambria Math"/>
                        <a:ea typeface="Cambria Math"/>
                      </a:rPr>
                      <m:t>∙</m:t>
                    </m:r>
                    <m:d>
                      <m:dPr>
                        <m:ctrlPr>
                          <a:rPr lang="cs-CZ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−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𝑦</m:t>
                        </m:r>
                      </m:e>
                    </m: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10561" y="3537418"/>
                <a:ext cx="2045303" cy="369332"/>
              </a:xfrm>
              <a:prstGeom prst="rect">
                <a:avLst/>
              </a:prstGeom>
              <a:blipFill rotWithShape="1">
                <a:blip r:embed="rId8"/>
                <a:stretch>
                  <a:fillRect l="-2381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0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4" name="Picture 4" descr="C:\Documents and Settings\Vera\Local Settings\Temporary Internet Files\Content.IE5\0NT3H6V4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2656"/>
            <a:ext cx="1172840" cy="1319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274638"/>
            <a:ext cx="6779096" cy="1143000"/>
          </a:xfrm>
        </p:spPr>
        <p:txBody>
          <a:bodyPr/>
          <a:lstStyle/>
          <a:p>
            <a:r>
              <a:rPr lang="cs-CZ" dirty="0" smtClean="0"/>
              <a:t>Upravte lomené výrazy krácením: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755576" y="1988840"/>
                <a:ext cx="1119730" cy="6954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1988840"/>
                <a:ext cx="1119730" cy="69544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ovéPole 3"/>
              <p:cNvSpPr txBox="1"/>
              <p:nvPr/>
            </p:nvSpPr>
            <p:spPr>
              <a:xfrm>
                <a:off x="1875306" y="1988840"/>
                <a:ext cx="1604606" cy="6954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:</m:t>
                          </m:r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𝑥𝑦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:5</m:t>
                          </m:r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𝑥𝑦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75306" y="1988840"/>
                <a:ext cx="1604606" cy="69544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ovéPole 4"/>
              <p:cNvSpPr txBox="1"/>
              <p:nvPr/>
            </p:nvSpPr>
            <p:spPr>
              <a:xfrm>
                <a:off x="3479912" y="2053248"/>
                <a:ext cx="507447" cy="5666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79912" y="2053248"/>
                <a:ext cx="507447" cy="56663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ovéPole 5"/>
              <p:cNvSpPr txBox="1"/>
              <p:nvPr/>
            </p:nvSpPr>
            <p:spPr>
              <a:xfrm>
                <a:off x="6300192" y="2151897"/>
                <a:ext cx="131555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x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0,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≠0</m:t>
                    </m:r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00192" y="2151897"/>
                <a:ext cx="1315553" cy="369332"/>
              </a:xfrm>
              <a:prstGeom prst="rect">
                <a:avLst/>
              </a:prstGeom>
              <a:blipFill rotWithShape="1">
                <a:blip r:embed="rId6"/>
                <a:stretch>
                  <a:fillRect l="-3704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685083" y="3501008"/>
                <a:ext cx="1223412" cy="6481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20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sup>
                          </m:sSup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5083" y="3501008"/>
                <a:ext cx="1223412" cy="64812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ovéPole 7"/>
              <p:cNvSpPr txBox="1"/>
              <p:nvPr/>
            </p:nvSpPr>
            <p:spPr>
              <a:xfrm>
                <a:off x="1962443" y="3507827"/>
                <a:ext cx="748346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62443" y="3507827"/>
                <a:ext cx="748346" cy="6127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1" name="Skupina 10"/>
          <p:cNvGrpSpPr/>
          <p:nvPr/>
        </p:nvGrpSpPr>
        <p:grpSpPr>
          <a:xfrm>
            <a:off x="1053964" y="2843644"/>
            <a:ext cx="1282652" cy="657364"/>
            <a:chOff x="1053964" y="2843644"/>
            <a:chExt cx="1282652" cy="657364"/>
          </a:xfrm>
        </p:grpSpPr>
        <p:sp>
          <p:nvSpPr>
            <p:cNvPr id="9" name="Zahnutá šipka dolů 8"/>
            <p:cNvSpPr/>
            <p:nvPr/>
          </p:nvSpPr>
          <p:spPr>
            <a:xfrm>
              <a:off x="1053964" y="3212976"/>
              <a:ext cx="1141772" cy="288032"/>
            </a:xfrm>
            <a:prstGeom prst="curved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1315441" y="2843644"/>
              <a:ext cx="102117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: 5a</a:t>
              </a:r>
              <a:r>
                <a:rPr lang="cs-CZ" baseline="30000" dirty="0" smtClean="0"/>
                <a:t>2</a:t>
              </a:r>
              <a:r>
                <a:rPr lang="cs-CZ" dirty="0" smtClean="0"/>
                <a:t>b</a:t>
              </a:r>
              <a:r>
                <a:rPr lang="cs-CZ" baseline="30000" dirty="0" smtClean="0"/>
                <a:t>3</a:t>
              </a:r>
              <a:endParaRPr lang="cs-CZ" dirty="0"/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1315441" y="4725144"/>
            <a:ext cx="11683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1053964" y="4293096"/>
            <a:ext cx="1282652" cy="934363"/>
            <a:chOff x="1053964" y="4293096"/>
            <a:chExt cx="1282652" cy="934363"/>
          </a:xfrm>
        </p:grpSpPr>
        <p:sp>
          <p:nvSpPr>
            <p:cNvPr id="12" name="Zahnutá šipka nahoru 11"/>
            <p:cNvSpPr/>
            <p:nvPr/>
          </p:nvSpPr>
          <p:spPr>
            <a:xfrm>
              <a:off x="1053964" y="4293096"/>
              <a:ext cx="1141772" cy="288032"/>
            </a:xfrm>
            <a:prstGeom prst="curvedUp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1315441" y="4581128"/>
              <a:ext cx="1021175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: 5a</a:t>
              </a:r>
              <a:r>
                <a:rPr lang="cs-CZ" baseline="30000" dirty="0"/>
                <a:t>2</a:t>
              </a:r>
              <a:r>
                <a:rPr lang="cs-CZ" dirty="0"/>
                <a:t>b</a:t>
              </a:r>
              <a:r>
                <a:rPr lang="cs-CZ" baseline="30000" dirty="0"/>
                <a:t>3</a:t>
              </a:r>
              <a:endParaRPr lang="cs-CZ" dirty="0"/>
            </a:p>
            <a:p>
              <a:endParaRPr lang="cs-CZ" dirty="0"/>
            </a:p>
          </p:txBody>
        </p:sp>
      </p:grpSp>
      <mc:AlternateContent xmlns:mc="http://schemas.openxmlformats.org/markup-compatibility/2006">
        <mc:Choice xmlns:a14="http://schemas.microsoft.com/office/drawing/2010/main" Requires="a14">
          <p:sp>
            <p:nvSpPr>
              <p:cNvPr id="17" name="TextovéPole 16"/>
              <p:cNvSpPr txBox="1"/>
              <p:nvPr/>
            </p:nvSpPr>
            <p:spPr>
              <a:xfrm>
                <a:off x="6228697" y="3779802"/>
                <a:ext cx="145854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28697" y="3779802"/>
                <a:ext cx="1458541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8" name="TextovéPole 17"/>
              <p:cNvSpPr txBox="1"/>
              <p:nvPr/>
            </p:nvSpPr>
            <p:spPr>
              <a:xfrm>
                <a:off x="685083" y="5227459"/>
                <a:ext cx="1510093" cy="6954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−5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𝑥𝑦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5083" y="5227459"/>
                <a:ext cx="1510093" cy="69544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TextovéPole 18"/>
          <p:cNvSpPr txBox="1"/>
          <p:nvPr/>
        </p:nvSpPr>
        <p:spPr>
          <a:xfrm>
            <a:off x="3347864" y="4909810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Výraz musí být upraven na součin!!!!!</a:t>
            </a:r>
            <a:endParaRPr lang="cs-CZ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0" name="TextovéPole 19"/>
              <p:cNvSpPr txBox="1"/>
              <p:nvPr/>
            </p:nvSpPr>
            <p:spPr>
              <a:xfrm>
                <a:off x="2195176" y="5227458"/>
                <a:ext cx="1660006" cy="6954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5.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𝑥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𝑦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𝑥𝑦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5176" y="5227458"/>
                <a:ext cx="1660006" cy="695447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1" name="TextovéPole 20"/>
              <p:cNvSpPr txBox="1"/>
              <p:nvPr/>
            </p:nvSpPr>
            <p:spPr>
              <a:xfrm>
                <a:off x="3781671" y="5279142"/>
                <a:ext cx="1798441" cy="6771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</a:rPr>
                            <m:t>.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𝑥𝑦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81671" y="5279142"/>
                <a:ext cx="1798441" cy="677173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1988" y="5429192"/>
            <a:ext cx="1365250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17" grpId="0"/>
      <p:bldP spid="18" grpId="0"/>
      <p:bldP spid="19" grpId="0"/>
      <p:bldP spid="20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683568" y="620688"/>
                <a:ext cx="1282210" cy="62286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+6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620688"/>
                <a:ext cx="1282210" cy="62286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ovéPole 3"/>
              <p:cNvSpPr txBox="1"/>
              <p:nvPr/>
            </p:nvSpPr>
            <p:spPr>
              <a:xfrm>
                <a:off x="1971483" y="634975"/>
                <a:ext cx="1432123" cy="6690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3.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6.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71483" y="634975"/>
                <a:ext cx="1432123" cy="66909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ovéPole 4"/>
              <p:cNvSpPr txBox="1"/>
              <p:nvPr/>
            </p:nvSpPr>
            <p:spPr>
              <a:xfrm>
                <a:off x="3403606" y="613733"/>
                <a:ext cx="377026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03606" y="613733"/>
                <a:ext cx="377026" cy="61093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ovéPole 5"/>
              <p:cNvSpPr txBox="1"/>
              <p:nvPr/>
            </p:nvSpPr>
            <p:spPr>
              <a:xfrm>
                <a:off x="6876256" y="784856"/>
                <a:ext cx="85337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−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𝑏</m:t>
                    </m:r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76256" y="784856"/>
                <a:ext cx="853375" cy="369332"/>
              </a:xfrm>
              <a:prstGeom prst="rect">
                <a:avLst/>
              </a:prstGeom>
              <a:blipFill rotWithShape="1">
                <a:blip r:embed="rId5"/>
                <a:stretch>
                  <a:fillRect l="-6429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683568" y="1844824"/>
                <a:ext cx="1510093" cy="6600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−6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−9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1844824"/>
                <a:ext cx="1510093" cy="66005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ovéPole 7"/>
              <p:cNvSpPr txBox="1"/>
              <p:nvPr/>
            </p:nvSpPr>
            <p:spPr>
              <a:xfrm>
                <a:off x="2258984" y="1800858"/>
                <a:ext cx="2250488" cy="6771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6.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9.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</a:rPr>
                            <m:t>.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58984" y="1800858"/>
                <a:ext cx="2250488" cy="677173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ovéPole 8"/>
              <p:cNvSpPr txBox="1"/>
              <p:nvPr/>
            </p:nvSpPr>
            <p:spPr>
              <a:xfrm>
                <a:off x="4418997" y="1827703"/>
                <a:ext cx="1195135" cy="6600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3.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18997" y="1827703"/>
                <a:ext cx="1195135" cy="66005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ovéPole 9"/>
              <p:cNvSpPr txBox="1"/>
              <p:nvPr/>
            </p:nvSpPr>
            <p:spPr>
              <a:xfrm>
                <a:off x="6871071" y="2004471"/>
                <a:ext cx="9875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≠±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71071" y="2004471"/>
                <a:ext cx="987514" cy="369332"/>
              </a:xfrm>
              <a:prstGeom prst="rect">
                <a:avLst/>
              </a:prstGeom>
              <a:blipFill rotWithShape="1">
                <a:blip r:embed="rId9"/>
                <a:stretch>
                  <a:fillRect b="-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2" name="Přímá spojnice 11"/>
          <p:cNvCxnSpPr/>
          <p:nvPr/>
        </p:nvCxnSpPr>
        <p:spPr>
          <a:xfrm flipV="1">
            <a:off x="2987824" y="1844824"/>
            <a:ext cx="792808" cy="31290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2555776" y="2189137"/>
            <a:ext cx="720080" cy="315739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15" name="TextovéPole 14"/>
              <p:cNvSpPr txBox="1"/>
              <p:nvPr/>
            </p:nvSpPr>
            <p:spPr>
              <a:xfrm>
                <a:off x="683568" y="2971800"/>
                <a:ext cx="2417906" cy="6527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12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−75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−20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𝑎𝑏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+25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2971800"/>
                <a:ext cx="2417906" cy="652743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6" name="TextovéPole 15"/>
              <p:cNvSpPr txBox="1"/>
              <p:nvPr/>
            </p:nvSpPr>
            <p:spPr>
              <a:xfrm>
                <a:off x="2987824" y="2986087"/>
                <a:ext cx="2163862" cy="6873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. 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</a:rPr>
                                <m:t>−25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d>
                        </m:num>
                        <m:den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𝑎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−5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0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87824" y="2986087"/>
                <a:ext cx="2163862" cy="687368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7" name="TextovéPole 16"/>
              <p:cNvSpPr txBox="1"/>
              <p:nvPr/>
            </p:nvSpPr>
            <p:spPr>
              <a:xfrm>
                <a:off x="5058162" y="3000945"/>
                <a:ext cx="2893036" cy="6690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.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−5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</a:rPr>
                            <m:t>.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+5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</m:d>
                        </m:num>
                        <m:den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−5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</a:rPr>
                            <m:t>.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−5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58162" y="3000945"/>
                <a:ext cx="2893036" cy="669094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8" name="TextovéPole 17"/>
              <p:cNvSpPr txBox="1"/>
              <p:nvPr/>
            </p:nvSpPr>
            <p:spPr>
              <a:xfrm>
                <a:off x="3101473" y="4213076"/>
                <a:ext cx="1727139" cy="6806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 </a:t>
                </a:r>
                <a:r>
                  <a:rPr lang="cs-CZ" sz="2400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  <m:r>
                          <a:rPr lang="cs-CZ" sz="2400" b="0" i="1" smtClean="0">
                            <a:latin typeface="Cambria Math"/>
                          </a:rPr>
                          <m:t>𝑏</m:t>
                        </m:r>
                        <m:r>
                          <a:rPr lang="cs-CZ" sz="2400" b="0" i="1" smtClean="0">
                            <a:latin typeface="Cambria Math"/>
                          </a:rPr>
                          <m:t>.</m:t>
                        </m:r>
                        <m:d>
                          <m:dPr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2</m:t>
                            </m:r>
                            <m:r>
                              <a:rPr lang="cs-CZ" sz="2400" b="0" i="1" smtClean="0">
                                <a:latin typeface="Cambria Math"/>
                              </a:rPr>
                              <m:t>𝑎</m:t>
                            </m:r>
                            <m:r>
                              <a:rPr lang="cs-CZ" sz="2400" b="0" i="1" smtClean="0">
                                <a:latin typeface="Cambria Math"/>
                              </a:rPr>
                              <m:t>+5</m:t>
                            </m:r>
                            <m:r>
                              <a:rPr lang="cs-CZ" sz="2400" b="0" i="1" smtClean="0">
                                <a:latin typeface="Cambria Math"/>
                              </a:rPr>
                              <m:t>𝑏</m:t>
                            </m:r>
                          </m:e>
                        </m:d>
                      </m:num>
                      <m:den>
                        <m:d>
                          <m:dPr>
                            <m:ctrlPr>
                              <a:rPr lang="cs-CZ" sz="240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2</m:t>
                            </m:r>
                            <m:r>
                              <a:rPr lang="cs-CZ" sz="2400" b="0" i="1" smtClean="0">
                                <a:latin typeface="Cambria Math"/>
                              </a:rPr>
                              <m:t>𝑎</m:t>
                            </m:r>
                            <m:r>
                              <a:rPr lang="cs-CZ" sz="2400" b="0" i="1" smtClean="0">
                                <a:latin typeface="Cambria Math"/>
                              </a:rPr>
                              <m:t>−5</m:t>
                            </m:r>
                            <m:r>
                              <a:rPr lang="cs-CZ" sz="2400" b="0" i="1" smtClean="0">
                                <a:latin typeface="Cambria Math"/>
                              </a:rPr>
                              <m:t>𝑏</m:t>
                            </m:r>
                          </m:e>
                        </m:d>
                      </m:den>
                    </m:f>
                  </m:oMath>
                </a14:m>
                <a:endParaRPr lang="cs-CZ" sz="2400" dirty="0"/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01473" y="4213076"/>
                <a:ext cx="1727139" cy="680699"/>
              </a:xfrm>
              <a:prstGeom prst="rect">
                <a:avLst/>
              </a:prstGeom>
              <a:blipFill rotWithShape="1">
                <a:blip r:embed="rId13"/>
                <a:stretch>
                  <a:fillRect l="-2120" b="-17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9" name="TextovéPole 18"/>
              <p:cNvSpPr txBox="1"/>
              <p:nvPr/>
            </p:nvSpPr>
            <p:spPr>
              <a:xfrm>
                <a:off x="6866457" y="4277260"/>
                <a:ext cx="980846" cy="61651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𝑏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66457" y="4277260"/>
                <a:ext cx="980846" cy="616515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TextovéPole 19"/>
          <p:cNvSpPr txBox="1"/>
          <p:nvPr/>
        </p:nvSpPr>
        <p:spPr>
          <a:xfrm>
            <a:off x="3780632" y="1628800"/>
            <a:ext cx="638365" cy="3724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(-1)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4620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5" grpId="0"/>
      <p:bldP spid="16" grpId="0"/>
      <p:bldP spid="17" grpId="0"/>
      <p:bldP spid="18" grpId="0"/>
      <p:bldP spid="19" grpId="0"/>
    </p:bld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517</Words>
  <Application>Microsoft Office PowerPoint</Application>
  <PresentationFormat>Předvádění na obrazovce (4:3)</PresentationFormat>
  <Paragraphs>66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Výchozí návrh</vt:lpstr>
      <vt:lpstr>Prezentace aplikace PowerPoint</vt:lpstr>
      <vt:lpstr>Zlomek           zkraťte  na základní tvar.</vt:lpstr>
      <vt:lpstr>Poučka:</vt:lpstr>
      <vt:lpstr>Jak postupovat při krácení?</vt:lpstr>
      <vt:lpstr>Připomenutí vytýkání:</vt:lpstr>
      <vt:lpstr>Upravte lomené výrazy krácením:</vt:lpstr>
      <vt:lpstr>Prezentace aplikace PowerPoint</vt:lpstr>
    </vt:vector>
  </TitlesOfParts>
  <Company>vo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Krácení lomených výrazů</dc:title>
  <dc:creator>ov</dc:creator>
  <cp:lastModifiedBy>ov</cp:lastModifiedBy>
  <cp:revision>14</cp:revision>
  <dcterms:created xsi:type="dcterms:W3CDTF">2012-10-21T12:18:24Z</dcterms:created>
  <dcterms:modified xsi:type="dcterms:W3CDTF">2013-02-05T18:40:15Z</dcterms:modified>
</cp:coreProperties>
</file>