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5" r:id="rId2"/>
    <p:sldId id="266" r:id="rId3"/>
    <p:sldId id="256" r:id="rId4"/>
    <p:sldId id="258" r:id="rId5"/>
    <p:sldId id="259" r:id="rId6"/>
    <p:sldId id="261" r:id="rId7"/>
    <p:sldId id="264" r:id="rId8"/>
    <p:sldId id="270" r:id="rId9"/>
    <p:sldId id="263" r:id="rId10"/>
    <p:sldId id="267" r:id="rId11"/>
    <p:sldId id="260" r:id="rId12"/>
    <p:sldId id="262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483359-C3A3-43D5-8F65-1695F3207647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6049E6-B5EE-479E-92C9-2343BD923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B631E9-3906-44F6-91AC-BB0A38B184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3D9D74-7FAC-4A62-893E-BE631BD68C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B631E9-3906-44F6-91AC-BB0A38B184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3D9D74-7FAC-4A62-893E-BE631BD68C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B631E9-3906-44F6-91AC-BB0A38B184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3D9D74-7FAC-4A62-893E-BE631BD68C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B631E9-3906-44F6-91AC-BB0A38B184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3D9D74-7FAC-4A62-893E-BE631BD68C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B631E9-3906-44F6-91AC-BB0A38B184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3D9D74-7FAC-4A62-893E-BE631BD68C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B631E9-3906-44F6-91AC-BB0A38B184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3D9D74-7FAC-4A62-893E-BE631BD68C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B631E9-3906-44F6-91AC-BB0A38B184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3D9D74-7FAC-4A62-893E-BE631BD68C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B631E9-3906-44F6-91AC-BB0A38B184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3D9D74-7FAC-4A62-893E-BE631BD68C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B631E9-3906-44F6-91AC-BB0A38B184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3D9D74-7FAC-4A62-893E-BE631BD68C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B631E9-3906-44F6-91AC-BB0A38B184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3D9D74-7FAC-4A62-893E-BE631BD68C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B631E9-3906-44F6-91AC-BB0A38B184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3D9D74-7FAC-4A62-893E-BE631BD68C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6B631E9-3906-44F6-91AC-BB0A38B184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03D9D74-7FAC-4A62-893E-BE631BD68C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072493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90831"/>
                <a:gridCol w="2690831"/>
                <a:gridCol w="2690831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DUM</a:t>
                      </a:r>
                      <a:r>
                        <a:rPr lang="cs-CZ" sz="1800" b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:</a:t>
                      </a:r>
                      <a:r>
                        <a:rPr lang="cs-CZ" sz="1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VY_32_INOVACE_VIII_3_15         Moment síly</a:t>
                      </a:r>
                      <a:r>
                        <a:rPr lang="cs-CZ" sz="1800" b="1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.</a:t>
                      </a:r>
                      <a:endParaRPr lang="cs-CZ" b="1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: 	VIII.</a:t>
                      </a:r>
                      <a:endParaRPr lang="cs-CZ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: 3.</a:t>
                      </a:r>
                      <a:endParaRPr lang="cs-CZ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Pořadové číslo </a:t>
                      </a:r>
                      <a:r>
                        <a:rPr lang="cs-CZ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DUM:</a:t>
                      </a:r>
                      <a:r>
                        <a:rPr lang="cs-CZ" b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15</a:t>
                      </a:r>
                      <a:endParaRPr lang="cs-CZ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			</a:t>
                      </a:r>
                      <a:r>
                        <a:rPr lang="cs-CZ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Mgr. Milan Žižka</a:t>
                      </a:r>
                    </a:p>
                    <a:p>
                      <a:endParaRPr lang="cs-CZ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2071678"/>
          <a:ext cx="7358114" cy="1925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79057"/>
                <a:gridCol w="36790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FFC000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rgbClr val="FFC000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rgbClr val="FFC000"/>
                          </a:solidFill>
                        </a:rPr>
                      </a:b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FFC000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FFC000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5"/>
            <a:ext cx="8501122" cy="2286015"/>
          </a:xfrm>
          <a:solidFill>
            <a:schemeClr val="bg2">
              <a:lumMod val="75000"/>
            </a:schemeClr>
          </a:solidFill>
        </p:spPr>
        <p:txBody>
          <a:bodyPr anchor="t">
            <a:normAutofit fontScale="90000"/>
          </a:bodyPr>
          <a:lstStyle/>
          <a:p>
            <a:r>
              <a:rPr lang="cs-CZ" sz="3200" dirty="0" smtClean="0">
                <a:solidFill>
                  <a:srgbClr val="FFFFFF"/>
                </a:solidFill>
              </a:rPr>
              <a:t>Anotace: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err="1" smtClean="0">
                <a:solidFill>
                  <a:srgbClr val="FFFFFF"/>
                </a:solidFill>
              </a:rPr>
              <a:t>PowerPointová</a:t>
            </a:r>
            <a:r>
              <a:rPr lang="cs-CZ" sz="3200" b="1" dirty="0" smtClean="0">
                <a:solidFill>
                  <a:srgbClr val="FFFFFF"/>
                </a:solidFill>
              </a:rPr>
              <a:t> Prezentace  seznamuje </a:t>
            </a:r>
            <a:br>
              <a:rPr lang="cs-CZ" sz="3200" b="1" dirty="0" smtClean="0">
                <a:solidFill>
                  <a:srgbClr val="FFFFFF"/>
                </a:solidFill>
              </a:rPr>
            </a:br>
            <a:r>
              <a:rPr lang="cs-CZ" sz="3200" b="1" dirty="0" smtClean="0">
                <a:solidFill>
                  <a:srgbClr val="FFFFFF"/>
                </a:solidFill>
              </a:rPr>
              <a:t>s momentem síly,</a:t>
            </a:r>
            <a:r>
              <a:rPr lang="cs-CZ" sz="3200" b="1" dirty="0" smtClean="0"/>
              <a:t> </a:t>
            </a:r>
            <a:r>
              <a:rPr lang="cs-CZ" sz="3200" b="1" dirty="0" smtClean="0">
                <a:solidFill>
                  <a:schemeClr val="bg1"/>
                </a:solidFill>
              </a:rPr>
              <a:t>s jeho otáčivým účinkem</a:t>
            </a:r>
            <a:br>
              <a:rPr lang="cs-CZ" sz="3200" b="1" dirty="0" smtClean="0">
                <a:solidFill>
                  <a:schemeClr val="bg1"/>
                </a:solidFill>
              </a:rPr>
            </a:br>
            <a:r>
              <a:rPr lang="cs-CZ" sz="3200" b="1" dirty="0" smtClean="0">
                <a:solidFill>
                  <a:schemeClr val="bg1"/>
                </a:solidFill>
              </a:rPr>
              <a:t>a výpočtem. Upevňuje dovednosti správného řešení fyzikálních úloh. </a:t>
            </a:r>
            <a:endParaRPr lang="cs-CZ" sz="3200" dirty="0">
              <a:solidFill>
                <a:schemeClr val="bg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49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Druh učebního materiálu</a:t>
                      </a:r>
                      <a:endParaRPr lang="cs-CZ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Výukový</a:t>
                      </a:r>
                      <a:endParaRPr lang="cs-CZ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Typická věková skupina</a:t>
                      </a:r>
                      <a:endParaRPr lang="cs-CZ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12 – 13 let</a:t>
                      </a:r>
                      <a:endParaRPr lang="cs-CZ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Síla, rameno síly, moment síly,</a:t>
                      </a:r>
                      <a:r>
                        <a:rPr lang="cs-CZ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 dvojice sil.</a:t>
                      </a:r>
                      <a:endParaRPr lang="cs-CZ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728" y="357166"/>
            <a:ext cx="7406640" cy="1472184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Moment síly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2357430"/>
            <a:ext cx="7406640" cy="1752600"/>
          </a:xfrm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Moment síly popisuje otáčivý účinek síly.</a:t>
            </a:r>
            <a:endParaRPr lang="cs-CZ" sz="3600" dirty="0">
              <a:solidFill>
                <a:srgbClr val="FFC000"/>
              </a:solidFill>
            </a:endParaRPr>
          </a:p>
        </p:txBody>
      </p:sp>
      <p:pic>
        <p:nvPicPr>
          <p:cNvPr id="1031" name="Picture 7" descr="C:\Documents and Settings\Fujitsu-Siemens\Local Settings\Temporary Internet Files\Content.IE5\TG2ZS2DV\MC9003522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714356"/>
            <a:ext cx="1044166" cy="1792586"/>
          </a:xfrm>
          <a:prstGeom prst="rect">
            <a:avLst/>
          </a:prstGeom>
          <a:noFill/>
        </p:spPr>
      </p:pic>
      <p:pic>
        <p:nvPicPr>
          <p:cNvPr id="1032" name="Picture 8" descr="C:\Program Files\Microsoft Office\MEDIA\CAGCAT10\j0252349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285728"/>
            <a:ext cx="2469913" cy="1501974"/>
          </a:xfrm>
          <a:prstGeom prst="rect">
            <a:avLst/>
          </a:prstGeom>
          <a:noFill/>
        </p:spPr>
      </p:pic>
      <p:pic>
        <p:nvPicPr>
          <p:cNvPr id="1043" name="Picture 19" descr="C:\Documents and Settings\Fujitsu-Siemens\Local Settings\Temporary Internet Files\Content.IE5\7ASIVSDP\MP90040029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683153" y="3960261"/>
            <a:ext cx="2033974" cy="254308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419872" y="4180344"/>
            <a:ext cx="2871200" cy="267765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Otáčivý pohyb je velmi častý pohyb. Pokus se najít co nejvíce činností, </a:t>
            </a:r>
            <a:r>
              <a:rPr lang="cs-CZ" sz="2400" dirty="0" smtClean="0"/>
              <a:t>  při </a:t>
            </a:r>
            <a:r>
              <a:rPr lang="cs-CZ" sz="2400" dirty="0" smtClean="0"/>
              <a:t>kterých používáme tento pohyb.</a:t>
            </a:r>
            <a:endParaRPr lang="cs-CZ" sz="2400" dirty="0"/>
          </a:p>
        </p:txBody>
      </p:sp>
      <p:pic>
        <p:nvPicPr>
          <p:cNvPr id="4" name="Picture 3" descr="C:\Documents and Settings\Fujitsu-Siemens\Local Settings\Temporary Internet Files\Content.IE5\TG2ZS2DV\MC90030006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43702" y="5857892"/>
            <a:ext cx="1804111" cy="826618"/>
          </a:xfrm>
          <a:prstGeom prst="rect">
            <a:avLst/>
          </a:prstGeom>
          <a:noFill/>
        </p:spPr>
      </p:pic>
      <p:pic>
        <p:nvPicPr>
          <p:cNvPr id="16" name="Picture 5" descr="C:\Documents and Settings\Fujitsu-Siemens\Local Settings\Temporary Internet Files\Content.IE5\TG2ZS2DV\MC90025226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15140" y="4286256"/>
            <a:ext cx="1826971" cy="17263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Documents and Settings\Fujitsu-Siemens\Local Settings\Temporary Internet Files\Content.IE5\TG2ZS2DV\MC9002904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68592">
            <a:off x="576872" y="3010384"/>
            <a:ext cx="4072378" cy="3958633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 rot="5400000">
            <a:off x="1179489" y="3392487"/>
            <a:ext cx="2214578" cy="1588"/>
          </a:xfrm>
          <a:prstGeom prst="straightConnector1">
            <a:avLst/>
          </a:prstGeom>
          <a:ln w="50800" cmpd="sng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5400000">
            <a:off x="4001290" y="3999710"/>
            <a:ext cx="571504" cy="1588"/>
          </a:xfrm>
          <a:prstGeom prst="straightConnector1">
            <a:avLst/>
          </a:prstGeom>
          <a:ln w="50800" cmpd="sng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>
            <a:off x="750067" y="3321843"/>
            <a:ext cx="2215372" cy="794"/>
          </a:xfrm>
          <a:prstGeom prst="straightConnector1">
            <a:avLst/>
          </a:prstGeom>
          <a:ln w="50800" cmpd="sng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Kříž 22"/>
          <p:cNvSpPr/>
          <p:nvPr/>
        </p:nvSpPr>
        <p:spPr>
          <a:xfrm rot="18834932">
            <a:off x="1549208" y="2399133"/>
            <a:ext cx="557210" cy="571504"/>
          </a:xfrm>
          <a:prstGeom prst="plus">
            <a:avLst>
              <a:gd name="adj" fmla="val 41579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142852"/>
            <a:ext cx="8643998" cy="230832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Víte, nebo si snadno ověříte, že když budeme působit silou </a:t>
            </a:r>
            <a:r>
              <a:rPr lang="cs-CZ" sz="2400" dirty="0" smtClean="0"/>
              <a:t>  na </a:t>
            </a:r>
            <a:r>
              <a:rPr lang="cs-CZ" sz="2400" dirty="0" smtClean="0"/>
              <a:t>kliku </a:t>
            </a:r>
            <a:r>
              <a:rPr lang="cs-CZ" sz="2400" dirty="0" smtClean="0"/>
              <a:t>v </a:t>
            </a:r>
            <a:r>
              <a:rPr lang="cs-CZ" sz="2400" dirty="0" smtClean="0"/>
              <a:t>místě, ve kterém se klika otáčí, klikou neotočíme.  Když budeme působit silou v blízkosti místa </a:t>
            </a:r>
            <a:r>
              <a:rPr lang="cs-CZ" sz="2400" dirty="0" smtClean="0"/>
              <a:t>otáčení, </a:t>
            </a:r>
            <a:r>
              <a:rPr lang="cs-CZ" sz="2400" dirty="0" smtClean="0"/>
              <a:t>klikou otočíme, ale nepůjde to snadno – budeme muset působit velkou silou. Když budeme působit na konci kliky, bude nám stačit daleko menší síla.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628" y="2143116"/>
            <a:ext cx="3603820" cy="230832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Otáčivý účinek síly </a:t>
            </a:r>
            <a:r>
              <a:rPr lang="cs-CZ" sz="2400" b="1" dirty="0" smtClean="0">
                <a:solidFill>
                  <a:srgbClr val="000000"/>
                </a:solidFill>
              </a:rPr>
              <a:t>           na </a:t>
            </a:r>
            <a:r>
              <a:rPr lang="cs-CZ" sz="2400" b="1" dirty="0" smtClean="0">
                <a:solidFill>
                  <a:srgbClr val="000000"/>
                </a:solidFill>
              </a:rPr>
              <a:t>těleso nezávisí pouze </a:t>
            </a:r>
            <a:r>
              <a:rPr lang="cs-CZ" sz="2400" b="1" dirty="0" smtClean="0">
                <a:solidFill>
                  <a:srgbClr val="000000"/>
                </a:solidFill>
              </a:rPr>
              <a:t>na </a:t>
            </a:r>
            <a:r>
              <a:rPr lang="cs-CZ" sz="2400" b="1" dirty="0" smtClean="0">
                <a:solidFill>
                  <a:srgbClr val="000000"/>
                </a:solidFill>
              </a:rPr>
              <a:t>velikosti síly, ale i na vzdálenosti nositelky síly od místa otáčení.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4725144"/>
            <a:ext cx="2857520" cy="193899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Vzdálenost nositelky síly </a:t>
            </a:r>
            <a:r>
              <a:rPr lang="cs-CZ" sz="2400" dirty="0" smtClean="0"/>
              <a:t>                  od </a:t>
            </a:r>
            <a:r>
              <a:rPr lang="cs-CZ" sz="2400" dirty="0" smtClean="0"/>
              <a:t>osy otáčení nazýváme rameno síly.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85852" y="214290"/>
            <a:ext cx="7647836" cy="1143008"/>
          </a:xfrm>
          <a:solidFill>
            <a:schemeClr val="bg2">
              <a:lumMod val="75000"/>
            </a:schemeClr>
          </a:solidFill>
        </p:spPr>
        <p:txBody>
          <a:bodyPr anchor="t">
            <a:normAutofit fontScale="90000"/>
          </a:bodyPr>
          <a:lstStyle/>
          <a:p>
            <a:r>
              <a:rPr lang="cs-CZ" dirty="0" smtClean="0"/>
              <a:t>Moment síly je součin síly </a:t>
            </a:r>
            <a:r>
              <a:rPr lang="cs-CZ" dirty="0" smtClean="0"/>
              <a:t>                       a </a:t>
            </a:r>
            <a:r>
              <a:rPr lang="cs-CZ" dirty="0" smtClean="0"/>
              <a:t>ramene síly.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28728" y="2285992"/>
            <a:ext cx="72866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Rameno síly  </a:t>
            </a:r>
            <a:r>
              <a:rPr lang="cs-CZ" sz="2400" u="sng" dirty="0" smtClean="0">
                <a:solidFill>
                  <a:schemeClr val="bg2">
                    <a:lumMod val="50000"/>
                  </a:schemeClr>
                </a:solidFill>
              </a:rPr>
              <a:t>a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je vzdálenost nositelky síly od osy otáčení.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3143240" y="2857496"/>
            <a:ext cx="2500330" cy="1857388"/>
            <a:chOff x="3143240" y="2857496"/>
            <a:chExt cx="2500330" cy="1857388"/>
          </a:xfrm>
        </p:grpSpPr>
        <p:cxnSp>
          <p:nvCxnSpPr>
            <p:cNvPr id="6" name="Přímá spojovací čára 5"/>
            <p:cNvCxnSpPr/>
            <p:nvPr/>
          </p:nvCxnSpPr>
          <p:spPr>
            <a:xfrm>
              <a:off x="3571868" y="3357562"/>
              <a:ext cx="1643074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šipka 7"/>
            <p:cNvCxnSpPr/>
            <p:nvPr/>
          </p:nvCxnSpPr>
          <p:spPr>
            <a:xfrm rot="5400000">
              <a:off x="3107521" y="3821909"/>
              <a:ext cx="928694" cy="1588"/>
            </a:xfrm>
            <a:prstGeom prst="straightConnector1">
              <a:avLst/>
            </a:prstGeom>
            <a:ln w="4445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5400000">
              <a:off x="2715009" y="3857231"/>
              <a:ext cx="1714512" cy="79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ovnoramenný trojúhelník 10"/>
            <p:cNvSpPr/>
            <p:nvPr/>
          </p:nvSpPr>
          <p:spPr>
            <a:xfrm>
              <a:off x="5143504" y="3357562"/>
              <a:ext cx="132010" cy="14287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5286380" y="3571876"/>
              <a:ext cx="357190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0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143240" y="3571876"/>
              <a:ext cx="285752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F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4214810" y="2857496"/>
              <a:ext cx="285752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a</a:t>
              </a:r>
              <a:endParaRPr lang="cs-CZ" dirty="0">
                <a:solidFill>
                  <a:srgbClr val="000000"/>
                </a:solidFill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6084168" y="4005064"/>
            <a:ext cx="271464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</a:rPr>
              <a:t>M je moment síly </a:t>
            </a:r>
            <a:r>
              <a:rPr lang="cs-CZ" sz="2000" dirty="0" smtClean="0">
                <a:solidFill>
                  <a:srgbClr val="000000"/>
                </a:solidFill>
              </a:rPr>
              <a:t>               v </a:t>
            </a:r>
            <a:r>
              <a:rPr lang="cs-CZ" sz="2000" dirty="0" err="1" smtClean="0">
                <a:solidFill>
                  <a:srgbClr val="000000"/>
                </a:solidFill>
              </a:rPr>
              <a:t>Nm</a:t>
            </a:r>
            <a:endParaRPr lang="cs-CZ" sz="2000" dirty="0" smtClean="0">
              <a:solidFill>
                <a:srgbClr val="000000"/>
              </a:solidFill>
            </a:endParaRPr>
          </a:p>
          <a:p>
            <a:r>
              <a:rPr lang="cs-CZ" sz="2000" dirty="0" smtClean="0">
                <a:solidFill>
                  <a:srgbClr val="000000"/>
                </a:solidFill>
              </a:rPr>
              <a:t>F  je síla  v N</a:t>
            </a:r>
          </a:p>
          <a:p>
            <a:r>
              <a:rPr lang="cs-CZ" sz="2000" dirty="0" smtClean="0">
                <a:solidFill>
                  <a:srgbClr val="000000"/>
                </a:solidFill>
              </a:rPr>
              <a:t>a  je rameno síly v m</a:t>
            </a:r>
          </a:p>
          <a:p>
            <a:r>
              <a:rPr lang="cs-CZ" sz="2000" dirty="0" smtClean="0">
                <a:solidFill>
                  <a:srgbClr val="000000"/>
                </a:solidFill>
              </a:rPr>
              <a:t>0  je osa otáčení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43174" y="4929198"/>
            <a:ext cx="292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000000"/>
                </a:solidFill>
              </a:rPr>
              <a:t>M = F . a</a:t>
            </a:r>
            <a:endParaRPr lang="cs-CZ" sz="4400" dirty="0">
              <a:solidFill>
                <a:srgbClr val="0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40152" y="5805264"/>
            <a:ext cx="2952328" cy="707886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Jednotka  momentu síly je </a:t>
            </a:r>
            <a:r>
              <a:rPr lang="cs-CZ" sz="2000" dirty="0" err="1" smtClean="0">
                <a:solidFill>
                  <a:schemeClr val="bg1"/>
                </a:solidFill>
              </a:rPr>
              <a:t>newtonmetr</a:t>
            </a:r>
            <a:r>
              <a:rPr lang="cs-CZ" sz="2000" dirty="0" smtClean="0">
                <a:solidFill>
                  <a:schemeClr val="bg1"/>
                </a:solidFill>
              </a:rPr>
              <a:t> -  </a:t>
            </a:r>
            <a:r>
              <a:rPr lang="cs-CZ" sz="2000" dirty="0" err="1" smtClean="0">
                <a:solidFill>
                  <a:schemeClr val="bg1"/>
                </a:solidFill>
              </a:rPr>
              <a:t>Nm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28728" y="1643050"/>
            <a:ext cx="7215238" cy="646331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Má otáčivý účinek na těleso.</a:t>
            </a:r>
            <a:endParaRPr lang="cs-CZ" sz="36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8" presetClass="entr" presetSubtype="1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8" presetClass="entr" presetSubtype="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0"/>
                            </p:stCondLst>
                            <p:childTnLst>
                              <p:par>
                                <p:cTn id="21" presetID="8" presetClass="emph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-1800000"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500"/>
                            </p:stCondLst>
                            <p:childTnLst>
                              <p:par>
                                <p:cTn id="24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1500"/>
                            </p:stCondLst>
                            <p:childTnLst>
                              <p:par>
                                <p:cTn id="37" presetID="18" presetClass="entr" presetSubtype="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4000"/>
                            </p:stCondLst>
                            <p:childTnLst>
                              <p:par>
                                <p:cTn id="41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7" grpId="0"/>
      <p:bldP spid="18" grpId="0"/>
      <p:bldP spid="19" grpId="0" build="allAtOnce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692696"/>
            <a:ext cx="7481910" cy="18573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Moment síly není jednoznačně určen pouze velikostí. Musíme určit směr, ve kterém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tělesem síla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otáčí.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71604" y="4071942"/>
            <a:ext cx="7406640" cy="1752600"/>
          </a:xfrm>
        </p:spPr>
        <p:txBody>
          <a:bodyPr/>
          <a:lstStyle/>
          <a:p>
            <a:r>
              <a:rPr lang="cs-CZ" dirty="0" smtClean="0"/>
              <a:t>Moment síly na tomto obrázku otáčí pákou </a:t>
            </a:r>
            <a:r>
              <a:rPr lang="cs-CZ" dirty="0" smtClean="0"/>
              <a:t>                  proti </a:t>
            </a:r>
            <a:r>
              <a:rPr lang="cs-CZ" dirty="0" smtClean="0"/>
              <a:t>směru hodinových ručiček.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2714612" y="2285992"/>
            <a:ext cx="2500330" cy="1857388"/>
            <a:chOff x="3143240" y="2857496"/>
            <a:chExt cx="2500330" cy="1857388"/>
          </a:xfrm>
        </p:grpSpPr>
        <p:cxnSp>
          <p:nvCxnSpPr>
            <p:cNvPr id="5" name="Přímá spojovací čára 4"/>
            <p:cNvCxnSpPr/>
            <p:nvPr/>
          </p:nvCxnSpPr>
          <p:spPr>
            <a:xfrm>
              <a:off x="3571868" y="3357562"/>
              <a:ext cx="1643074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šipka 5"/>
            <p:cNvCxnSpPr/>
            <p:nvPr/>
          </p:nvCxnSpPr>
          <p:spPr>
            <a:xfrm rot="5400000">
              <a:off x="3107521" y="3821909"/>
              <a:ext cx="928694" cy="1588"/>
            </a:xfrm>
            <a:prstGeom prst="straightConnector1">
              <a:avLst/>
            </a:prstGeom>
            <a:ln w="4445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5400000">
              <a:off x="2715009" y="3857231"/>
              <a:ext cx="1714512" cy="79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Rovnoramenný trojúhelník 7"/>
            <p:cNvSpPr/>
            <p:nvPr/>
          </p:nvSpPr>
          <p:spPr>
            <a:xfrm>
              <a:off x="5143504" y="3357562"/>
              <a:ext cx="132010" cy="14287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286380" y="3571876"/>
              <a:ext cx="357190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0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143240" y="3571876"/>
              <a:ext cx="285752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F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214810" y="2857496"/>
              <a:ext cx="285752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a</a:t>
              </a:r>
              <a:endParaRPr lang="cs-CZ" dirty="0">
                <a:solidFill>
                  <a:srgbClr val="000000"/>
                </a:solidFill>
              </a:endParaRPr>
            </a:p>
          </p:txBody>
        </p:sp>
      </p:grpSp>
      <p:pic>
        <p:nvPicPr>
          <p:cNvPr id="3075" name="Picture 3" descr="C:\Documents and Settings\Fujitsu-Siemens\Local Settings\Temporary Internet Files\Content.IE5\8TTNS1EQ\MC90044146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5715008" y="5357826"/>
            <a:ext cx="2286016" cy="2286016"/>
          </a:xfrm>
          <a:prstGeom prst="rect">
            <a:avLst/>
          </a:prstGeom>
          <a:noFill/>
        </p:spPr>
      </p:pic>
      <p:sp>
        <p:nvSpPr>
          <p:cNvPr id="19" name="Kruhová šipka 18"/>
          <p:cNvSpPr/>
          <p:nvPr/>
        </p:nvSpPr>
        <p:spPr>
          <a:xfrm>
            <a:off x="6357950" y="4929198"/>
            <a:ext cx="978408" cy="978408"/>
          </a:xfrm>
          <a:prstGeom prst="circularArrow">
            <a:avLst>
              <a:gd name="adj1" fmla="val 12500"/>
              <a:gd name="adj2" fmla="val 1142319"/>
              <a:gd name="adj3" fmla="val 20457681"/>
              <a:gd name="adj4" fmla="val 10868410"/>
              <a:gd name="adj5" fmla="val 19500"/>
            </a:avLst>
          </a:prstGeom>
          <a:solidFill>
            <a:srgbClr val="FFC000"/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86644" y="4714884"/>
            <a:ext cx="16430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Směr hodinových ručiček</a:t>
            </a: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1428728" y="0"/>
            <a:ext cx="2643206" cy="1033272"/>
          </a:xfrm>
          <a:prstGeom prst="horizontalScroll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Úloha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00166" y="1142984"/>
            <a:ext cx="464347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</a:rPr>
              <a:t>Řidič povoloval zarezlý šroub. Použil</a:t>
            </a:r>
          </a:p>
          <a:p>
            <a:r>
              <a:rPr lang="cs-CZ" sz="2000" dirty="0" smtClean="0">
                <a:solidFill>
                  <a:srgbClr val="000000"/>
                </a:solidFill>
              </a:rPr>
              <a:t>k tomu klíč dlouhý 50 cm. Na jeho konci působil silou 300 N. Jak velkým momentem síly působil na šroub?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29388" y="214290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a = 50 cm</a:t>
            </a:r>
            <a:endParaRPr lang="cs-CZ" dirty="0">
              <a:solidFill>
                <a:srgbClr val="000000"/>
              </a:solidFill>
            </a:endParaRPr>
          </a:p>
        </p:txBody>
      </p:sp>
      <p:pic>
        <p:nvPicPr>
          <p:cNvPr id="2" name="Picture 12" descr="C:\Documents and Settings\Fujitsu-Siemens\Local Settings\Temporary Internet Files\Content.IE5\7ASIVSDP\MC9003977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214290"/>
            <a:ext cx="3579045" cy="714380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/>
          <p:nvPr/>
        </p:nvCxnSpPr>
        <p:spPr>
          <a:xfrm>
            <a:off x="5143504" y="1000108"/>
            <a:ext cx="342902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>
            <a:off x="8144694" y="1427942"/>
            <a:ext cx="857256" cy="1588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164288" y="1214422"/>
            <a:ext cx="1336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F = 300 N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3" name="Vodorovný svitek 12"/>
          <p:cNvSpPr/>
          <p:nvPr/>
        </p:nvSpPr>
        <p:spPr>
          <a:xfrm>
            <a:off x="1428728" y="2428868"/>
            <a:ext cx="2643206" cy="1033272"/>
          </a:xfrm>
          <a:prstGeom prst="horizontalScroll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Řešení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00166" y="3534013"/>
            <a:ext cx="507209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F = 300 N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a = 50 cm = 0,5m</a:t>
            </a:r>
          </a:p>
          <a:p>
            <a:r>
              <a:rPr lang="cs-CZ" sz="2400" u="sng" dirty="0" smtClean="0">
                <a:solidFill>
                  <a:srgbClr val="000000"/>
                </a:solidFill>
              </a:rPr>
              <a:t>M = ?                  .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M = F . a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M = 300 . 0,5 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M = 150 </a:t>
            </a:r>
            <a:r>
              <a:rPr lang="cs-CZ" sz="2400" dirty="0" err="1" smtClean="0">
                <a:solidFill>
                  <a:srgbClr val="000000"/>
                </a:solidFill>
              </a:rPr>
              <a:t>Nm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u="sng" dirty="0" smtClean="0">
                <a:solidFill>
                  <a:srgbClr val="000000"/>
                </a:solidFill>
              </a:rPr>
              <a:t>Velikost momentu síly, kterým řidič otáčí klíčem, je 150 </a:t>
            </a:r>
            <a:r>
              <a:rPr lang="cs-CZ" sz="2400" u="sng" dirty="0" err="1" smtClean="0">
                <a:solidFill>
                  <a:srgbClr val="000000"/>
                </a:solidFill>
              </a:rPr>
              <a:t>Nm</a:t>
            </a:r>
            <a:r>
              <a:rPr lang="cs-CZ" sz="2400" u="sng" dirty="0" smtClean="0">
                <a:solidFill>
                  <a:srgbClr val="000000"/>
                </a:solidFill>
              </a:rPr>
              <a:t>.</a:t>
            </a:r>
          </a:p>
          <a:p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7" name="Rovnoramenný trojúhelník 56"/>
          <p:cNvSpPr/>
          <p:nvPr/>
        </p:nvSpPr>
        <p:spPr>
          <a:xfrm>
            <a:off x="5143504" y="1000108"/>
            <a:ext cx="71438" cy="21431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18" presetClass="entr" presetSubtype="1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500"/>
                            </p:stCondLst>
                            <p:childTnLst>
                              <p:par>
                                <p:cTn id="28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500"/>
                            </p:stCondLst>
                            <p:childTnLst>
                              <p:par>
                                <p:cTn id="32" presetID="18" presetClass="entr" presetSubtype="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 animBg="1"/>
      <p:bldP spid="14" grpId="0"/>
      <p:bldP spid="5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Fujitsu-Siemens\Local Settings\Temporary Internet Files\Content.IE5\8TTNS1EQ\MC9000134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5206" y="2000240"/>
            <a:ext cx="1633118" cy="189463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285852" y="1071546"/>
            <a:ext cx="721523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Na vahadlo studny působíme silou 30 N ve vzdálenosti 100 cm od ložiska, ve kterém se otáčí. </a:t>
            </a:r>
            <a:r>
              <a:rPr lang="cs-CZ" sz="2400" dirty="0" smtClean="0">
                <a:solidFill>
                  <a:srgbClr val="000000"/>
                </a:solidFill>
              </a:rPr>
              <a:t>S jak </a:t>
            </a:r>
            <a:r>
              <a:rPr lang="cs-CZ" sz="2400" dirty="0" smtClean="0">
                <a:solidFill>
                  <a:srgbClr val="000000"/>
                </a:solidFill>
              </a:rPr>
              <a:t>velkým momentem síly otáčíme vahadlem studny?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43042" y="3143248"/>
            <a:ext cx="523321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F = 30 N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a = 100 cm = 1m</a:t>
            </a:r>
          </a:p>
          <a:p>
            <a:r>
              <a:rPr lang="cs-CZ" sz="2400" u="sng" dirty="0" smtClean="0">
                <a:solidFill>
                  <a:srgbClr val="000000"/>
                </a:solidFill>
              </a:rPr>
              <a:t>M = ?                  </a:t>
            </a:r>
            <a:r>
              <a:rPr lang="cs-CZ" sz="2400" u="sng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M = F . a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M = 30 . 1 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M = 30 </a:t>
            </a:r>
            <a:r>
              <a:rPr lang="cs-CZ" sz="2400" dirty="0" err="1" smtClean="0">
                <a:solidFill>
                  <a:srgbClr val="000000"/>
                </a:solidFill>
              </a:rPr>
              <a:t>Nm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u="sng" dirty="0" smtClean="0">
                <a:solidFill>
                  <a:srgbClr val="000000"/>
                </a:solidFill>
              </a:rPr>
              <a:t>Vahadlem otáčíme </a:t>
            </a:r>
            <a:r>
              <a:rPr lang="cs-CZ" sz="2400" u="sng" dirty="0" smtClean="0">
                <a:solidFill>
                  <a:srgbClr val="000000"/>
                </a:solidFill>
              </a:rPr>
              <a:t>s momentem </a:t>
            </a:r>
            <a:r>
              <a:rPr lang="cs-CZ" sz="2400" u="sng" dirty="0" smtClean="0">
                <a:solidFill>
                  <a:srgbClr val="000000"/>
                </a:solidFill>
              </a:rPr>
              <a:t>sily </a:t>
            </a:r>
          </a:p>
          <a:p>
            <a:r>
              <a:rPr lang="cs-CZ" sz="2400" u="sng" dirty="0" smtClean="0">
                <a:solidFill>
                  <a:srgbClr val="000000"/>
                </a:solidFill>
              </a:rPr>
              <a:t>o velikosti 30 </a:t>
            </a:r>
            <a:r>
              <a:rPr lang="cs-CZ" sz="2400" u="sng" dirty="0" err="1" smtClean="0">
                <a:solidFill>
                  <a:srgbClr val="000000"/>
                </a:solidFill>
              </a:rPr>
              <a:t>Nm</a:t>
            </a:r>
            <a:r>
              <a:rPr lang="cs-CZ" sz="2400" u="sng" dirty="0" smtClean="0">
                <a:solidFill>
                  <a:srgbClr val="000000"/>
                </a:solidFill>
              </a:rPr>
              <a:t>.</a:t>
            </a:r>
          </a:p>
          <a:p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1285852" y="0"/>
            <a:ext cx="2357454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Řešte samostatně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2483768" y="2132856"/>
            <a:ext cx="2357454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 řešení klikni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7664" y="332656"/>
            <a:ext cx="7406640" cy="1783218"/>
          </a:xfrm>
          <a:solidFill>
            <a:schemeClr val="accent3">
              <a:lumMod val="50000"/>
            </a:schemeClr>
          </a:solidFill>
        </p:spPr>
        <p:txBody>
          <a:bodyPr>
            <a:noAutofit/>
          </a:bodyPr>
          <a:lstStyle/>
          <a:p>
            <a:r>
              <a:rPr lang="cs-CZ" sz="2800" dirty="0" smtClean="0"/>
              <a:t>Často při otáčení tělesem využíváme vlastností </a:t>
            </a:r>
            <a:r>
              <a:rPr lang="cs-CZ" sz="2800" u="sng" dirty="0" smtClean="0"/>
              <a:t>dvojice sil</a:t>
            </a:r>
            <a:r>
              <a:rPr lang="cs-CZ" sz="2800" dirty="0" smtClean="0"/>
              <a:t>. Jsou to dvě stejně velké rovnoběžné síly opačného směru, jejich nositelky jsou na různých stranách od osy otáčení.</a:t>
            </a:r>
            <a:endParaRPr lang="cs-CZ" sz="2800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1357290" y="4143380"/>
            <a:ext cx="7451446" cy="1300041"/>
            <a:chOff x="1357290" y="4143380"/>
            <a:chExt cx="7451446" cy="1300041"/>
          </a:xfrm>
        </p:grpSpPr>
        <p:pic>
          <p:nvPicPr>
            <p:cNvPr id="4" name="Picture 2" descr="C:\Documents and Settings\Fujitsu-Siemens\Local Settings\Temporary Internet Files\Content.IE5\7ASIVSDP\MC900252237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786446" y="4214818"/>
              <a:ext cx="1214446" cy="1228603"/>
            </a:xfrm>
            <a:prstGeom prst="rect">
              <a:avLst/>
            </a:prstGeom>
            <a:noFill/>
          </p:spPr>
        </p:pic>
        <p:pic>
          <p:nvPicPr>
            <p:cNvPr id="5" name="Picture 20" descr="C:\Documents and Settings\Fujitsu-Siemens\Local Settings\Temporary Internet Files\Content.IE5\TG2ZS2DV\MP900401898[1]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flipV="1">
              <a:off x="7572396" y="4286256"/>
              <a:ext cx="1236340" cy="989072"/>
            </a:xfrm>
            <a:prstGeom prst="rect">
              <a:avLst/>
            </a:prstGeom>
            <a:noFill/>
          </p:spPr>
        </p:pic>
        <p:pic>
          <p:nvPicPr>
            <p:cNvPr id="6" name="Picture 13" descr="C:\Documents and Settings\Fujitsu-Siemens\Local Settings\Temporary Internet Files\Content.IE5\8TTNS1EQ\MC900437669[1].wmf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</a:blip>
            <a:srcRect/>
            <a:stretch>
              <a:fillRect/>
            </a:stretch>
          </p:blipFill>
          <p:spPr bwMode="auto">
            <a:xfrm>
              <a:off x="3571868" y="4143380"/>
              <a:ext cx="1491404" cy="1285884"/>
            </a:xfrm>
            <a:prstGeom prst="rect">
              <a:avLst/>
            </a:prstGeom>
            <a:noFill/>
          </p:spPr>
        </p:pic>
        <p:pic>
          <p:nvPicPr>
            <p:cNvPr id="7" name="Picture 11" descr="C:\Documents and Settings\Fujitsu-Siemens\Local Settings\Temporary Internet Files\Content.IE5\TG2ZS2DV\MP900385426[1]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357290" y="4357694"/>
              <a:ext cx="1357322" cy="1000132"/>
            </a:xfrm>
            <a:prstGeom prst="rect">
              <a:avLst/>
            </a:prstGeom>
            <a:noFill/>
          </p:spPr>
        </p:pic>
      </p:grpSp>
      <p:grpSp>
        <p:nvGrpSpPr>
          <p:cNvPr id="19" name="Skupina 18"/>
          <p:cNvGrpSpPr/>
          <p:nvPr/>
        </p:nvGrpSpPr>
        <p:grpSpPr>
          <a:xfrm>
            <a:off x="2643174" y="2000240"/>
            <a:ext cx="1831544" cy="1887436"/>
            <a:chOff x="2643173" y="1928802"/>
            <a:chExt cx="1831544" cy="1887436"/>
          </a:xfrm>
        </p:grpSpPr>
        <p:pic>
          <p:nvPicPr>
            <p:cNvPr id="4101" name="Picture 5" descr="C:\Documents and Settings\Fujitsu-Siemens\Local Settings\Temporary Internet Files\Content.IE5\7ASIVSDP\MC900334688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2643174" y="2000240"/>
              <a:ext cx="1831543" cy="1815998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</p:spPr>
        </p:pic>
        <p:cxnSp>
          <p:nvCxnSpPr>
            <p:cNvPr id="13" name="Přímá spojovací čára 12"/>
            <p:cNvCxnSpPr>
              <a:stCxn id="4101" idx="1"/>
              <a:endCxn id="4101" idx="3"/>
            </p:cNvCxnSpPr>
            <p:nvPr/>
          </p:nvCxnSpPr>
          <p:spPr>
            <a:xfrm rot="10800000" flipH="1">
              <a:off x="2643173" y="2908239"/>
              <a:ext cx="1831543" cy="1588"/>
            </a:xfrm>
            <a:prstGeom prst="line">
              <a:avLst/>
            </a:prstGeom>
            <a:ln w="508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šipka 14"/>
            <p:cNvCxnSpPr/>
            <p:nvPr/>
          </p:nvCxnSpPr>
          <p:spPr>
            <a:xfrm rot="16200000" flipV="1">
              <a:off x="2143902" y="2428074"/>
              <a:ext cx="1000132" cy="1588"/>
            </a:xfrm>
            <a:prstGeom prst="straightConnector1">
              <a:avLst/>
            </a:prstGeom>
            <a:ln w="508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šipka 15"/>
            <p:cNvCxnSpPr/>
            <p:nvPr/>
          </p:nvCxnSpPr>
          <p:spPr>
            <a:xfrm rot="5400000">
              <a:off x="4001290" y="3356768"/>
              <a:ext cx="857256" cy="1588"/>
            </a:xfrm>
            <a:prstGeom prst="straightConnector1">
              <a:avLst/>
            </a:prstGeom>
            <a:ln w="508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Rovnoramenný trojúhelník 17"/>
            <p:cNvSpPr/>
            <p:nvPr/>
          </p:nvSpPr>
          <p:spPr>
            <a:xfrm>
              <a:off x="3428991" y="2928934"/>
              <a:ext cx="203448" cy="214314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1714480" y="5572140"/>
            <a:ext cx="5715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Pokus se najít další příklady využití dvojice sil.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800000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8" presetClass="entr" presetSubtype="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2571744"/>
            <a:ext cx="3709989" cy="133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4" name="Picture 10" descr="C:\Documents and Settings\Fujitsu-Siemens\Local Settings\Temporary Internet Files\Content.IE5\8TTNS1EQ\MC9002804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1928802"/>
            <a:ext cx="2387097" cy="2237715"/>
          </a:xfrm>
          <a:prstGeom prst="rect">
            <a:avLst/>
          </a:prstGeom>
          <a:noFill/>
        </p:spPr>
      </p:pic>
      <p:pic>
        <p:nvPicPr>
          <p:cNvPr id="1043" name="Picture 19" descr="C:\Documents and Settings\Fujitsu-Siemens\Local Settings\Temporary Internet Files\Content.IE5\8TTNS1EQ\MC90028715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9124" y="4572008"/>
            <a:ext cx="2039805" cy="141679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857356" y="500042"/>
            <a:ext cx="52864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Některé další příklady užití dvojice sil.</a:t>
            </a:r>
            <a:endParaRPr lang="cs-CZ" sz="24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1428728" y="0"/>
            <a:ext cx="2643206" cy="1033272"/>
          </a:xfrm>
          <a:prstGeom prst="horizontalScroll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Další úlohy</a:t>
            </a:r>
            <a:endParaRPr lang="cs-CZ" dirty="0">
              <a:solidFill>
                <a:srgbClr val="000000"/>
              </a:solidFill>
            </a:endParaRPr>
          </a:p>
        </p:txBody>
      </p:sp>
      <p:pic>
        <p:nvPicPr>
          <p:cNvPr id="4" name="Picture 4" descr="C:\Documents and Settings\Fujitsu-Siemens\Local Settings\Temporary Internet Files\Content.IE5\8TTNS1EQ\MC9003080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857232"/>
            <a:ext cx="1071570" cy="132722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357290" y="1214422"/>
            <a:ext cx="492922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1. Ruka působí na kliku silou 3 N ve vzdálenosti 10 cm od osy otáčení. </a:t>
            </a:r>
            <a:r>
              <a:rPr lang="cs-CZ" sz="2400" dirty="0" smtClean="0">
                <a:solidFill>
                  <a:srgbClr val="000000"/>
                </a:solidFill>
              </a:rPr>
              <a:t>S jak </a:t>
            </a:r>
            <a:r>
              <a:rPr lang="cs-CZ" sz="2400" dirty="0" smtClean="0">
                <a:solidFill>
                  <a:srgbClr val="000000"/>
                </a:solidFill>
              </a:rPr>
              <a:t>velkým momentem síly klikou otáčí?</a:t>
            </a:r>
            <a:endParaRPr lang="cs-CZ" sz="2400" dirty="0"/>
          </a:p>
        </p:txBody>
      </p:sp>
      <p:grpSp>
        <p:nvGrpSpPr>
          <p:cNvPr id="6" name="Skupina 5"/>
          <p:cNvGrpSpPr/>
          <p:nvPr/>
        </p:nvGrpSpPr>
        <p:grpSpPr>
          <a:xfrm flipH="1">
            <a:off x="6643702" y="1857364"/>
            <a:ext cx="857256" cy="1857388"/>
            <a:chOff x="3143240" y="2857496"/>
            <a:chExt cx="2500330" cy="1857388"/>
          </a:xfrm>
        </p:grpSpPr>
        <p:cxnSp>
          <p:nvCxnSpPr>
            <p:cNvPr id="7" name="Přímá spojovací čára 6"/>
            <p:cNvCxnSpPr/>
            <p:nvPr/>
          </p:nvCxnSpPr>
          <p:spPr>
            <a:xfrm>
              <a:off x="3571868" y="3357562"/>
              <a:ext cx="1643074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šipka 7"/>
            <p:cNvCxnSpPr/>
            <p:nvPr/>
          </p:nvCxnSpPr>
          <p:spPr>
            <a:xfrm rot="5400000">
              <a:off x="3107521" y="3821909"/>
              <a:ext cx="928694" cy="1588"/>
            </a:xfrm>
            <a:prstGeom prst="straightConnector1">
              <a:avLst/>
            </a:prstGeom>
            <a:ln w="4445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 rot="5400000">
              <a:off x="2715009" y="3857231"/>
              <a:ext cx="1714512" cy="79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Rovnoramenný trojúhelník 9"/>
            <p:cNvSpPr/>
            <p:nvPr/>
          </p:nvSpPr>
          <p:spPr>
            <a:xfrm>
              <a:off x="5143504" y="3357562"/>
              <a:ext cx="132010" cy="14287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5286380" y="3571876"/>
              <a:ext cx="357190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0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143240" y="3571876"/>
              <a:ext cx="285752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F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4214810" y="2857496"/>
              <a:ext cx="285752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a</a:t>
              </a:r>
              <a:endParaRPr lang="cs-CZ" dirty="0">
                <a:solidFill>
                  <a:srgbClr val="000000"/>
                </a:solidFill>
              </a:endParaRPr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1643042" y="3357562"/>
            <a:ext cx="392909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F = 3 N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a = 10 cm = 0,1m</a:t>
            </a:r>
          </a:p>
          <a:p>
            <a:r>
              <a:rPr lang="cs-CZ" sz="2400" u="sng" dirty="0" smtClean="0">
                <a:solidFill>
                  <a:srgbClr val="000000"/>
                </a:solidFill>
              </a:rPr>
              <a:t>M = ?                  .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M = F . a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M = 3 . 0,1 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M = 0,3 </a:t>
            </a:r>
            <a:r>
              <a:rPr lang="cs-CZ" sz="2400" dirty="0" err="1" smtClean="0">
                <a:solidFill>
                  <a:srgbClr val="000000"/>
                </a:solidFill>
              </a:rPr>
              <a:t>Nm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u="sng" dirty="0" smtClean="0">
                <a:solidFill>
                  <a:srgbClr val="000000"/>
                </a:solidFill>
              </a:rPr>
              <a:t>Ruka otáčí klikou </a:t>
            </a:r>
            <a:endParaRPr lang="cs-CZ" sz="2400" u="sng" dirty="0" smtClean="0">
              <a:solidFill>
                <a:srgbClr val="000000"/>
              </a:solidFill>
            </a:endParaRPr>
          </a:p>
          <a:p>
            <a:r>
              <a:rPr lang="cs-CZ" sz="2400" u="sng" dirty="0" smtClean="0">
                <a:solidFill>
                  <a:srgbClr val="000000"/>
                </a:solidFill>
              </a:rPr>
              <a:t>s momentem síly </a:t>
            </a:r>
            <a:r>
              <a:rPr lang="cs-CZ" sz="2400" u="sng" dirty="0" smtClean="0">
                <a:solidFill>
                  <a:srgbClr val="000000"/>
                </a:solidFill>
              </a:rPr>
              <a:t>o velikosti 0,3 </a:t>
            </a:r>
            <a:r>
              <a:rPr lang="cs-CZ" sz="2400" u="sng" dirty="0" err="1" smtClean="0">
                <a:solidFill>
                  <a:srgbClr val="000000"/>
                </a:solidFill>
              </a:rPr>
              <a:t>Nm</a:t>
            </a:r>
            <a:r>
              <a:rPr lang="cs-CZ" sz="2400" u="sng" dirty="0" smtClean="0">
                <a:solidFill>
                  <a:srgbClr val="000000"/>
                </a:solidFill>
              </a:rPr>
              <a:t>.</a:t>
            </a:r>
          </a:p>
          <a:p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5" name="Vodorovný svitek 14"/>
          <p:cNvSpPr/>
          <p:nvPr/>
        </p:nvSpPr>
        <p:spPr>
          <a:xfrm>
            <a:off x="1835696" y="2564904"/>
            <a:ext cx="2643206" cy="864096"/>
          </a:xfrm>
          <a:prstGeom prst="horizontalScroll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Řešení 1. úlohy</a:t>
            </a:r>
            <a:endParaRPr lang="cs-CZ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8" presetClass="entr" presetSubtype="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1428728" y="0"/>
            <a:ext cx="2643206" cy="1033272"/>
          </a:xfrm>
          <a:prstGeom prst="horizontalScroll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2. Úloha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85852" y="1000108"/>
            <a:ext cx="478634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Při vrtání kolovrátkem působíme silou 20 N ve vzdálenosti 15 cm od osy otáčení. Jak velký je moment síly, </a:t>
            </a:r>
            <a:r>
              <a:rPr lang="cs-CZ" sz="2400" dirty="0" smtClean="0">
                <a:solidFill>
                  <a:srgbClr val="000000"/>
                </a:solidFill>
              </a:rPr>
              <a:t>s kterým </a:t>
            </a:r>
            <a:r>
              <a:rPr lang="cs-CZ" sz="2400" dirty="0" smtClean="0">
                <a:solidFill>
                  <a:srgbClr val="000000"/>
                </a:solidFill>
              </a:rPr>
              <a:t>touto vrtačkou otáčíme?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43042" y="3357562"/>
            <a:ext cx="471490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F = 20 N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a = 15 cm = 0,15 m</a:t>
            </a:r>
          </a:p>
          <a:p>
            <a:r>
              <a:rPr lang="cs-CZ" sz="2400" u="sng" dirty="0" smtClean="0">
                <a:solidFill>
                  <a:srgbClr val="000000"/>
                </a:solidFill>
              </a:rPr>
              <a:t>M = ?                  .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M = F . a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M = 20 . 0,15 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M = 3 </a:t>
            </a:r>
            <a:r>
              <a:rPr lang="cs-CZ" sz="2400" dirty="0" err="1" smtClean="0">
                <a:solidFill>
                  <a:srgbClr val="000000"/>
                </a:solidFill>
              </a:rPr>
              <a:t>Nm</a:t>
            </a:r>
            <a:endParaRPr lang="cs-CZ" sz="2400" dirty="0" smtClean="0">
              <a:solidFill>
                <a:srgbClr val="000000"/>
              </a:solidFill>
            </a:endParaRPr>
          </a:p>
          <a:p>
            <a:r>
              <a:rPr lang="cs-CZ" sz="2400" u="sng" dirty="0" smtClean="0">
                <a:solidFill>
                  <a:srgbClr val="000000"/>
                </a:solidFill>
              </a:rPr>
              <a:t>Ruka otáčí vrtačkou </a:t>
            </a:r>
            <a:r>
              <a:rPr lang="cs-CZ" sz="2400" u="sng" dirty="0" smtClean="0">
                <a:solidFill>
                  <a:srgbClr val="000000"/>
                </a:solidFill>
              </a:rPr>
              <a:t>s momentem </a:t>
            </a:r>
            <a:r>
              <a:rPr lang="cs-CZ" sz="2400" u="sng" dirty="0" smtClean="0">
                <a:solidFill>
                  <a:srgbClr val="000000"/>
                </a:solidFill>
              </a:rPr>
              <a:t>síly  o velikosti 3 </a:t>
            </a:r>
            <a:r>
              <a:rPr lang="cs-CZ" sz="2400" u="sng" dirty="0" err="1" smtClean="0">
                <a:solidFill>
                  <a:srgbClr val="000000"/>
                </a:solidFill>
              </a:rPr>
              <a:t>Nm</a:t>
            </a:r>
            <a:r>
              <a:rPr lang="cs-CZ" sz="2400" u="sng" dirty="0" smtClean="0">
                <a:solidFill>
                  <a:srgbClr val="000000"/>
                </a:solidFill>
              </a:rPr>
              <a:t>.</a:t>
            </a:r>
          </a:p>
          <a:p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5" name="Vodorovný svitek 14"/>
          <p:cNvSpPr/>
          <p:nvPr/>
        </p:nvSpPr>
        <p:spPr>
          <a:xfrm>
            <a:off x="3347864" y="2708920"/>
            <a:ext cx="2643206" cy="1033272"/>
          </a:xfrm>
          <a:prstGeom prst="horizontalScroll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Řešení 2. úlohy</a:t>
            </a:r>
            <a:endParaRPr lang="cs-CZ" dirty="0">
              <a:solidFill>
                <a:srgbClr val="000000"/>
              </a:solidFill>
            </a:endParaRPr>
          </a:p>
        </p:txBody>
      </p:sp>
      <p:pic>
        <p:nvPicPr>
          <p:cNvPr id="16" name="Picture 3" descr="C:\Documents and Settings\Fujitsu-Siemens\Local Settings\Temporary Internet Files\Content.IE5\51DDXRQI\MC9002960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439859">
            <a:off x="6016784" y="535710"/>
            <a:ext cx="1795528" cy="1591556"/>
          </a:xfrm>
          <a:prstGeom prst="rect">
            <a:avLst/>
          </a:prstGeom>
          <a:noFill/>
        </p:spPr>
      </p:pic>
      <p:grpSp>
        <p:nvGrpSpPr>
          <p:cNvPr id="3" name="Skupina 5"/>
          <p:cNvGrpSpPr/>
          <p:nvPr/>
        </p:nvGrpSpPr>
        <p:grpSpPr>
          <a:xfrm rot="18920409" flipH="1">
            <a:off x="7150194" y="1530385"/>
            <a:ext cx="578949" cy="1217072"/>
            <a:chOff x="3571074" y="3000372"/>
            <a:chExt cx="2800836" cy="1714512"/>
          </a:xfrm>
        </p:grpSpPr>
        <p:cxnSp>
          <p:nvCxnSpPr>
            <p:cNvPr id="7" name="Přímá spojovací čára 6"/>
            <p:cNvCxnSpPr/>
            <p:nvPr/>
          </p:nvCxnSpPr>
          <p:spPr>
            <a:xfrm>
              <a:off x="3571868" y="3357562"/>
              <a:ext cx="1643074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šipka 7"/>
            <p:cNvCxnSpPr/>
            <p:nvPr/>
          </p:nvCxnSpPr>
          <p:spPr>
            <a:xfrm rot="5400000">
              <a:off x="3107521" y="3821909"/>
              <a:ext cx="928694" cy="1588"/>
            </a:xfrm>
            <a:prstGeom prst="straightConnector1">
              <a:avLst/>
            </a:prstGeom>
            <a:ln w="4445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 rot="5400000">
              <a:off x="2715009" y="3857231"/>
              <a:ext cx="1714512" cy="79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Rovnoramenný trojúhelník 9"/>
            <p:cNvSpPr/>
            <p:nvPr/>
          </p:nvSpPr>
          <p:spPr>
            <a:xfrm>
              <a:off x="5143504" y="3357562"/>
              <a:ext cx="132010" cy="14287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 rot="19077649">
              <a:off x="4764607" y="3672980"/>
              <a:ext cx="1607303" cy="52028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0</a:t>
              </a:r>
              <a:endParaRPr lang="cs-CZ" dirty="0">
                <a:solidFill>
                  <a:srgbClr val="000000"/>
                </a:solidFill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7572396" y="142873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F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flipH="1">
            <a:off x="7000892" y="1500174"/>
            <a:ext cx="214314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a</a:t>
            </a:r>
            <a:endParaRPr lang="cs-CZ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28794" y="5286388"/>
            <a:ext cx="4572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Zdroj obrázků: Galerie MS Office: </a:t>
            </a: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www.office.</a:t>
            </a:r>
            <a:r>
              <a:rPr lang="cs-CZ" b="1" u="sng" dirty="0" err="1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microsoft.com</a:t>
            </a:r>
            <a:endParaRPr lang="cs-CZ" b="1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</a:rPr>
              <a:t>a vlastní práce.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lastní 38">
      <a:dk1>
        <a:srgbClr val="FFFFFF"/>
      </a:dk1>
      <a:lt1>
        <a:sysClr val="window" lastClr="FFFFFF"/>
      </a:lt1>
      <a:dk2>
        <a:srgbClr val="FFC000"/>
      </a:dk2>
      <a:lt2>
        <a:srgbClr val="B381D9"/>
      </a:lt2>
      <a:accent1>
        <a:srgbClr val="00B0F0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712</TotalTime>
  <Words>650</Words>
  <Application>Microsoft Office PowerPoint</Application>
  <PresentationFormat>Předvádění na obrazovce (4:3)</PresentationFormat>
  <Paragraphs>99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Slunovrat</vt:lpstr>
      <vt:lpstr>Snímek 1</vt:lpstr>
      <vt:lpstr>Anotace: PowerPointová Prezentace  seznamuje  s momentem síly, s jeho otáčivým účinkem a výpočtem. Upevňuje dovednosti správného řešení fyzikálních úloh. </vt:lpstr>
      <vt:lpstr>Moment síly</vt:lpstr>
      <vt:lpstr>Snímek 4</vt:lpstr>
      <vt:lpstr>Moment síly je součin síly                        a ramene síly. </vt:lpstr>
      <vt:lpstr>Moment síly není jednoznačně určen pouze velikostí. Musíme určit směr, ve kterém tělesem síla otáčí.</vt:lpstr>
      <vt:lpstr>Snímek 7</vt:lpstr>
      <vt:lpstr>Snímek 8</vt:lpstr>
      <vt:lpstr>Často při otáčení tělesem využíváme vlastností dvojice sil. Jsou to dvě stejně velké rovnoběžné síly opačného směru, jejich nositelky jsou na různých stranách od osy otáčení.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Moment síly</dc:title>
  <dc:creator>Oem</dc:creator>
  <cp:lastModifiedBy>Dum</cp:lastModifiedBy>
  <cp:revision>75</cp:revision>
  <dcterms:created xsi:type="dcterms:W3CDTF">2013-02-01T12:31:53Z</dcterms:created>
  <dcterms:modified xsi:type="dcterms:W3CDTF">2013-02-05T18:52:20Z</dcterms:modified>
</cp:coreProperties>
</file>