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5" r:id="rId9"/>
    <p:sldId id="261" r:id="rId10"/>
    <p:sldId id="262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FF3300"/>
    <a:srgbClr val="00CC00"/>
    <a:srgbClr val="FF66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5382" autoAdjust="0"/>
  </p:normalViewPr>
  <p:slideViewPr>
    <p:cSldViewPr>
      <p:cViewPr>
        <p:scale>
          <a:sx n="66" d="100"/>
          <a:sy n="66" d="100"/>
        </p:scale>
        <p:origin x="-492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D756C81-7A79-4A5F-B6F7-65D99B14BB4C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78F54EC-6DA8-432A-A249-5EDF49318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0382E04-053A-44A7-A337-184DE8C60D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3FCB3-008D-4514-97AC-BB4F2A9598E5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25651-335D-4D6D-9279-A41002C317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F48B9-B2AF-4868-80EE-02735E8420D8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8E8A6-E5CC-4BB4-8A3F-359268367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FD9A1-B6FC-42E1-86B2-839CC6986BBF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A7A9C-E2CF-4257-82F4-8F68A10143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4AA76-06A6-457C-A795-9E05ABB1FCDF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E47D3-2690-461C-8762-C19693F52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53DE1-04AF-4587-840B-54B7BB92FBD3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CE710-C339-4234-B9D5-EB3E3B165B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3166B-6CFE-48B8-95B1-DE4DAA53966E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6117A-184B-4FDD-BC8C-1C92EB4D68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CC9B0-5EF9-41F3-A256-3067D6CE3773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B1797-2892-4707-B351-173C99024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09FCA-FC5F-43FF-AF00-C685C61C5082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B74DC-E90D-4906-B72B-C94312FC5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DCD40-1D75-4D38-891D-FDA1836788F3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5AF48-A148-430F-ACB7-D66AB7B37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A239E-04AB-40FB-93B2-A40E1AE25F89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44BB2-3E19-492B-A38C-68EDAF8CE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A6833-7F60-4FC6-9A4F-0B6A64541412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9906B-157A-4023-B155-1D126ED9E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D8F702-6734-40C2-B8FC-2EB2F9B2EE72}" type="datetimeFigureOut">
              <a:rPr lang="cs-CZ"/>
              <a:pPr>
                <a:defRPr/>
              </a:pPr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D8540D-5807-4781-9D03-D4DD80293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blinds dir="vert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468313" y="836613"/>
            <a:ext cx="7772400" cy="3024187"/>
          </a:xfrm>
        </p:spPr>
        <p:txBody>
          <a:bodyPr/>
          <a:lstStyle/>
          <a:p>
            <a:pPr algn="l"/>
            <a:endParaRPr lang="cs-CZ" sz="2000" b="1" smtClean="0">
              <a:solidFill>
                <a:srgbClr val="FF0000"/>
              </a:solidFill>
            </a:endParaRPr>
          </a:p>
        </p:txBody>
      </p:sp>
      <p:pic>
        <p:nvPicPr>
          <p:cNvPr id="14338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 fontScale="2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</a:t>
            </a:r>
            <a:r>
              <a:rPr lang="en-US" sz="8000" dirty="0" smtClean="0"/>
              <a:t>ANOTACE</a:t>
            </a:r>
            <a:r>
              <a:rPr lang="cs-CZ" sz="8000" dirty="0" smtClean="0"/>
              <a:t>                                 </a:t>
            </a:r>
            <a:endParaRPr lang="en-US" sz="80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8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 </a:t>
            </a:r>
            <a:r>
              <a:rPr lang="cs-CZ" sz="8000" dirty="0" err="1"/>
              <a:t>M</a:t>
            </a:r>
            <a:r>
              <a:rPr lang="cs-CZ" sz="8000" dirty="0" err="1" smtClean="0"/>
              <a:t>a</a:t>
            </a:r>
            <a:r>
              <a:rPr lang="en-US" sz="8000" dirty="0" err="1" smtClean="0"/>
              <a:t>teriál</a:t>
            </a:r>
            <a:r>
              <a:rPr lang="en-US" sz="8000" dirty="0" smtClean="0"/>
              <a:t> </a:t>
            </a:r>
            <a:r>
              <a:rPr lang="en-US" sz="8000" dirty="0"/>
              <a:t>je </a:t>
            </a:r>
            <a:r>
              <a:rPr lang="en-US" sz="8000" dirty="0" err="1"/>
              <a:t>určen</a:t>
            </a:r>
            <a:r>
              <a:rPr lang="en-US" sz="8000" dirty="0"/>
              <a:t> pro </a:t>
            </a:r>
            <a:r>
              <a:rPr lang="en-US" sz="8000" dirty="0" err="1"/>
              <a:t>žáky</a:t>
            </a:r>
            <a:r>
              <a:rPr lang="en-US" sz="8000" dirty="0"/>
              <a:t> 3. </a:t>
            </a:r>
            <a:r>
              <a:rPr lang="en-US" sz="8000" dirty="0" err="1"/>
              <a:t>ročníku</a:t>
            </a:r>
            <a:r>
              <a:rPr lang="en-US" sz="8000" dirty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 </a:t>
            </a:r>
            <a:r>
              <a:rPr lang="en-US" sz="8000" dirty="0" err="1"/>
              <a:t>Patří</a:t>
            </a:r>
            <a:r>
              <a:rPr lang="en-US" sz="8000" dirty="0"/>
              <a:t> do </a:t>
            </a:r>
            <a:r>
              <a:rPr lang="en-US" sz="8000" dirty="0" err="1"/>
              <a:t>vzdělávací</a:t>
            </a:r>
            <a:r>
              <a:rPr lang="en-US" sz="8000" dirty="0"/>
              <a:t> </a:t>
            </a:r>
            <a:r>
              <a:rPr lang="en-US" sz="8000" dirty="0" err="1"/>
              <a:t>oblasti</a:t>
            </a:r>
            <a:r>
              <a:rPr lang="en-US" sz="8000" dirty="0"/>
              <a:t> </a:t>
            </a:r>
            <a:r>
              <a:rPr lang="en-US" sz="8000" dirty="0" err="1"/>
              <a:t>Jazyk</a:t>
            </a:r>
            <a:r>
              <a:rPr lang="en-US" sz="8000" dirty="0"/>
              <a:t> a </a:t>
            </a:r>
            <a:r>
              <a:rPr lang="en-US" sz="8000" dirty="0" err="1"/>
              <a:t>jazyková</a:t>
            </a:r>
            <a:r>
              <a:rPr lang="en-US" sz="8000" dirty="0"/>
              <a:t> </a:t>
            </a:r>
            <a:r>
              <a:rPr lang="en-US" sz="8000" dirty="0" err="1"/>
              <a:t>komunikace</a:t>
            </a:r>
            <a:r>
              <a:rPr lang="en-US" sz="8000" dirty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 Žáci rozpoznávají a třídí </a:t>
            </a:r>
            <a:r>
              <a:rPr lang="cs-CZ" sz="8000" dirty="0" smtClean="0"/>
              <a:t>podstatná jména podle rodu a čísla.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8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8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 </a:t>
            </a:r>
            <a:r>
              <a:rPr lang="en-US" sz="8000" dirty="0"/>
              <a:t>METODICKÉ POZNÁM</a:t>
            </a:r>
            <a:r>
              <a:rPr lang="cs-CZ" sz="8000" dirty="0"/>
              <a:t>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8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 </a:t>
            </a:r>
            <a:r>
              <a:rPr lang="en-US" sz="8000" dirty="0" smtClean="0"/>
              <a:t>str.</a:t>
            </a:r>
            <a:r>
              <a:rPr lang="cs-CZ" sz="8000" dirty="0" smtClean="0"/>
              <a:t> </a:t>
            </a:r>
            <a:r>
              <a:rPr lang="en-US" sz="8000" dirty="0" smtClean="0"/>
              <a:t>3</a:t>
            </a:r>
            <a:r>
              <a:rPr lang="cs-CZ" sz="8000" dirty="0" smtClean="0"/>
              <a:t> – 6 a 9</a:t>
            </a:r>
            <a:r>
              <a:rPr lang="en-US" sz="8000" dirty="0" smtClean="0"/>
              <a:t> </a:t>
            </a:r>
            <a:r>
              <a:rPr lang="cs-CZ" sz="8000" dirty="0" smtClean="0"/>
              <a:t> </a:t>
            </a:r>
            <a:r>
              <a:rPr lang="cs-CZ" sz="8000" dirty="0"/>
              <a:t>výklad s názornými obrázky na tabuli</a:t>
            </a:r>
            <a:r>
              <a:rPr lang="cs-CZ" sz="8000" dirty="0" smtClean="0"/>
              <a:t>, po kliknutí myší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</a:t>
            </a:r>
            <a:r>
              <a:rPr lang="cs-CZ" sz="8000" dirty="0" smtClean="0"/>
              <a:t>               doplňujeme obrázky a text, žáci mohou uvádět další příklady                     </a:t>
            </a:r>
            <a:endParaRPr lang="cs-CZ" sz="8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</a:t>
            </a:r>
            <a:r>
              <a:rPr lang="en-US" sz="8000" dirty="0"/>
              <a:t> </a:t>
            </a:r>
            <a:r>
              <a:rPr lang="en-US" sz="8000" dirty="0" smtClean="0"/>
              <a:t>str.</a:t>
            </a:r>
            <a:r>
              <a:rPr lang="cs-CZ" sz="8000" dirty="0" smtClean="0"/>
              <a:t> </a:t>
            </a:r>
            <a:r>
              <a:rPr lang="cs-CZ" sz="8000" dirty="0"/>
              <a:t>7</a:t>
            </a:r>
            <a:r>
              <a:rPr lang="en-US" sz="8000" dirty="0"/>
              <a:t> </a:t>
            </a:r>
            <a:r>
              <a:rPr lang="cs-CZ" sz="8000" dirty="0" smtClean="0"/>
              <a:t>a 10 </a:t>
            </a:r>
            <a:r>
              <a:rPr lang="en-US" sz="8000" dirty="0" err="1" smtClean="0"/>
              <a:t>frontální</a:t>
            </a:r>
            <a:r>
              <a:rPr lang="en-US" sz="8000" dirty="0" smtClean="0"/>
              <a:t> </a:t>
            </a:r>
            <a:r>
              <a:rPr lang="en-US" sz="8000" dirty="0" err="1"/>
              <a:t>práce</a:t>
            </a:r>
            <a:r>
              <a:rPr lang="en-US" sz="8000" dirty="0"/>
              <a:t> u </a:t>
            </a:r>
            <a:r>
              <a:rPr lang="en-US" sz="8000" dirty="0" err="1"/>
              <a:t>interaktivní</a:t>
            </a:r>
            <a:r>
              <a:rPr lang="en-US" sz="8000" dirty="0"/>
              <a:t> </a:t>
            </a:r>
            <a:r>
              <a:rPr lang="en-US" sz="8000" dirty="0" err="1"/>
              <a:t>tabule</a:t>
            </a:r>
            <a:r>
              <a:rPr lang="en-US" sz="8000" dirty="0"/>
              <a:t>, </a:t>
            </a:r>
            <a:r>
              <a:rPr lang="cs-CZ" sz="8000" dirty="0"/>
              <a:t>zařazování slov</a:t>
            </a:r>
            <a:r>
              <a:rPr lang="en-US" sz="8000" dirty="0"/>
              <a:t> </a:t>
            </a:r>
            <a:r>
              <a:rPr lang="en-US" sz="8000" dirty="0" err="1" smtClean="0"/>
              <a:t>možno</a:t>
            </a:r>
            <a:endParaRPr lang="en-US" sz="8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/>
              <a:t>       </a:t>
            </a:r>
            <a:r>
              <a:rPr lang="en-US" sz="8000" dirty="0"/>
              <a:t>        </a:t>
            </a:r>
            <a:r>
              <a:rPr lang="cs-CZ" sz="8000" dirty="0"/>
              <a:t> </a:t>
            </a:r>
            <a:r>
              <a:rPr lang="cs-CZ" sz="8000" dirty="0" smtClean="0"/>
              <a:t>zadat </a:t>
            </a:r>
            <a:r>
              <a:rPr lang="en-US" sz="8000" dirty="0" err="1" smtClean="0"/>
              <a:t>jako</a:t>
            </a:r>
            <a:r>
              <a:rPr lang="en-US" sz="8000" dirty="0" smtClean="0"/>
              <a:t> </a:t>
            </a:r>
            <a:r>
              <a:rPr lang="en-US" sz="8000" dirty="0" err="1"/>
              <a:t>samostatnou</a:t>
            </a:r>
            <a:r>
              <a:rPr lang="en-US" sz="8000" dirty="0"/>
              <a:t> </a:t>
            </a:r>
            <a:r>
              <a:rPr lang="en-US" sz="8000" dirty="0" err="1"/>
              <a:t>práci</a:t>
            </a:r>
            <a:r>
              <a:rPr lang="en-US" sz="8000" dirty="0"/>
              <a:t> do </a:t>
            </a:r>
            <a:r>
              <a:rPr lang="en-US" sz="8000" dirty="0" err="1"/>
              <a:t>sešitu</a:t>
            </a:r>
            <a:r>
              <a:rPr lang="en-US" sz="8000" dirty="0"/>
              <a:t>, </a:t>
            </a:r>
            <a:r>
              <a:rPr lang="cs-CZ" sz="8000" dirty="0"/>
              <a:t>kontrola podle str</a:t>
            </a:r>
            <a:r>
              <a:rPr lang="cs-CZ" sz="8000" dirty="0" smtClean="0"/>
              <a:t>. 8 a 11</a:t>
            </a:r>
            <a:endParaRPr lang="en-US" sz="80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U PODSTATNÝCH JMEN</a:t>
            </a:r>
            <a:br>
              <a:rPr lang="cs-CZ" b="1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URČUJEME TŘI </a:t>
            </a:r>
            <a:r>
              <a:rPr lang="cs-CZ" b="1" smtClean="0">
                <a:solidFill>
                  <a:srgbClr val="FF0000"/>
                </a:solidFill>
              </a:rPr>
              <a:t>RODY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44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1638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9288" y="3500438"/>
            <a:ext cx="21145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3910013"/>
            <a:ext cx="23812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4106863"/>
            <a:ext cx="1584325" cy="177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9288" y="2133600"/>
            <a:ext cx="2001837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MUŽSKÝ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492500" y="2152650"/>
            <a:ext cx="18065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3300"/>
                </a:solidFill>
                <a:latin typeface="Calibri" pitchFamily="34" charset="0"/>
              </a:rPr>
              <a:t>ŽENSKÝ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324600" y="2171700"/>
            <a:ext cx="20113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C0099"/>
                </a:solidFill>
                <a:latin typeface="Calibri" pitchFamily="34" charset="0"/>
              </a:rPr>
              <a:t>STŘEDNÍ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ROD MUŽSKÝ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UKAZUJEME NA NĚJ ZÁJMENEM   </a:t>
            </a:r>
            <a:r>
              <a:rPr lang="cs-CZ" sz="4400" b="1" smtClean="0">
                <a:solidFill>
                  <a:srgbClr val="0070C0"/>
                </a:solidFill>
              </a:rPr>
              <a:t>TEN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238500"/>
            <a:ext cx="1577975" cy="177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32734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7763" y="30257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3550" y="5400675"/>
            <a:ext cx="25939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u="sng">
                <a:solidFill>
                  <a:srgbClr val="0070C0"/>
                </a:solidFill>
                <a:latin typeface="Calibri" pitchFamily="34" charset="0"/>
              </a:rPr>
              <a:t>TEN TATÍNEK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636963" y="5384800"/>
            <a:ext cx="1539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00B050"/>
                </a:solidFill>
                <a:latin typeface="Calibri" pitchFamily="34" charset="0"/>
              </a:rPr>
              <a:t>TEN PES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81750" y="5483225"/>
            <a:ext cx="1809750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u="sng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TEN DŮM</a:t>
            </a:r>
            <a:endParaRPr lang="cs-CZ" sz="3200" u="sng" dirty="0">
              <a:solidFill>
                <a:schemeClr val="accent6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ROD ŽENSKÝ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UKAZUJEME NA NĚJ ZÁJMENEM    </a:t>
            </a:r>
            <a:r>
              <a:rPr lang="cs-CZ" sz="4400" b="1" smtClean="0">
                <a:solidFill>
                  <a:srgbClr val="FF0000"/>
                </a:solidFill>
              </a:rPr>
              <a:t>TA</a:t>
            </a:r>
          </a:p>
        </p:txBody>
      </p:sp>
      <p:pic>
        <p:nvPicPr>
          <p:cNvPr id="1843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636838"/>
            <a:ext cx="23812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025" y="5153025"/>
            <a:ext cx="25177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FF0000"/>
                </a:solidFill>
                <a:latin typeface="Calibri" pitchFamily="34" charset="0"/>
              </a:rPr>
              <a:t>TA MAMINKA</a:t>
            </a:r>
          </a:p>
        </p:txBody>
      </p:sp>
      <p:pic>
        <p:nvPicPr>
          <p:cNvPr id="18437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57600" y="25146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46488" y="5159375"/>
            <a:ext cx="181927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CC0099"/>
                </a:solidFill>
                <a:latin typeface="Calibri" pitchFamily="34" charset="0"/>
              </a:rPr>
              <a:t>TA KOČKA</a:t>
            </a:r>
          </a:p>
        </p:txBody>
      </p:sp>
      <p:pic>
        <p:nvPicPr>
          <p:cNvPr id="18439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26368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37275" y="5159375"/>
            <a:ext cx="17589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FF3300"/>
                </a:solidFill>
                <a:latin typeface="Calibri" pitchFamily="34" charset="0"/>
              </a:rPr>
              <a:t>TA KNIHA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ROD STŘEDNÍ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UKAZUJEME NA NĚJ ZÁJMENEM   </a:t>
            </a:r>
            <a:r>
              <a:rPr lang="cs-CZ" sz="4400" b="1" smtClean="0">
                <a:solidFill>
                  <a:srgbClr val="7030A0"/>
                </a:solidFill>
              </a:rPr>
              <a:t>TO</a:t>
            </a:r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492375"/>
            <a:ext cx="212407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2768600"/>
            <a:ext cx="2389188" cy="238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28527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71550" y="5224463"/>
            <a:ext cx="149701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FF0066"/>
                </a:solidFill>
                <a:latin typeface="Calibri" pitchFamily="34" charset="0"/>
              </a:rPr>
              <a:t>TO DÍTĚ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89338" y="5224463"/>
            <a:ext cx="163353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FF6600"/>
                </a:solidFill>
                <a:latin typeface="Calibri" pitchFamily="34" charset="0"/>
              </a:rPr>
              <a:t>TO KUŘE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11863" y="5253038"/>
            <a:ext cx="1643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solidFill>
                  <a:srgbClr val="CC0099"/>
                </a:solidFill>
                <a:latin typeface="Calibri" pitchFamily="34" charset="0"/>
              </a:rPr>
              <a:t>TO PERO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1950" y="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rgbClr val="0070C0"/>
                </a:solidFill>
              </a:rPr>
              <a:t>ZAŘAĎ  </a:t>
            </a:r>
            <a:r>
              <a:rPr lang="cs-CZ" dirty="0" smtClean="0">
                <a:solidFill>
                  <a:srgbClr val="0070C0"/>
                </a:solidFill>
              </a:rPr>
              <a:t>SPRÁVNĚ  </a:t>
            </a:r>
            <a:r>
              <a:rPr lang="cs-CZ" dirty="0">
                <a:solidFill>
                  <a:srgbClr val="0070C0"/>
                </a:solidFill>
              </a:rPr>
              <a:t>PODSTATNÁ </a:t>
            </a:r>
            <a:r>
              <a:rPr lang="cs-CZ" dirty="0" smtClean="0">
                <a:solidFill>
                  <a:srgbClr val="0070C0"/>
                </a:solidFill>
              </a:rPr>
              <a:t>JMÉNA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6713" y="2817813"/>
            <a:ext cx="8218487" cy="4049712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u="sng" dirty="0" smtClean="0">
                <a:solidFill>
                  <a:srgbClr val="0070C0"/>
                </a:solidFill>
              </a:rPr>
              <a:t>MUŽSKÝ</a:t>
            </a:r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</a:t>
            </a:r>
            <a:r>
              <a:rPr lang="cs-CZ" sz="4000" u="sng" dirty="0" smtClean="0">
                <a:solidFill>
                  <a:srgbClr val="FF0000"/>
                </a:solidFill>
              </a:rPr>
              <a:t>ŽENSKÝ</a:t>
            </a:r>
            <a:r>
              <a:rPr lang="cs-CZ" sz="4000" dirty="0" smtClean="0">
                <a:solidFill>
                  <a:srgbClr val="0070C0"/>
                </a:solidFill>
              </a:rPr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4000" u="sng" dirty="0" smtClean="0">
                <a:solidFill>
                  <a:srgbClr val="FF6600"/>
                </a:solidFill>
              </a:rPr>
              <a:t>STŘEDNÍ</a:t>
            </a:r>
            <a:r>
              <a:rPr lang="cs-CZ" sz="4000" b="1" u="sng" dirty="0" smtClean="0">
                <a:solidFill>
                  <a:srgbClr val="FF6600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70C0"/>
                </a:solidFill>
              </a:rPr>
              <a:t>    (TEN)                        </a:t>
            </a:r>
            <a:r>
              <a:rPr lang="cs-CZ" b="1" dirty="0" smtClean="0">
                <a:solidFill>
                  <a:srgbClr val="FF0000"/>
                </a:solidFill>
              </a:rPr>
              <a:t>(TA)                     (TO)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…………………. </a:t>
            </a: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…………………..     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………………….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………………….       …………………..      ………………….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………………….       …………………..      …………………..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………………….       …………………..      ……………………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350838" y="992188"/>
            <a:ext cx="15224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DĚDEČEK</a:t>
            </a:r>
          </a:p>
        </p:txBody>
      </p:sp>
      <p:sp>
        <p:nvSpPr>
          <p:cNvPr id="20484" name="TextovéPole 5"/>
          <p:cNvSpPr txBox="1">
            <a:spLocks noChangeArrowheads="1"/>
          </p:cNvSpPr>
          <p:nvPr/>
        </p:nvSpPr>
        <p:spPr bwMode="auto">
          <a:xfrm>
            <a:off x="1901825" y="976313"/>
            <a:ext cx="958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KOZA</a:t>
            </a:r>
          </a:p>
        </p:txBody>
      </p:sp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2903538" y="976313"/>
            <a:ext cx="1157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GUMA</a:t>
            </a:r>
          </a:p>
        </p:txBody>
      </p:sp>
      <p:sp>
        <p:nvSpPr>
          <p:cNvPr id="20486" name="TextovéPole 7"/>
          <p:cNvSpPr txBox="1">
            <a:spLocks noChangeArrowheads="1"/>
          </p:cNvSpPr>
          <p:nvPr/>
        </p:nvSpPr>
        <p:spPr bwMode="auto">
          <a:xfrm>
            <a:off x="4208463" y="992188"/>
            <a:ext cx="11033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ŠTĚNĚ</a:t>
            </a:r>
          </a:p>
        </p:txBody>
      </p:sp>
      <p:sp>
        <p:nvSpPr>
          <p:cNvPr id="20487" name="TextovéPole 8"/>
          <p:cNvSpPr txBox="1">
            <a:spLocks noChangeArrowheads="1"/>
          </p:cNvSpPr>
          <p:nvPr/>
        </p:nvSpPr>
        <p:spPr bwMode="auto">
          <a:xfrm>
            <a:off x="5380038" y="1011238"/>
            <a:ext cx="14414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HAVRAN</a:t>
            </a:r>
          </a:p>
        </p:txBody>
      </p:sp>
      <p:sp>
        <p:nvSpPr>
          <p:cNvPr id="20488" name="TextovéPole 9"/>
          <p:cNvSpPr txBox="1">
            <a:spLocks noChangeArrowheads="1"/>
          </p:cNvSpPr>
          <p:nvPr/>
        </p:nvSpPr>
        <p:spPr bwMode="auto">
          <a:xfrm>
            <a:off x="6997700" y="1011238"/>
            <a:ext cx="11461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DĚVČE</a:t>
            </a:r>
          </a:p>
        </p:txBody>
      </p:sp>
      <p:sp>
        <p:nvSpPr>
          <p:cNvPr id="20489" name="TextovéPole 10"/>
          <p:cNvSpPr txBox="1">
            <a:spLocks noChangeArrowheads="1"/>
          </p:cNvSpPr>
          <p:nvPr/>
        </p:nvSpPr>
        <p:spPr bwMode="auto">
          <a:xfrm>
            <a:off x="395288" y="1457325"/>
            <a:ext cx="8890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TETA</a:t>
            </a:r>
          </a:p>
        </p:txBody>
      </p:sp>
      <p:sp>
        <p:nvSpPr>
          <p:cNvPr id="20490" name="TextovéPole 11"/>
          <p:cNvSpPr txBox="1">
            <a:spLocks noChangeArrowheads="1"/>
          </p:cNvSpPr>
          <p:nvPr/>
        </p:nvSpPr>
        <p:spPr bwMode="auto">
          <a:xfrm>
            <a:off x="1524000" y="1500188"/>
            <a:ext cx="11366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PENÁL</a:t>
            </a:r>
          </a:p>
        </p:txBody>
      </p:sp>
      <p:sp>
        <p:nvSpPr>
          <p:cNvPr id="20491" name="TextovéPole 12"/>
          <p:cNvSpPr txBox="1">
            <a:spLocks noChangeArrowheads="1"/>
          </p:cNvSpPr>
          <p:nvPr/>
        </p:nvSpPr>
        <p:spPr bwMode="auto">
          <a:xfrm>
            <a:off x="2735263" y="1500188"/>
            <a:ext cx="10493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ČTENÍ</a:t>
            </a:r>
          </a:p>
        </p:txBody>
      </p:sp>
      <p:sp>
        <p:nvSpPr>
          <p:cNvPr id="20492" name="TextovéPole 13"/>
          <p:cNvSpPr txBox="1">
            <a:spLocks noChangeArrowheads="1"/>
          </p:cNvSpPr>
          <p:nvPr/>
        </p:nvSpPr>
        <p:spPr bwMode="auto">
          <a:xfrm>
            <a:off x="3883025" y="1500188"/>
            <a:ext cx="13843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RADOST</a:t>
            </a:r>
          </a:p>
        </p:txBody>
      </p:sp>
      <p:sp>
        <p:nvSpPr>
          <p:cNvPr id="20493" name="TextovéPole 14"/>
          <p:cNvSpPr txBox="1">
            <a:spLocks noChangeArrowheads="1"/>
          </p:cNvSpPr>
          <p:nvPr/>
        </p:nvSpPr>
        <p:spPr bwMode="auto">
          <a:xfrm>
            <a:off x="5475288" y="1516063"/>
            <a:ext cx="1252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JABLKO</a:t>
            </a:r>
          </a:p>
        </p:txBody>
      </p:sp>
      <p:sp>
        <p:nvSpPr>
          <p:cNvPr id="20494" name="TextovéPole 15"/>
          <p:cNvSpPr txBox="1">
            <a:spLocks noChangeArrowheads="1"/>
          </p:cNvSpPr>
          <p:nvPr/>
        </p:nvSpPr>
        <p:spPr bwMode="auto">
          <a:xfrm>
            <a:off x="7092950" y="1500188"/>
            <a:ext cx="973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ŘIDIČ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1763713" y="2378075"/>
            <a:ext cx="2185987" cy="468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995863" y="2416175"/>
            <a:ext cx="1966912" cy="5286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476750" y="2582863"/>
            <a:ext cx="0" cy="381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8" name="TextovéPole 18"/>
          <p:cNvSpPr txBox="1">
            <a:spLocks noChangeArrowheads="1"/>
          </p:cNvSpPr>
          <p:nvPr/>
        </p:nvSpPr>
        <p:spPr bwMode="auto">
          <a:xfrm>
            <a:off x="3892550" y="2024063"/>
            <a:ext cx="1138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7030A0"/>
                </a:solidFill>
                <a:latin typeface="Calibri" pitchFamily="34" charset="0"/>
              </a:rPr>
              <a:t>ROD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306388" y="88900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4000" u="sng" smtClean="0">
              <a:solidFill>
                <a:srgbClr val="0070C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4000" u="sng" smtClean="0">
                <a:solidFill>
                  <a:srgbClr val="0070C0"/>
                </a:solidFill>
              </a:rPr>
              <a:t>MUŽSKÝ</a:t>
            </a:r>
            <a:r>
              <a:rPr lang="cs-CZ" sz="4000" smtClean="0">
                <a:solidFill>
                  <a:srgbClr val="0070C0"/>
                </a:solidFill>
              </a:rPr>
              <a:t> </a:t>
            </a:r>
            <a:r>
              <a:rPr lang="cs-CZ" sz="2800" b="1" smtClean="0">
                <a:solidFill>
                  <a:srgbClr val="0070C0"/>
                </a:solidFill>
              </a:rPr>
              <a:t>               </a:t>
            </a:r>
            <a:r>
              <a:rPr lang="cs-CZ" sz="4000" u="sng" smtClean="0">
                <a:solidFill>
                  <a:srgbClr val="FF0000"/>
                </a:solidFill>
              </a:rPr>
              <a:t>ŽENSKÝ</a:t>
            </a:r>
            <a:r>
              <a:rPr lang="cs-CZ" sz="4000" smtClean="0">
                <a:solidFill>
                  <a:srgbClr val="0070C0"/>
                </a:solidFill>
              </a:rPr>
              <a:t>      </a:t>
            </a:r>
            <a:r>
              <a:rPr lang="cs-CZ" b="1" smtClean="0">
                <a:solidFill>
                  <a:srgbClr val="FF0000"/>
                </a:solidFill>
              </a:rPr>
              <a:t> </a:t>
            </a:r>
            <a:r>
              <a:rPr lang="cs-CZ" sz="4000" u="sng" smtClean="0">
                <a:solidFill>
                  <a:srgbClr val="FF6600"/>
                </a:solidFill>
              </a:rPr>
              <a:t>STŘEDNÍ</a:t>
            </a:r>
            <a:r>
              <a:rPr lang="cs-CZ" sz="4000" b="1" u="sng" smtClean="0">
                <a:solidFill>
                  <a:srgbClr val="FF6600"/>
                </a:solidFill>
              </a:rPr>
              <a:t> </a:t>
            </a:r>
          </a:p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    (TEN)                        </a:t>
            </a:r>
            <a:r>
              <a:rPr lang="cs-CZ" b="1" smtClean="0">
                <a:solidFill>
                  <a:srgbClr val="FF0000"/>
                </a:solidFill>
              </a:rPr>
              <a:t>(TA)                     (TO)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DĚDEČEK                    KOZA                  ŠTĚNĚ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HAVRAN                     GUMA               DĚVČE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PENÁL                         TETA                  ČTENÍ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Ř</a:t>
            </a:r>
            <a:r>
              <a:rPr lang="cs-CZ" smtClean="0">
                <a:latin typeface="Arial" charset="0"/>
              </a:rPr>
              <a:t>I</a:t>
            </a:r>
            <a:r>
              <a:rPr lang="cs-CZ" smtClean="0"/>
              <a:t>DIČ                           RADOST            JABLKO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3779838" y="1196975"/>
            <a:ext cx="12065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solidFill>
                  <a:srgbClr val="7030A0"/>
                </a:solidFill>
                <a:latin typeface="Calibri" pitchFamily="34" charset="0"/>
              </a:rPr>
              <a:t>ROD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692275" y="1581150"/>
            <a:ext cx="2087563" cy="6238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21507" idx="2"/>
          </p:cNvCxnSpPr>
          <p:nvPr/>
        </p:nvCxnSpPr>
        <p:spPr>
          <a:xfrm flipH="1">
            <a:off x="4383088" y="1966913"/>
            <a:ext cx="0" cy="238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21507" idx="3"/>
          </p:cNvCxnSpPr>
          <p:nvPr/>
        </p:nvCxnSpPr>
        <p:spPr>
          <a:xfrm>
            <a:off x="4986338" y="1581150"/>
            <a:ext cx="1817687" cy="6238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11" name="Picture 2" descr="C:\Users\Renata\AppData\Local\Microsoft\Windows\Temporary Internet Files\Content.IE5\M4416X4Q\MC9001571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100" y="282575"/>
            <a:ext cx="1187450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4" descr="C:\Users\Renata\AppData\Local\Microsoft\Windows\Temporary Internet Files\Content.IE5\NHGJ9HGY\MC9003979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247650"/>
            <a:ext cx="1368425" cy="136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6" descr="C:\Users\Renata\AppData\Local\Microsoft\Windows\Temporary Internet Files\Content.IE5\2LFR4DTE\MC9001496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08200" y="5229225"/>
            <a:ext cx="1462088" cy="134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U PODSTATNÝCH JMEN</a:t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URČUJEME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cs-CZ" u="sng" dirty="0" smtClean="0">
                <a:solidFill>
                  <a:srgbClr val="FF0000"/>
                </a:solidFill>
              </a:rPr>
              <a:t>ČÍSLO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8638" y="1579563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4400" u="sng" smtClean="0">
                <a:solidFill>
                  <a:srgbClr val="00CC00"/>
                </a:solidFill>
              </a:rPr>
              <a:t>JEDNOTNÉ</a:t>
            </a:r>
            <a:endParaRPr lang="cs-CZ" sz="4400" u="sng" smtClean="0">
              <a:solidFill>
                <a:srgbClr val="CC0099"/>
              </a:solidFill>
            </a:endParaRPr>
          </a:p>
        </p:txBody>
      </p:sp>
      <p:pic>
        <p:nvPicPr>
          <p:cNvPr id="22531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31925" y="4025900"/>
            <a:ext cx="1719263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532312">
            <a:off x="1681163" y="5462588"/>
            <a:ext cx="892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3225" y="2692400"/>
            <a:ext cx="89535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CC00"/>
                </a:solidFill>
                <a:latin typeface="Calibri" pitchFamily="34" charset="0"/>
              </a:rPr>
              <a:t>TEN</a:t>
            </a:r>
          </a:p>
          <a:p>
            <a:r>
              <a:rPr lang="cs-CZ" sz="3200" b="1">
                <a:solidFill>
                  <a:srgbClr val="00CC00"/>
                </a:solidFill>
                <a:latin typeface="Calibri" pitchFamily="34" charset="0"/>
              </a:rPr>
              <a:t>PÁN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3525" y="4211638"/>
            <a:ext cx="10350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CC00"/>
                </a:solidFill>
                <a:latin typeface="Calibri" pitchFamily="34" charset="0"/>
              </a:rPr>
              <a:t>  TA</a:t>
            </a:r>
          </a:p>
          <a:p>
            <a:r>
              <a:rPr lang="cs-CZ" sz="3200" b="1">
                <a:solidFill>
                  <a:srgbClr val="00CC00"/>
                </a:solidFill>
                <a:latin typeface="Calibri" pitchFamily="34" charset="0"/>
              </a:rPr>
              <a:t>MYŠ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3525" y="5443538"/>
            <a:ext cx="11684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CC00"/>
                </a:solidFill>
                <a:latin typeface="Calibri" pitchFamily="34" charset="0"/>
              </a:rPr>
              <a:t>  TO</a:t>
            </a:r>
          </a:p>
          <a:p>
            <a:r>
              <a:rPr lang="cs-CZ" sz="3200" b="1">
                <a:solidFill>
                  <a:srgbClr val="00CC00"/>
                </a:solidFill>
                <a:latin typeface="Calibri" pitchFamily="34" charset="0"/>
              </a:rPr>
              <a:t>PERO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910013" y="2719388"/>
            <a:ext cx="118427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7030A0"/>
                </a:solidFill>
                <a:latin typeface="Calibri" pitchFamily="34" charset="0"/>
              </a:rPr>
              <a:t>  TI</a:t>
            </a:r>
          </a:p>
          <a:p>
            <a:r>
              <a:rPr lang="cs-CZ" sz="3200" b="1">
                <a:solidFill>
                  <a:srgbClr val="7030A0"/>
                </a:solidFill>
                <a:latin typeface="Calibri" pitchFamily="34" charset="0"/>
              </a:rPr>
              <a:t>PÁNI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922713" y="4222750"/>
            <a:ext cx="142081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7030A0"/>
                </a:solidFill>
                <a:latin typeface="Calibri" pitchFamily="34" charset="0"/>
              </a:rPr>
              <a:t>  TY</a:t>
            </a:r>
          </a:p>
          <a:p>
            <a:r>
              <a:rPr lang="cs-CZ" sz="3200" b="1">
                <a:solidFill>
                  <a:srgbClr val="7030A0"/>
                </a:solidFill>
                <a:latin typeface="Calibri" pitchFamily="34" charset="0"/>
              </a:rPr>
              <a:t>MYŠI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910013" y="5524500"/>
            <a:ext cx="1433512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7030A0"/>
                </a:solidFill>
                <a:latin typeface="Calibri" pitchFamily="34" charset="0"/>
              </a:rPr>
              <a:t>  TA</a:t>
            </a:r>
          </a:p>
          <a:p>
            <a:r>
              <a:rPr lang="cs-CZ" sz="3200" b="1">
                <a:solidFill>
                  <a:srgbClr val="7030A0"/>
                </a:solidFill>
                <a:latin typeface="Calibri" pitchFamily="34" charset="0"/>
              </a:rPr>
              <a:t>PERA</a:t>
            </a:r>
          </a:p>
        </p:txBody>
      </p:sp>
      <p:pic>
        <p:nvPicPr>
          <p:cNvPr id="22539" name="Obrázek 1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43525" y="4176713"/>
            <a:ext cx="146367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Obrázek 1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91375" y="4227513"/>
            <a:ext cx="1482725" cy="14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Obrázek 1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378686" flipH="1">
            <a:off x="6523831" y="5310982"/>
            <a:ext cx="788987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Obrázek 1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532312">
            <a:off x="5153025" y="5495925"/>
            <a:ext cx="1033463" cy="103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Obrázek 2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353669" flipH="1">
            <a:off x="7281069" y="5498307"/>
            <a:ext cx="1101725" cy="110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4" name="Obrázek 2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673350"/>
            <a:ext cx="1077913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5" name="Obrázek 2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94288" y="2516188"/>
            <a:ext cx="981075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6" name="Obrázek 2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53163" y="3032125"/>
            <a:ext cx="955675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7" name="Obrázek 2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75525" y="2476500"/>
            <a:ext cx="954088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8" name="Obrázek 2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532312">
            <a:off x="6237288" y="5567363"/>
            <a:ext cx="969962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559425" y="1628775"/>
            <a:ext cx="22971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u="sng">
                <a:solidFill>
                  <a:srgbClr val="7030A0"/>
                </a:solidFill>
                <a:latin typeface="Calibri" pitchFamily="34" charset="0"/>
              </a:rPr>
              <a:t>MNOŽNÉ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4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ZAŘAĎ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SPRÁVNĚ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PODSTATNÁ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JMÉNA</a:t>
            </a:r>
            <a:r>
              <a:rPr lang="cs-CZ" b="1" dirty="0" smtClean="0">
                <a:solidFill>
                  <a:srgbClr val="7030A0"/>
                </a:solidFill>
              </a:rPr>
              <a:t/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ČÍSLO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b="1" smtClean="0">
                <a:solidFill>
                  <a:srgbClr val="00CC00"/>
                </a:solidFill>
              </a:rPr>
              <a:t>    </a:t>
            </a:r>
            <a:r>
              <a:rPr lang="cs-CZ" sz="4000" u="sng" smtClean="0">
                <a:solidFill>
                  <a:srgbClr val="00CC00"/>
                </a:solidFill>
              </a:rPr>
              <a:t>JEDNOTNÉ</a:t>
            </a: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5607050" y="1612900"/>
            <a:ext cx="2143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u="sng">
                <a:solidFill>
                  <a:srgbClr val="7030A0"/>
                </a:solidFill>
                <a:latin typeface="Calibri" pitchFamily="34" charset="0"/>
              </a:rPr>
              <a:t>MNOŽNÉ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411413" y="1412875"/>
            <a:ext cx="1512887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219700" y="1412875"/>
            <a:ext cx="1223963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8" name="TextovéPole 8"/>
          <p:cNvSpPr txBox="1">
            <a:spLocks noChangeArrowheads="1"/>
          </p:cNvSpPr>
          <p:nvPr/>
        </p:nvSpPr>
        <p:spPr bwMode="auto">
          <a:xfrm>
            <a:off x="955675" y="2143125"/>
            <a:ext cx="2911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CC00"/>
                </a:solidFill>
                <a:latin typeface="Calibri" pitchFamily="34" charset="0"/>
              </a:rPr>
              <a:t>(TEN ,  TA,  TO)</a:t>
            </a:r>
          </a:p>
        </p:txBody>
      </p:sp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5607050" y="2185988"/>
            <a:ext cx="1916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Calibri" pitchFamily="34" charset="0"/>
              </a:rPr>
              <a:t>(TI,   TY,  TA)</a:t>
            </a:r>
          </a:p>
        </p:txBody>
      </p:sp>
      <p:sp>
        <p:nvSpPr>
          <p:cNvPr id="23560" name="TextovéPole 10"/>
          <p:cNvSpPr txBox="1">
            <a:spLocks noChangeArrowheads="1"/>
          </p:cNvSpPr>
          <p:nvPr/>
        </p:nvSpPr>
        <p:spPr bwMode="auto">
          <a:xfrm>
            <a:off x="727075" y="5470525"/>
            <a:ext cx="14557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BABIČKA</a:t>
            </a:r>
          </a:p>
        </p:txBody>
      </p:sp>
      <p:sp>
        <p:nvSpPr>
          <p:cNvPr id="23561" name="TextovéPole 16"/>
          <p:cNvSpPr txBox="1">
            <a:spLocks noChangeArrowheads="1"/>
          </p:cNvSpPr>
          <p:nvPr/>
        </p:nvSpPr>
        <p:spPr bwMode="auto">
          <a:xfrm>
            <a:off x="2262188" y="5499100"/>
            <a:ext cx="18113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KAMARÁDI</a:t>
            </a:r>
          </a:p>
        </p:txBody>
      </p:sp>
      <p:sp>
        <p:nvSpPr>
          <p:cNvPr id="23562" name="TextovéPole 17"/>
          <p:cNvSpPr txBox="1">
            <a:spLocks noChangeArrowheads="1"/>
          </p:cNvSpPr>
          <p:nvPr/>
        </p:nvSpPr>
        <p:spPr bwMode="auto">
          <a:xfrm>
            <a:off x="4117975" y="5483225"/>
            <a:ext cx="1260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STROM</a:t>
            </a:r>
          </a:p>
        </p:txBody>
      </p:sp>
      <p:sp>
        <p:nvSpPr>
          <p:cNvPr id="23563" name="TextovéPole 18"/>
          <p:cNvSpPr txBox="1">
            <a:spLocks noChangeArrowheads="1"/>
          </p:cNvSpPr>
          <p:nvPr/>
        </p:nvSpPr>
        <p:spPr bwMode="auto">
          <a:xfrm>
            <a:off x="5494338" y="5499100"/>
            <a:ext cx="1265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ŠPAČEK</a:t>
            </a:r>
          </a:p>
        </p:txBody>
      </p:sp>
      <p:sp>
        <p:nvSpPr>
          <p:cNvPr id="23564" name="TextovéPole 19"/>
          <p:cNvSpPr txBox="1">
            <a:spLocks noChangeArrowheads="1"/>
          </p:cNvSpPr>
          <p:nvPr/>
        </p:nvSpPr>
        <p:spPr bwMode="auto">
          <a:xfrm>
            <a:off x="6069013" y="6026150"/>
            <a:ext cx="14779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KOŤÁTKA</a:t>
            </a:r>
          </a:p>
        </p:txBody>
      </p:sp>
      <p:sp>
        <p:nvSpPr>
          <p:cNvPr id="23565" name="TextovéPole 20"/>
          <p:cNvSpPr txBox="1">
            <a:spLocks noChangeArrowheads="1"/>
          </p:cNvSpPr>
          <p:nvPr/>
        </p:nvSpPr>
        <p:spPr bwMode="auto">
          <a:xfrm>
            <a:off x="727075" y="6045200"/>
            <a:ext cx="12414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TRIČKO</a:t>
            </a:r>
          </a:p>
        </p:txBody>
      </p:sp>
      <p:sp>
        <p:nvSpPr>
          <p:cNvPr id="23566" name="TextovéPole 21"/>
          <p:cNvSpPr txBox="1">
            <a:spLocks noChangeArrowheads="1"/>
          </p:cNvSpPr>
          <p:nvPr/>
        </p:nvSpPr>
        <p:spPr bwMode="auto">
          <a:xfrm>
            <a:off x="2189163" y="6026150"/>
            <a:ext cx="1125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SEŠITY</a:t>
            </a:r>
          </a:p>
        </p:txBody>
      </p:sp>
      <p:sp>
        <p:nvSpPr>
          <p:cNvPr id="23567" name="TextovéPole 22"/>
          <p:cNvSpPr txBox="1">
            <a:spLocks noChangeArrowheads="1"/>
          </p:cNvSpPr>
          <p:nvPr/>
        </p:nvSpPr>
        <p:spPr bwMode="auto">
          <a:xfrm>
            <a:off x="3579813" y="6027738"/>
            <a:ext cx="1052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SLONI</a:t>
            </a:r>
          </a:p>
        </p:txBody>
      </p:sp>
      <p:sp>
        <p:nvSpPr>
          <p:cNvPr id="23568" name="TextovéPole 23"/>
          <p:cNvSpPr txBox="1">
            <a:spLocks noChangeArrowheads="1"/>
          </p:cNvSpPr>
          <p:nvPr/>
        </p:nvSpPr>
        <p:spPr bwMode="auto">
          <a:xfrm>
            <a:off x="4873625" y="6026150"/>
            <a:ext cx="11525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TUŽKA</a:t>
            </a:r>
          </a:p>
        </p:txBody>
      </p:sp>
      <p:sp>
        <p:nvSpPr>
          <p:cNvPr id="23569" name="TextovéPole 24"/>
          <p:cNvSpPr txBox="1">
            <a:spLocks noChangeArrowheads="1"/>
          </p:cNvSpPr>
          <p:nvPr/>
        </p:nvSpPr>
        <p:spPr bwMode="auto">
          <a:xfrm>
            <a:off x="7023100" y="5445125"/>
            <a:ext cx="1047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OKNA</a:t>
            </a:r>
          </a:p>
        </p:txBody>
      </p:sp>
      <p:sp>
        <p:nvSpPr>
          <p:cNvPr id="23570" name="TextovéPole 25"/>
          <p:cNvSpPr txBox="1">
            <a:spLocks noChangeArrowheads="1"/>
          </p:cNvSpPr>
          <p:nvPr/>
        </p:nvSpPr>
        <p:spPr bwMode="auto">
          <a:xfrm>
            <a:off x="692150" y="2646363"/>
            <a:ext cx="2897188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…………………………………………..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…………………………………………..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…………………………………………...</a:t>
            </a:r>
          </a:p>
        </p:txBody>
      </p:sp>
      <p:sp>
        <p:nvSpPr>
          <p:cNvPr id="23571" name="TextovéPole 26"/>
          <p:cNvSpPr txBox="1">
            <a:spLocks noChangeArrowheads="1"/>
          </p:cNvSpPr>
          <p:nvPr/>
        </p:nvSpPr>
        <p:spPr bwMode="auto">
          <a:xfrm>
            <a:off x="5318125" y="2916238"/>
            <a:ext cx="2882900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…………………………………………..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…………………………………………..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……………………………………………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……………………………………………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……………………………………………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3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800" u="sng" dirty="0" smtClean="0">
              <a:solidFill>
                <a:srgbClr val="00CC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>
                <a:solidFill>
                  <a:srgbClr val="00CC00"/>
                </a:solidFill>
              </a:rPr>
              <a:t> </a:t>
            </a:r>
            <a:r>
              <a:rPr lang="cs-CZ" sz="9800" dirty="0" smtClean="0">
                <a:solidFill>
                  <a:srgbClr val="00CC00"/>
                </a:solidFill>
              </a:rPr>
              <a:t>    </a:t>
            </a:r>
            <a:r>
              <a:rPr lang="cs-CZ" sz="9800" u="sng" dirty="0" smtClean="0">
                <a:solidFill>
                  <a:srgbClr val="00CC00"/>
                </a:solidFill>
              </a:rPr>
              <a:t>JEDNOTNÉ</a:t>
            </a:r>
            <a:r>
              <a:rPr lang="cs-CZ" sz="9800" dirty="0" smtClean="0">
                <a:solidFill>
                  <a:srgbClr val="00CC00"/>
                </a:solidFill>
              </a:rPr>
              <a:t>                                       </a:t>
            </a:r>
            <a:r>
              <a:rPr lang="cs-CZ" sz="9800" u="sng" dirty="0" smtClean="0">
                <a:solidFill>
                  <a:srgbClr val="7030A0"/>
                </a:solidFill>
              </a:rPr>
              <a:t>MNOŽNÉ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 smtClean="0">
                <a:solidFill>
                  <a:srgbClr val="7030A0"/>
                </a:solidFill>
              </a:rPr>
              <a:t>    </a:t>
            </a:r>
            <a:r>
              <a:rPr lang="cs-CZ" sz="9800" dirty="0" smtClean="0">
                <a:solidFill>
                  <a:srgbClr val="00CC00"/>
                </a:solidFill>
              </a:rPr>
              <a:t>( TEN, TA, TO )                                 </a:t>
            </a:r>
            <a:r>
              <a:rPr lang="cs-CZ" sz="9800" dirty="0" smtClean="0">
                <a:solidFill>
                  <a:srgbClr val="7030A0"/>
                </a:solidFill>
              </a:rPr>
              <a:t>( TI, TY,  TA )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 smtClean="0">
                <a:solidFill>
                  <a:srgbClr val="7030A0"/>
                </a:solidFill>
              </a:rPr>
              <a:t>     </a:t>
            </a:r>
            <a:r>
              <a:rPr lang="cs-CZ" sz="9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BABIČKA                                           KAMARÁDI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STROM                                             OKNA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ŠPAČEK                                             SEŠITY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TRIČKO                                              SLONI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TUŽKA                                               KOŤATA  </a:t>
            </a:r>
            <a:r>
              <a:rPr lang="cs-CZ" sz="9800" dirty="0" smtClean="0">
                <a:solidFill>
                  <a:srgbClr val="7030A0"/>
                </a:solidFill>
              </a:rPr>
              <a:t>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rgbClr val="7030A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rgbClr val="7030A0"/>
                </a:solidFill>
              </a:rPr>
              <a:t>                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7313" y="1268413"/>
            <a:ext cx="1268412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ČÍSLO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10" name="Přímá spojnice se šipkou 9"/>
          <p:cNvCxnSpPr>
            <a:stCxn id="8" idx="1"/>
          </p:cNvCxnSpPr>
          <p:nvPr/>
        </p:nvCxnSpPr>
        <p:spPr>
          <a:xfrm flipH="1">
            <a:off x="2339975" y="1592263"/>
            <a:ext cx="1557338" cy="46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8" idx="3"/>
          </p:cNvCxnSpPr>
          <p:nvPr/>
        </p:nvCxnSpPr>
        <p:spPr>
          <a:xfrm>
            <a:off x="5165725" y="1592263"/>
            <a:ext cx="1566863" cy="46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606" name="Picture 2" descr="C:\Users\Renata\AppData\Local\Microsoft\Windows\Temporary Internet Files\Content.IE5\SWR9AXXI\MC9003587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85725"/>
            <a:ext cx="1497013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4" descr="C:\Users\Renata\AppData\Local\Microsoft\Windows\Temporary Internet Files\Content.IE5\M4416X4Q\MC9004361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19613" y="5300663"/>
            <a:ext cx="15652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5" descr="C:\Users\Renata\AppData\Local\Microsoft\Windows\Temporary Internet Files\Content.IE5\TYGVTDZX\MC9004418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3141663"/>
            <a:ext cx="1512888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Použité zdroje  :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 www.office.microsoft.com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234</Words>
  <Application>Microsoft Office PowerPoint</Application>
  <PresentationFormat>On-screen Show (4:3)</PresentationFormat>
  <Paragraphs>126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Calibri</vt:lpstr>
      <vt:lpstr>Arial</vt:lpstr>
      <vt:lpstr>Motiv systému Office</vt:lpstr>
      <vt:lpstr>Snímek 1</vt:lpstr>
      <vt:lpstr>Snímek 2</vt:lpstr>
      <vt:lpstr>U PODSTATNÝCH JMEN URČUJEME TŘI RODY</vt:lpstr>
      <vt:lpstr>ROD MUŽSKÝ</vt:lpstr>
      <vt:lpstr>ROD ŽENSKÝ</vt:lpstr>
      <vt:lpstr>ROD STŘEDNÍ</vt:lpstr>
      <vt:lpstr>ZAŘAĎ  SPRÁVNĚ  PODSTATNÁ JMÉNA</vt:lpstr>
      <vt:lpstr>ŘEŠENÍ</vt:lpstr>
      <vt:lpstr>U PODSTATNÝCH JMEN URČUJEME    ČÍSLO</vt:lpstr>
      <vt:lpstr>ZAŘAĎ  SPRÁVNĚ  PODSTATNÁ JMÉNA ČÍSLO</vt:lpstr>
      <vt:lpstr>ŘEŠENÍ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 JMÉNA ROZDĚLUJEME DO TŘÍ RODŮ</dc:title>
  <dc:creator>Renata</dc:creator>
  <cp:lastModifiedBy>DUM</cp:lastModifiedBy>
  <cp:revision>80</cp:revision>
  <dcterms:created xsi:type="dcterms:W3CDTF">2012-08-11T14:52:54Z</dcterms:created>
  <dcterms:modified xsi:type="dcterms:W3CDTF">2013-02-05T19:44:41Z</dcterms:modified>
</cp:coreProperties>
</file>