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8" r:id="rId3"/>
    <p:sldId id="269" r:id="rId4"/>
    <p:sldId id="257" r:id="rId5"/>
    <p:sldId id="270" r:id="rId6"/>
    <p:sldId id="258" r:id="rId7"/>
    <p:sldId id="271" r:id="rId8"/>
    <p:sldId id="259" r:id="rId9"/>
    <p:sldId id="260" r:id="rId10"/>
    <p:sldId id="272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772B90-C6E8-4122-A63D-37260E378C33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B42267-EA24-4005-B7AB-C08D24106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999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B42267-EA24-4005-B7AB-C08D241068C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1244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B42267-EA24-4005-B7AB-C08D241068C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922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637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219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437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94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929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9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495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161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378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129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315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81D59-54E8-461A-8BB0-AC4DD11D0D2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29479-A93A-482F-A69A-D7284D6C61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710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74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04664"/>
            <a:ext cx="7992888" cy="5256584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       ANOTACE</a:t>
            </a:r>
            <a:br>
              <a:rPr lang="cs-CZ" sz="2000" dirty="0" smtClean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cs-CZ" sz="2000" dirty="0"/>
              <a:t>      </a:t>
            </a:r>
            <a:r>
              <a:rPr lang="en-US" sz="2000" dirty="0" err="1"/>
              <a:t>Materiál</a:t>
            </a:r>
            <a:r>
              <a:rPr lang="en-US" sz="2000" dirty="0"/>
              <a:t> je </a:t>
            </a:r>
            <a:r>
              <a:rPr lang="en-US" sz="2000" dirty="0" err="1"/>
              <a:t>určen</a:t>
            </a:r>
            <a:r>
              <a:rPr lang="en-US" sz="2000" dirty="0"/>
              <a:t> pro </a:t>
            </a:r>
            <a:r>
              <a:rPr lang="en-US" sz="2000" dirty="0" err="1"/>
              <a:t>žáky</a:t>
            </a:r>
            <a:r>
              <a:rPr lang="en-US" sz="2000" dirty="0"/>
              <a:t> </a:t>
            </a:r>
            <a:r>
              <a:rPr lang="cs-CZ" sz="2000" dirty="0" smtClean="0"/>
              <a:t>4</a:t>
            </a:r>
            <a:r>
              <a:rPr lang="en-US" sz="2000" dirty="0" smtClean="0"/>
              <a:t>. </a:t>
            </a:r>
            <a:r>
              <a:rPr lang="en-US" sz="2000" dirty="0" err="1"/>
              <a:t>ročníku</a:t>
            </a:r>
            <a:r>
              <a:rPr lang="en-US" sz="2000" dirty="0"/>
              <a:t>.</a:t>
            </a:r>
            <a:br>
              <a:rPr lang="en-US" sz="2000" dirty="0"/>
            </a:br>
            <a:r>
              <a:rPr lang="cs-CZ" sz="2000" dirty="0"/>
              <a:t>      </a:t>
            </a:r>
            <a:r>
              <a:rPr lang="en-US" sz="2000" dirty="0" err="1"/>
              <a:t>Patří</a:t>
            </a:r>
            <a:r>
              <a:rPr lang="en-US" sz="2000" dirty="0"/>
              <a:t> do </a:t>
            </a:r>
            <a:r>
              <a:rPr lang="en-US" sz="2000" dirty="0" err="1"/>
              <a:t>vzdělávací</a:t>
            </a:r>
            <a:r>
              <a:rPr lang="en-US" sz="2000" dirty="0"/>
              <a:t> </a:t>
            </a:r>
            <a:r>
              <a:rPr lang="en-US" sz="2000" dirty="0" err="1"/>
              <a:t>oblasti</a:t>
            </a:r>
            <a:r>
              <a:rPr lang="en-US" sz="2000" dirty="0"/>
              <a:t> </a:t>
            </a:r>
            <a:r>
              <a:rPr lang="en-US" sz="2000" dirty="0" err="1"/>
              <a:t>Jazyk</a:t>
            </a:r>
            <a:r>
              <a:rPr lang="en-US" sz="2000" dirty="0"/>
              <a:t> a </a:t>
            </a:r>
            <a:r>
              <a:rPr lang="en-US" sz="2000" dirty="0" err="1"/>
              <a:t>jazyková</a:t>
            </a:r>
            <a:r>
              <a:rPr lang="en-US" sz="2000" dirty="0"/>
              <a:t> </a:t>
            </a:r>
            <a:r>
              <a:rPr lang="en-US" sz="2000" dirty="0" err="1"/>
              <a:t>komunikace</a:t>
            </a:r>
            <a:r>
              <a:rPr lang="en-US" sz="2000" dirty="0"/>
              <a:t>.</a:t>
            </a:r>
            <a:br>
              <a:rPr lang="en-US" sz="2000" dirty="0"/>
            </a:br>
            <a:r>
              <a:rPr lang="cs-CZ" sz="2000" dirty="0"/>
              <a:t>      Žáci </a:t>
            </a:r>
            <a:r>
              <a:rPr lang="cs-CZ" sz="2000" dirty="0" smtClean="0"/>
              <a:t>procvičují přiřazování podstatných jmen ke vzorům rodu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středního a vyvozují pravopisné důsledky.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cs-CZ" sz="2000" dirty="0"/>
              <a:t>      </a:t>
            </a:r>
            <a:r>
              <a:rPr lang="en-US" sz="2000" dirty="0"/>
              <a:t>METODICKÉ POZNÁM</a:t>
            </a:r>
            <a:r>
              <a:rPr lang="cs-CZ" sz="2000" dirty="0"/>
              <a:t>KY</a:t>
            </a:r>
            <a:br>
              <a:rPr lang="cs-CZ" sz="2000" dirty="0"/>
            </a:br>
            <a:r>
              <a:rPr lang="en-US" sz="2000" dirty="0"/>
              <a:t/>
            </a:r>
            <a:br>
              <a:rPr lang="en-US" sz="2000" dirty="0"/>
            </a:br>
            <a:r>
              <a:rPr lang="cs-CZ" sz="2000" dirty="0"/>
              <a:t>      </a:t>
            </a:r>
            <a:r>
              <a:rPr lang="en-US" sz="2000" dirty="0" smtClean="0"/>
              <a:t>str.</a:t>
            </a:r>
            <a:r>
              <a:rPr lang="cs-CZ" sz="2000" dirty="0" smtClean="0"/>
              <a:t> 3 společné zopakování jednotlivých vzorů a některých koncovek                                  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     </a:t>
            </a:r>
            <a:r>
              <a:rPr lang="en-US" sz="2000" dirty="0"/>
              <a:t> str</a:t>
            </a:r>
            <a:r>
              <a:rPr lang="en-US" sz="2000" dirty="0" smtClean="0"/>
              <a:t>.</a:t>
            </a:r>
            <a:r>
              <a:rPr lang="cs-CZ" sz="2000" dirty="0" smtClean="0"/>
              <a:t> </a:t>
            </a:r>
            <a:r>
              <a:rPr lang="en-US" sz="2000" dirty="0" smtClean="0"/>
              <a:t>4</a:t>
            </a:r>
            <a:r>
              <a:rPr lang="cs-CZ" sz="2000" dirty="0" smtClean="0"/>
              <a:t> a 6 </a:t>
            </a:r>
            <a:r>
              <a:rPr lang="en-US" sz="2000" dirty="0" err="1" smtClean="0"/>
              <a:t>frontální</a:t>
            </a:r>
            <a:r>
              <a:rPr lang="en-US" sz="2000" dirty="0" smtClean="0"/>
              <a:t> </a:t>
            </a:r>
            <a:r>
              <a:rPr lang="en-US" sz="2000" dirty="0" err="1"/>
              <a:t>práce</a:t>
            </a:r>
            <a:r>
              <a:rPr lang="en-US" sz="2000" dirty="0"/>
              <a:t> u </a:t>
            </a:r>
            <a:r>
              <a:rPr lang="en-US" sz="2000" dirty="0" err="1"/>
              <a:t>interaktivní</a:t>
            </a:r>
            <a:r>
              <a:rPr lang="en-US" sz="2000" dirty="0"/>
              <a:t> </a:t>
            </a:r>
            <a:r>
              <a:rPr lang="en-US" sz="2000" dirty="0" err="1" smtClean="0"/>
              <a:t>tabule</a:t>
            </a:r>
            <a:r>
              <a:rPr lang="cs-CZ" sz="2000" dirty="0" smtClean="0"/>
              <a:t> podle zadání,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cs-CZ" sz="2000" dirty="0"/>
              <a:t>       </a:t>
            </a:r>
            <a:r>
              <a:rPr lang="en-US" sz="2000" dirty="0"/>
              <a:t>        </a:t>
            </a:r>
            <a:r>
              <a:rPr lang="en-US" sz="2000" dirty="0" smtClean="0"/>
              <a:t> </a:t>
            </a:r>
            <a:r>
              <a:rPr lang="cs-CZ" sz="2000" dirty="0" smtClean="0"/>
              <a:t>řešení na </a:t>
            </a:r>
            <a:r>
              <a:rPr lang="cs-CZ" sz="2000" dirty="0"/>
              <a:t>str. 5 a </a:t>
            </a:r>
            <a:r>
              <a:rPr lang="cs-CZ" sz="2000" dirty="0" smtClean="0"/>
              <a:t>7</a:t>
            </a:r>
            <a:r>
              <a:rPr lang="en-US" sz="2000" dirty="0"/>
              <a:t/>
            </a:r>
            <a:br>
              <a:rPr lang="en-US" sz="2000" dirty="0"/>
            </a:br>
            <a:r>
              <a:rPr lang="cs-CZ" sz="2000" dirty="0"/>
              <a:t>      </a:t>
            </a:r>
            <a:r>
              <a:rPr lang="en-US" sz="2000" dirty="0"/>
              <a:t>str</a:t>
            </a:r>
            <a:r>
              <a:rPr lang="en-US" sz="2000" dirty="0" smtClean="0"/>
              <a:t>.</a:t>
            </a:r>
            <a:r>
              <a:rPr lang="cs-CZ" sz="2000" dirty="0" smtClean="0"/>
              <a:t> 9 </a:t>
            </a:r>
            <a:r>
              <a:rPr lang="en-US" sz="2000" dirty="0" err="1" smtClean="0"/>
              <a:t>frontální</a:t>
            </a:r>
            <a:r>
              <a:rPr lang="en-US" sz="2000" dirty="0" smtClean="0"/>
              <a:t> </a:t>
            </a:r>
            <a:r>
              <a:rPr lang="en-US" sz="2000" dirty="0" err="1"/>
              <a:t>práce</a:t>
            </a:r>
            <a:r>
              <a:rPr lang="en-US" sz="2000" dirty="0"/>
              <a:t> </a:t>
            </a:r>
            <a:r>
              <a:rPr lang="cs-CZ" sz="2000" dirty="0" smtClean="0"/>
              <a:t>žáků </a:t>
            </a:r>
            <a:r>
              <a:rPr lang="en-US" sz="2000" dirty="0" smtClean="0"/>
              <a:t>u </a:t>
            </a:r>
            <a:r>
              <a:rPr lang="en-US" sz="2000" dirty="0" err="1"/>
              <a:t>interaktivní</a:t>
            </a:r>
            <a:r>
              <a:rPr lang="en-US" sz="2000" dirty="0"/>
              <a:t> </a:t>
            </a:r>
            <a:r>
              <a:rPr lang="en-US" sz="2000" dirty="0" err="1" smtClean="0"/>
              <a:t>tabule</a:t>
            </a:r>
            <a:r>
              <a:rPr lang="cs-CZ" sz="2000" dirty="0"/>
              <a:t> </a:t>
            </a:r>
            <a:r>
              <a:rPr lang="cs-CZ" sz="2000" dirty="0" smtClean="0"/>
              <a:t>nebo možno zadat jako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samostatnou práci do sešitu, oprava chyb na str. 10</a:t>
            </a:r>
            <a:r>
              <a:rPr lang="en-US" sz="2000" dirty="0"/>
              <a:t/>
            </a:r>
            <a:br>
              <a:rPr lang="en-US" sz="2000" dirty="0"/>
            </a:br>
            <a:endParaRPr lang="cs-CZ" sz="2000" b="1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98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VZORY PODSTATNÝCH JMEN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33CC"/>
                </a:solidFill>
              </a:rPr>
              <a:t>RODU STŘEDNÍHO</a:t>
            </a:r>
            <a:endParaRPr lang="cs-CZ" b="1" dirty="0">
              <a:solidFill>
                <a:srgbClr val="FF33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9302268"/>
              </p:ext>
            </p:extLst>
          </p:nvPr>
        </p:nvGraphicFramePr>
        <p:xfrm>
          <a:off x="395536" y="2060849"/>
          <a:ext cx="8496944" cy="44644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4236"/>
                <a:gridCol w="1836204"/>
                <a:gridCol w="2605380"/>
                <a:gridCol w="1931124"/>
              </a:tblGrid>
              <a:tr h="99895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1.PÁD   </a:t>
                      </a:r>
                    </a:p>
                    <a:p>
                      <a:r>
                        <a:rPr lang="cs-CZ" sz="2800" dirty="0" smtClean="0"/>
                        <a:t>Č. JEDN.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2.PÁD   </a:t>
                      </a:r>
                    </a:p>
                    <a:p>
                      <a:r>
                        <a:rPr lang="cs-CZ" sz="2800" dirty="0" smtClean="0"/>
                        <a:t>Č. JEDN.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6.PÁD</a:t>
                      </a:r>
                    </a:p>
                    <a:p>
                      <a:r>
                        <a:rPr lang="cs-CZ" sz="2800" dirty="0" smtClean="0"/>
                        <a:t>Č.MNOŽ.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7.PÁD Č.MNOŽ.</a:t>
                      </a:r>
                      <a:endParaRPr lang="cs-CZ" sz="2800" dirty="0"/>
                    </a:p>
                  </a:txBody>
                  <a:tcPr/>
                </a:tc>
              </a:tr>
              <a:tr h="82219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MĚST-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MĚST-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(o)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MĚST-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ECH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MĚST-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219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MOŘ-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MOŘ-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(o)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MOŘ-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ÍCH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MOŘ-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2219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KUŘ-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KUŘ-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ETE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(o) KUŘ-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ATECH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KUŘ-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ATY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9895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STAVEN-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STAVEN-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(o)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STAVEN-</a:t>
                      </a:r>
                      <a:r>
                        <a:rPr lang="cs-CZ" sz="2800" baseline="0" dirty="0" smtClean="0">
                          <a:solidFill>
                            <a:srgbClr val="FF0000"/>
                          </a:solidFill>
                        </a:rPr>
                        <a:t>ÍCH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STAVEN-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ÍMI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205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ZAŘAĎ SLOVA KE </a:t>
            </a:r>
            <a:r>
              <a:rPr lang="cs-CZ" sz="3600" u="sng" dirty="0" smtClean="0">
                <a:solidFill>
                  <a:schemeClr val="accent6">
                    <a:lumMod val="50000"/>
                  </a:schemeClr>
                </a:solidFill>
              </a:rPr>
              <a:t>VZORŮM</a:t>
            </a:r>
            <a:endParaRPr lang="cs-CZ" sz="36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5065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OBILÍ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1556792"/>
            <a:ext cx="1042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29897" y="1593556"/>
            <a:ext cx="1250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ÚDOLÍ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22234" y="1584097"/>
            <a:ext cx="12207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KŮZLE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4855" y="1617479"/>
            <a:ext cx="14259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MÝDLO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79605" y="1584097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NÁDOBÍ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1931" y="2202254"/>
            <a:ext cx="1236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ŠTĚNĚ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5946" y="2202255"/>
            <a:ext cx="1485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SLUNCE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34938" y="2182872"/>
            <a:ext cx="1239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VESLO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86587" y="2195319"/>
            <a:ext cx="13049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SLOVO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79311" y="2205296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NEBE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60947" y="2205296"/>
            <a:ext cx="1287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DĚVČE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67" y="3284984"/>
            <a:ext cx="78725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7030A0"/>
                </a:solidFill>
              </a:rPr>
              <a:t>MĚSTO</a:t>
            </a:r>
            <a:r>
              <a:rPr lang="cs-CZ" sz="3200" dirty="0" smtClean="0">
                <a:solidFill>
                  <a:srgbClr val="0070C0"/>
                </a:solidFill>
              </a:rPr>
              <a:t>           </a:t>
            </a:r>
            <a:r>
              <a:rPr lang="cs-CZ" sz="3200" b="1" u="sng" dirty="0" smtClean="0">
                <a:solidFill>
                  <a:srgbClr val="0070C0"/>
                </a:solidFill>
              </a:rPr>
              <a:t>MOŘE</a:t>
            </a:r>
            <a:r>
              <a:rPr lang="cs-CZ" sz="3200" b="1" dirty="0" smtClean="0">
                <a:solidFill>
                  <a:srgbClr val="0070C0"/>
                </a:solidFill>
              </a:rPr>
              <a:t>          </a:t>
            </a:r>
            <a:r>
              <a:rPr lang="cs-CZ" sz="3200" b="1" u="sng" dirty="0" smtClean="0">
                <a:solidFill>
                  <a:srgbClr val="FFC000"/>
                </a:solidFill>
              </a:rPr>
              <a:t>KUŘE </a:t>
            </a:r>
            <a:r>
              <a:rPr lang="cs-CZ" sz="3200" b="1" dirty="0" smtClean="0">
                <a:solidFill>
                  <a:srgbClr val="FFC000"/>
                </a:solidFill>
              </a:rPr>
              <a:t>        </a:t>
            </a:r>
            <a:r>
              <a:rPr lang="cs-CZ" sz="3200" b="1" u="sng" dirty="0" smtClean="0">
                <a:solidFill>
                  <a:schemeClr val="accent6">
                    <a:lumMod val="75000"/>
                  </a:schemeClr>
                </a:solidFill>
              </a:rPr>
              <a:t>STAVENÍ  </a:t>
            </a:r>
            <a:endParaRPr lang="cs-CZ" sz="3200" dirty="0"/>
          </a:p>
          <a:p>
            <a:r>
              <a:rPr lang="cs-CZ" sz="3200" dirty="0" smtClean="0"/>
              <a:t>...............      …………….     ……………     ……………..</a:t>
            </a:r>
          </a:p>
          <a:p>
            <a:r>
              <a:rPr lang="cs-CZ" sz="3200" dirty="0" smtClean="0"/>
              <a:t>…………….       ……………      ……………     ………………</a:t>
            </a:r>
          </a:p>
          <a:p>
            <a:r>
              <a:rPr lang="cs-CZ" sz="3200" dirty="0" smtClean="0"/>
              <a:t>……………..      ……………      …………….    ……………..</a:t>
            </a:r>
          </a:p>
          <a:p>
            <a:endParaRPr lang="cs-CZ" sz="3200" dirty="0" smtClean="0"/>
          </a:p>
        </p:txBody>
      </p:sp>
      <p:pic>
        <p:nvPicPr>
          <p:cNvPr id="1026" name="Picture 2" descr="C:\Users\Renata\AppData\Local\Microsoft\Windows\Temporary Internet Files\Content.IE5\84QG0RG0\MC9004126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16720"/>
            <a:ext cx="1262519" cy="70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nata\AppData\Local\Microsoft\Windows\Temporary Internet Files\Content.IE5\TYGVTDZX\MC9003339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30" y="112167"/>
            <a:ext cx="962674" cy="131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977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>
                <a:solidFill>
                  <a:srgbClr val="7030A0"/>
                </a:solidFill>
              </a:rPr>
              <a:t>MĚSTO</a:t>
            </a:r>
            <a:r>
              <a:rPr lang="cs-CZ" dirty="0">
                <a:solidFill>
                  <a:srgbClr val="0070C0"/>
                </a:solidFill>
              </a:rPr>
              <a:t>           </a:t>
            </a:r>
            <a:r>
              <a:rPr lang="cs-CZ" b="1" u="sng" dirty="0">
                <a:solidFill>
                  <a:srgbClr val="0070C0"/>
                </a:solidFill>
              </a:rPr>
              <a:t>MOŘE</a:t>
            </a:r>
            <a:r>
              <a:rPr lang="cs-CZ" b="1" dirty="0">
                <a:solidFill>
                  <a:srgbClr val="0070C0"/>
                </a:solidFill>
              </a:rPr>
              <a:t>          </a:t>
            </a:r>
            <a:r>
              <a:rPr lang="cs-CZ" b="1" u="sng" dirty="0">
                <a:solidFill>
                  <a:srgbClr val="FFC000"/>
                </a:solidFill>
              </a:rPr>
              <a:t>KUŘE </a:t>
            </a:r>
            <a:r>
              <a:rPr lang="cs-CZ" b="1" dirty="0">
                <a:solidFill>
                  <a:srgbClr val="FFC000"/>
                </a:solidFill>
              </a:rPr>
              <a:t>       </a:t>
            </a:r>
            <a:r>
              <a:rPr lang="cs-CZ" b="1" dirty="0" smtClean="0">
                <a:solidFill>
                  <a:srgbClr val="FFC000"/>
                </a:solidFill>
              </a:rPr>
              <a:t>  </a:t>
            </a:r>
            <a:r>
              <a:rPr lang="cs-CZ" b="1" u="sng" dirty="0">
                <a:solidFill>
                  <a:schemeClr val="accent6">
                    <a:lumMod val="75000"/>
                  </a:schemeClr>
                </a:solidFill>
              </a:rPr>
              <a:t>STAVENÍ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VESLO            POLE            KŮZLE          ÚDOLÍ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MÝDLO          SLUNCE       ŠTĚNĚ          NÁDOBÍ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SLOVO           NEBE            DĚVČE         OBILÍ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Renata\AppData\Local\Microsoft\Windows\Temporary Internet Files\Content.IE5\2LFR4DTE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581128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nata\AppData\Local\Microsoft\Windows\Temporary Internet Files\Content.IE5\SWR9AXXI\MC9000896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3822" y="4581128"/>
            <a:ext cx="1723644" cy="18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8788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9738" y="236228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b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SPOJ ZAČÁTKY A KONCE VĚT,</a:t>
            </a:r>
            <a:b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DOPLŇ I, Í, Y, Ý  A ODŮVODNI</a:t>
            </a:r>
            <a:b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3200" dirty="0">
                <a:solidFill>
                  <a:schemeClr val="accent6">
                    <a:lumMod val="50000"/>
                  </a:schemeClr>
                </a:solidFill>
              </a:rPr>
            </a:b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DĚVČATA HBITĚ CVIČÍ SE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BABIČKA CESTOVALA S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U RYBNÍKA ROSTE VYSOKÉ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V ZIMĚ TOPÍME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VÍTALI NÁS VLÍDNÝMI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VOSY JSOU NEBEZPEČNÉ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KAPKY SE TŘPYTILY NA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HUSA SE PÁSLA S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25579" y="1556792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RÁKOS_ 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25579" y="2080012"/>
            <a:ext cx="2142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ŠVIHAL _ 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25579" y="2589476"/>
            <a:ext cx="1666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UHL _ M.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84743" y="3112696"/>
            <a:ext cx="1681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ŽIHADL _ 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04162" y="3635916"/>
            <a:ext cx="1581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SLUNC _ 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25380" y="4159136"/>
            <a:ext cx="2068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VNOUČAT _ 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54743" y="4679558"/>
            <a:ext cx="17473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HOUSAT_ 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13038" y="5165619"/>
            <a:ext cx="1363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SLOV _ .</a:t>
            </a:r>
            <a:endParaRPr lang="cs-CZ" sz="2800" dirty="0"/>
          </a:p>
        </p:txBody>
      </p:sp>
      <p:pic>
        <p:nvPicPr>
          <p:cNvPr id="2050" name="Picture 2" descr="C:\Users\Renata\AppData\Local\Microsoft\Windows\Temporary Internet Files\Content.IE5\TYGVTDZX\MC9004380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202778"/>
            <a:ext cx="1687904" cy="168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enata\AppData\Local\Microsoft\Windows\Temporary Internet Files\Content.IE5\RSVJ87EY\MP9004049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989" y="236228"/>
            <a:ext cx="1848790" cy="1320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895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886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</a:rPr>
              <a:t>                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DĚVČATA HBITĚ CVIČÍ SE </a:t>
            </a:r>
            <a:r>
              <a:rPr lang="cs-CZ" dirty="0" smtClean="0"/>
              <a:t>                         RÁKOS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BABIČKA </a:t>
            </a:r>
            <a:r>
              <a:rPr lang="cs-CZ" dirty="0"/>
              <a:t>CESTOVALA </a:t>
            </a:r>
            <a:r>
              <a:rPr lang="cs-CZ" dirty="0" smtClean="0"/>
              <a:t>S                             ŠVIHADL</a:t>
            </a:r>
            <a:r>
              <a:rPr lang="cs-CZ" dirty="0" smtClean="0">
                <a:solidFill>
                  <a:srgbClr val="FF0000"/>
                </a:solidFill>
              </a:rPr>
              <a:t>Y.</a:t>
            </a:r>
          </a:p>
          <a:p>
            <a:pPr marL="0" indent="0">
              <a:buNone/>
            </a:pPr>
            <a:r>
              <a:rPr lang="cs-CZ" dirty="0" smtClean="0"/>
              <a:t>U </a:t>
            </a:r>
            <a:r>
              <a:rPr lang="cs-CZ" dirty="0"/>
              <a:t>RYBNÍKA ROSTE  </a:t>
            </a:r>
            <a:r>
              <a:rPr lang="cs-CZ" dirty="0" smtClean="0"/>
              <a:t>                                   UHL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M.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V ZIMĚ </a:t>
            </a:r>
            <a:r>
              <a:rPr lang="cs-CZ" dirty="0" smtClean="0"/>
              <a:t>TOPÍME                                         ŽIHADL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VÍTALI NÁS </a:t>
            </a:r>
            <a:r>
              <a:rPr lang="cs-CZ" dirty="0" smtClean="0"/>
              <a:t>VLÍDNÝMI                              SLUNC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VOSY JSOU </a:t>
            </a:r>
            <a:r>
              <a:rPr lang="cs-CZ" dirty="0" smtClean="0"/>
              <a:t>NEBEZPEČNÉ                        VNOUČAT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KAPKY SE TŘPYTILY </a:t>
            </a:r>
            <a:r>
              <a:rPr lang="cs-CZ" dirty="0" smtClean="0"/>
              <a:t>NA                            HOUSAT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HUSA SE PÁSLA S </a:t>
            </a:r>
            <a:r>
              <a:rPr lang="cs-CZ" dirty="0" smtClean="0"/>
              <a:t>                                     SLOV</a:t>
            </a:r>
            <a:r>
              <a:rPr lang="cs-CZ" dirty="0" smtClean="0">
                <a:solidFill>
                  <a:srgbClr val="FF0000"/>
                </a:solidFill>
              </a:rPr>
              <a:t>Y. 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427984" y="1844824"/>
            <a:ext cx="201622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139952" y="2420888"/>
            <a:ext cx="2160240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419872" y="1844824"/>
            <a:ext cx="302433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059832" y="2996952"/>
            <a:ext cx="338437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995936" y="4077072"/>
            <a:ext cx="2304256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427984" y="3501008"/>
            <a:ext cx="2016224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3995936" y="4077072"/>
            <a:ext cx="2304256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3275856" y="5229200"/>
            <a:ext cx="302433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Renata\AppData\Local\Microsoft\Windows\Temporary Internet Files\Content.IE5\84QG0RG0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0" y="127712"/>
            <a:ext cx="1452666" cy="145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enata\AppData\Local\Microsoft\Windows\Temporary Internet Files\Content.IE5\RSVJ87EY\MC9004135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765" y="141205"/>
            <a:ext cx="903695" cy="158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423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UTVOŘ SPRÁVNÉ TVARY SLOV </a:t>
            </a:r>
            <a:b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 V </a:t>
            </a:r>
            <a:r>
              <a:rPr lang="cs-CZ" sz="3200" u="sng" dirty="0" smtClean="0">
                <a:solidFill>
                  <a:schemeClr val="accent6">
                    <a:lumMod val="50000"/>
                  </a:schemeClr>
                </a:solidFill>
              </a:rPr>
              <a:t>MNOŽNÉM ČÍSLE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32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KOLEM (POLE) ………….....        S ( MÝDLO)……………….......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 (KOTĚ)……….………………        K (OBYDLÍ)………………………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POD (KŘÍDLO)……………….        V (SRDCE)……………………….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BEZ (DĚVČE)…………………..      S ( HŘÍBĚ)……………………….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Renata\AppData\Local\Microsoft\Windows\Temporary Internet Files\Content.IE5\M4416X4Q\MC90043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439" y="188640"/>
            <a:ext cx="1841500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534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NAJDI CHYBY, </a:t>
            </a:r>
            <a:r>
              <a:rPr lang="cs-CZ" sz="2800" u="sng" dirty="0" smtClean="0">
                <a:solidFill>
                  <a:schemeClr val="accent6">
                    <a:lumMod val="50000"/>
                  </a:schemeClr>
                </a:solidFill>
              </a:rPr>
              <a:t>PODTRHNI JE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</a:rPr>
              <a:t>,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NA VOLNÉ ŘÁDKY </a:t>
            </a:r>
            <a:b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 NAPIŠ SLOVA SPRÁVNĚ A ODŮVODNI PRAVOPIS</a:t>
            </a:r>
            <a:endParaRPr lang="cs-CZ" sz="2800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OBRÁZKY JSOU ULOŽENY POD SKLI. V KAMNECH TOPÍME DŘÍVÍM A UHLÝM. PO LABI PLULY LODĚ.</a:t>
            </a:r>
          </a:p>
          <a:p>
            <a:pPr marL="0" indent="0">
              <a:buNone/>
            </a:pPr>
            <a:r>
              <a:rPr lang="cs-CZ" sz="2800" dirty="0" smtClean="0"/>
              <a:t>ŽÁCI RÝSUJÍ KRUŽIDLI. LVICE SI HRÁLA S LVÍČATI.</a:t>
            </a:r>
          </a:p>
          <a:p>
            <a:pPr marL="0" indent="0">
              <a:buNone/>
            </a:pPr>
            <a:r>
              <a:rPr lang="cs-CZ" sz="2800" dirty="0" smtClean="0"/>
              <a:t>HMYZ OHMATÁVÁ PŘEKÁŽKY TYKADLI. OKOLÍ NAŠÍ</a:t>
            </a:r>
          </a:p>
          <a:p>
            <a:pPr marL="0" indent="0">
              <a:buNone/>
            </a:pPr>
            <a:r>
              <a:rPr lang="cs-CZ" sz="2800" dirty="0" smtClean="0"/>
              <a:t>ŠKOLY JE MALEBNÉ. V RÁKOSÝ SE UKRÝVALA KACHNA</a:t>
            </a:r>
          </a:p>
          <a:p>
            <a:pPr marL="0" indent="0">
              <a:buNone/>
            </a:pPr>
            <a:r>
              <a:rPr lang="cs-CZ" sz="2800" dirty="0" smtClean="0"/>
              <a:t>S MALÝMI KACHŇATI.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……………………………………………………………………………………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……………………………………………………………………………………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9507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OPRAVA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SKL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 UHL</a:t>
            </a:r>
            <a:r>
              <a:rPr lang="cs-CZ" sz="4000" dirty="0" smtClean="0">
                <a:solidFill>
                  <a:srgbClr val="FF0000"/>
                </a:solidFill>
              </a:rPr>
              <a:t>Í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M,  KRUŽIDL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 S LVÍČAT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TYKADL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 RÁKOS</a:t>
            </a:r>
            <a:r>
              <a:rPr lang="cs-CZ" sz="4000" dirty="0" smtClean="0">
                <a:solidFill>
                  <a:srgbClr val="FF0000"/>
                </a:solidFill>
              </a:rPr>
              <a:t>Í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 KACHŇAT</a:t>
            </a:r>
            <a:r>
              <a:rPr lang="cs-CZ" sz="4000" dirty="0" smtClean="0">
                <a:solidFill>
                  <a:srgbClr val="FF0000"/>
                </a:solidFill>
              </a:rPr>
              <a:t>Y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Renata\AppData\Local\Microsoft\Windows\Temporary Internet Files\Content.IE5\TYGVTDZX\MP9003138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05064"/>
            <a:ext cx="3456384" cy="232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149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566506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použité </a:t>
            </a:r>
            <a:r>
              <a:rPr lang="cs-CZ" dirty="0" smtClean="0"/>
              <a:t>zdroje</a:t>
            </a:r>
            <a:r>
              <a:rPr lang="cs-CZ" dirty="0" smtClean="0"/>
              <a:t>  </a:t>
            </a:r>
            <a:r>
              <a:rPr lang="cs-CZ" dirty="0"/>
              <a:t>: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44815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560</TotalTime>
  <Words>315</Words>
  <Application>Microsoft Office PowerPoint</Application>
  <PresentationFormat>Předvádění na obrazovce (4:3)</PresentationFormat>
  <Paragraphs>101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      ANOTACE        Materiál je určen pro žáky 4. ročníku.       Patří do vzdělávací oblasti Jazyk a jazyková komunikace.       Žáci procvičují přiřazování podstatných jmen ke vzorům rodu        středního a vyvozují pravopisné důsledky.        METODICKÉ POZNÁMKY        str. 3 společné zopakování jednotlivých vzorů a některých koncovek                                          str. 4 a 6 frontální práce u interaktivní tabule podle zadání,                 řešení na str. 5 a 7       str. 9 frontální práce žáků u interaktivní tabule nebo možno zadat jako                samostatnou práci do sešitu, oprava chyb na str. 10 </vt:lpstr>
      <vt:lpstr>VZORY PODSTATNÝCH JMEN RODU STŘEDNÍHO</vt:lpstr>
      <vt:lpstr>ZAŘAĎ SLOVA KE VZORŮM</vt:lpstr>
      <vt:lpstr>ŘEŠENÍ</vt:lpstr>
      <vt:lpstr>   SPOJ ZAČÁTKY A KONCE VĚT, DOPLŇ I, Í, Y, Ý  A ODŮVODNI  </vt:lpstr>
      <vt:lpstr>                ŘEŠENÍ</vt:lpstr>
      <vt:lpstr>UTVOŘ SPRÁVNÉ TVARY SLOV    V MNOŽNÉM ČÍSLE </vt:lpstr>
      <vt:lpstr> NAJDI CHYBY, PODTRHNI JE , NA VOLNÉ ŘÁDKY    NAPIŠ SLOVA SPRÁVNĚ A ODŮVODNI PRAVOPIS</vt:lpstr>
      <vt:lpstr>OPRAVA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VZORY PODSTATNÝCH JMEN RODU STŘEDNÍHO</dc:title>
  <dc:creator>Renata</dc:creator>
  <cp:lastModifiedBy>Renata</cp:lastModifiedBy>
  <cp:revision>81</cp:revision>
  <dcterms:created xsi:type="dcterms:W3CDTF">2012-08-24T08:09:33Z</dcterms:created>
  <dcterms:modified xsi:type="dcterms:W3CDTF">2013-02-05T19:38:09Z</dcterms:modified>
</cp:coreProperties>
</file>