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4" r:id="rId2"/>
    <p:sldId id="265" r:id="rId3"/>
    <p:sldId id="266" r:id="rId4"/>
    <p:sldId id="260" r:id="rId5"/>
    <p:sldId id="261" r:id="rId6"/>
    <p:sldId id="262" r:id="rId7"/>
    <p:sldId id="267" r:id="rId8"/>
    <p:sldId id="259" r:id="rId9"/>
    <p:sldId id="257" r:id="rId10"/>
    <p:sldId id="263" r:id="rId11"/>
    <p:sldId id="258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872" y="-4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34AFCD-D626-4CF9-99DA-25940919CEF7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8A4CD6-2992-4CD2-ADA3-5B80250CBB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9172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A4CD6-2992-4CD2-ADA3-5B80250CBBC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29296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A4CD6-2992-4CD2-ADA3-5B80250CBBC3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1643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3DA6-00C0-44C1-9B77-C20063A10990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04DE-6500-44FC-AEE6-4E0DB42DB4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893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3DA6-00C0-44C1-9B77-C20063A10990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04DE-6500-44FC-AEE6-4E0DB42DB4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4528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3DA6-00C0-44C1-9B77-C20063A10990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04DE-6500-44FC-AEE6-4E0DB42DB4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599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3DA6-00C0-44C1-9B77-C20063A10990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04DE-6500-44FC-AEE6-4E0DB42DB4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29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3DA6-00C0-44C1-9B77-C20063A10990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04DE-6500-44FC-AEE6-4E0DB42DB4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523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3DA6-00C0-44C1-9B77-C20063A10990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04DE-6500-44FC-AEE6-4E0DB42DB4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478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3DA6-00C0-44C1-9B77-C20063A10990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04DE-6500-44FC-AEE6-4E0DB42DB4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911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3DA6-00C0-44C1-9B77-C20063A10990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04DE-6500-44FC-AEE6-4E0DB42DB4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545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3DA6-00C0-44C1-9B77-C20063A10990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04DE-6500-44FC-AEE6-4E0DB42DB4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225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3DA6-00C0-44C1-9B77-C20063A10990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04DE-6500-44FC-AEE6-4E0DB42DB4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257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3DA6-00C0-44C1-9B77-C20063A10990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04DE-6500-44FC-AEE6-4E0DB42DB4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9238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533DA6-00C0-44C1-9B77-C20063A10990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304DE-6500-44FC-AEE6-4E0DB42DB4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6739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602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39552" y="332656"/>
            <a:ext cx="820891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      ANOTACE</a:t>
            </a:r>
          </a:p>
          <a:p>
            <a:r>
              <a:rPr lang="en-US" sz="2400" dirty="0"/>
              <a:t/>
            </a:r>
            <a:br>
              <a:rPr lang="en-US" sz="2400" dirty="0"/>
            </a:br>
            <a:r>
              <a:rPr lang="cs-CZ" sz="2400" dirty="0"/>
              <a:t>      </a:t>
            </a:r>
            <a:r>
              <a:rPr lang="en-US" sz="2400" dirty="0" err="1"/>
              <a:t>Materiál</a:t>
            </a:r>
            <a:r>
              <a:rPr lang="en-US" sz="2400" dirty="0"/>
              <a:t> je </a:t>
            </a:r>
            <a:r>
              <a:rPr lang="en-US" sz="2400" dirty="0" err="1"/>
              <a:t>určen</a:t>
            </a:r>
            <a:r>
              <a:rPr lang="en-US" sz="2400" dirty="0"/>
              <a:t> pro </a:t>
            </a:r>
            <a:r>
              <a:rPr lang="en-US" sz="2400" dirty="0" err="1"/>
              <a:t>žáky</a:t>
            </a:r>
            <a:r>
              <a:rPr lang="en-US" sz="2400" dirty="0"/>
              <a:t> </a:t>
            </a:r>
            <a:r>
              <a:rPr lang="cs-CZ" sz="2400" dirty="0"/>
              <a:t>4</a:t>
            </a:r>
            <a:r>
              <a:rPr lang="en-US" sz="2400" dirty="0"/>
              <a:t>. </a:t>
            </a:r>
            <a:r>
              <a:rPr lang="en-US" sz="2400" dirty="0" err="1"/>
              <a:t>ročníku</a:t>
            </a:r>
            <a:r>
              <a:rPr lang="en-US" sz="2400" dirty="0"/>
              <a:t>.</a:t>
            </a:r>
            <a:br>
              <a:rPr lang="en-US" sz="2400" dirty="0"/>
            </a:br>
            <a:r>
              <a:rPr lang="cs-CZ" sz="2400" dirty="0"/>
              <a:t>      </a:t>
            </a:r>
            <a:r>
              <a:rPr lang="en-US" sz="2400" dirty="0" err="1"/>
              <a:t>Patří</a:t>
            </a:r>
            <a:r>
              <a:rPr lang="en-US" sz="2400" dirty="0"/>
              <a:t> do </a:t>
            </a:r>
            <a:r>
              <a:rPr lang="en-US" sz="2400" dirty="0" err="1"/>
              <a:t>vzdělávací</a:t>
            </a:r>
            <a:r>
              <a:rPr lang="en-US" sz="2400" dirty="0"/>
              <a:t> </a:t>
            </a:r>
            <a:r>
              <a:rPr lang="en-US" sz="2400" dirty="0" err="1"/>
              <a:t>oblasti</a:t>
            </a:r>
            <a:r>
              <a:rPr lang="en-US" sz="2400" dirty="0"/>
              <a:t> </a:t>
            </a:r>
            <a:r>
              <a:rPr lang="en-US" sz="2400" dirty="0" err="1"/>
              <a:t>Jazyk</a:t>
            </a:r>
            <a:r>
              <a:rPr lang="en-US" sz="2400" dirty="0"/>
              <a:t> a </a:t>
            </a:r>
            <a:r>
              <a:rPr lang="en-US" sz="2400" dirty="0" err="1"/>
              <a:t>jazyková</a:t>
            </a:r>
            <a:r>
              <a:rPr lang="en-US" sz="2400" dirty="0"/>
              <a:t> </a:t>
            </a:r>
            <a:r>
              <a:rPr lang="en-US" sz="2400" dirty="0" err="1"/>
              <a:t>komunikace</a:t>
            </a:r>
            <a:r>
              <a:rPr lang="en-US" sz="2400" dirty="0"/>
              <a:t>.</a:t>
            </a:r>
            <a:br>
              <a:rPr lang="en-US" sz="2400" dirty="0"/>
            </a:br>
            <a:r>
              <a:rPr lang="cs-CZ" sz="2400" dirty="0"/>
              <a:t>      Žáci procvičují přiřazování podstatných jmen ke vzorům rodu </a:t>
            </a:r>
            <a:br>
              <a:rPr lang="cs-CZ" sz="2400" dirty="0"/>
            </a:br>
            <a:r>
              <a:rPr lang="cs-CZ" sz="2400" dirty="0"/>
              <a:t>      </a:t>
            </a:r>
            <a:r>
              <a:rPr lang="cs-CZ" sz="2400" dirty="0" smtClean="0"/>
              <a:t>mužského </a:t>
            </a:r>
            <a:r>
              <a:rPr lang="cs-CZ" sz="2400" dirty="0"/>
              <a:t>a vyvozují pravopisné důsledky.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cs-CZ" sz="2400" dirty="0"/>
              <a:t>      </a:t>
            </a:r>
            <a:r>
              <a:rPr lang="en-US" sz="2400" dirty="0"/>
              <a:t>METODICKÉ POZNÁM</a:t>
            </a:r>
            <a:r>
              <a:rPr lang="cs-CZ" sz="2400" dirty="0" smtClean="0"/>
              <a:t>KY  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cs-CZ" sz="2400" dirty="0"/>
              <a:t>      </a:t>
            </a:r>
            <a:r>
              <a:rPr lang="en-US" sz="2400" dirty="0"/>
              <a:t>str.</a:t>
            </a:r>
            <a:r>
              <a:rPr lang="cs-CZ" sz="2400" dirty="0"/>
              <a:t> </a:t>
            </a:r>
            <a:r>
              <a:rPr lang="cs-CZ" sz="2400" dirty="0" smtClean="0"/>
              <a:t>3, 5 a 8 společné </a:t>
            </a:r>
            <a:r>
              <a:rPr lang="cs-CZ" sz="2400" dirty="0"/>
              <a:t>zopakování jednotlivých vzorů a </a:t>
            </a:r>
            <a:r>
              <a:rPr lang="cs-CZ" sz="2400" dirty="0" smtClean="0"/>
              <a:t>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některých koncovek                               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/>
              <a:t>     </a:t>
            </a:r>
            <a:r>
              <a:rPr lang="en-US" sz="2400" dirty="0"/>
              <a:t> str.</a:t>
            </a:r>
            <a:r>
              <a:rPr lang="cs-CZ" sz="2400" dirty="0"/>
              <a:t> </a:t>
            </a:r>
            <a:r>
              <a:rPr lang="en-US" sz="2400" dirty="0"/>
              <a:t>4</a:t>
            </a:r>
            <a:r>
              <a:rPr lang="cs-CZ" sz="2400" dirty="0"/>
              <a:t> a </a:t>
            </a:r>
            <a:r>
              <a:rPr lang="cs-CZ" sz="2400" dirty="0" smtClean="0"/>
              <a:t>9 </a:t>
            </a:r>
            <a:r>
              <a:rPr lang="en-US" sz="2400" dirty="0" err="1"/>
              <a:t>frontální</a:t>
            </a:r>
            <a:r>
              <a:rPr lang="en-US" sz="2400" dirty="0"/>
              <a:t> </a:t>
            </a:r>
            <a:r>
              <a:rPr lang="en-US" sz="2400" dirty="0" err="1"/>
              <a:t>práce</a:t>
            </a:r>
            <a:r>
              <a:rPr lang="en-US" sz="2400" dirty="0"/>
              <a:t> u </a:t>
            </a:r>
            <a:r>
              <a:rPr lang="en-US" sz="2400" dirty="0" err="1"/>
              <a:t>interaktivní</a:t>
            </a:r>
            <a:r>
              <a:rPr lang="en-US" sz="2400" dirty="0"/>
              <a:t> </a:t>
            </a:r>
            <a:r>
              <a:rPr lang="en-US" sz="2400" dirty="0" err="1"/>
              <a:t>tabule</a:t>
            </a:r>
            <a:r>
              <a:rPr lang="cs-CZ" sz="2400" dirty="0"/>
              <a:t> podle </a:t>
            </a:r>
            <a:r>
              <a:rPr lang="cs-CZ" sz="2400" dirty="0" smtClean="0"/>
              <a:t>zadání            </a:t>
            </a:r>
            <a:r>
              <a:rPr lang="en-US" sz="2400" dirty="0" smtClean="0"/>
              <a:t>         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cs-CZ" sz="2400" dirty="0"/>
              <a:t>      </a:t>
            </a:r>
            <a:r>
              <a:rPr lang="en-US" sz="2400" dirty="0"/>
              <a:t>str.</a:t>
            </a:r>
            <a:r>
              <a:rPr lang="cs-CZ" sz="2400" dirty="0"/>
              <a:t> </a:t>
            </a:r>
            <a:r>
              <a:rPr lang="cs-CZ" sz="2400" dirty="0" smtClean="0"/>
              <a:t>6 a 10 fr</a:t>
            </a:r>
            <a:r>
              <a:rPr lang="en-US" sz="2400" dirty="0" err="1" smtClean="0"/>
              <a:t>ontální</a:t>
            </a:r>
            <a:r>
              <a:rPr lang="en-US" sz="2400" dirty="0" smtClean="0"/>
              <a:t> </a:t>
            </a:r>
            <a:r>
              <a:rPr lang="en-US" sz="2400" dirty="0" err="1"/>
              <a:t>práce</a:t>
            </a:r>
            <a:r>
              <a:rPr lang="en-US" sz="2400" dirty="0"/>
              <a:t> </a:t>
            </a:r>
            <a:r>
              <a:rPr lang="cs-CZ" sz="2400" dirty="0"/>
              <a:t>žáků </a:t>
            </a:r>
            <a:r>
              <a:rPr lang="en-US" sz="2400" dirty="0"/>
              <a:t>u </a:t>
            </a:r>
            <a:r>
              <a:rPr lang="en-US" sz="2400" dirty="0" err="1"/>
              <a:t>interaktivní</a:t>
            </a:r>
            <a:r>
              <a:rPr lang="en-US" sz="2400" dirty="0"/>
              <a:t> </a:t>
            </a:r>
            <a:r>
              <a:rPr lang="en-US" sz="2400" dirty="0" err="1"/>
              <a:t>tabule</a:t>
            </a:r>
            <a:r>
              <a:rPr lang="cs-CZ" sz="2400" dirty="0"/>
              <a:t> nebo </a:t>
            </a:r>
            <a:r>
              <a:rPr lang="cs-CZ" sz="2400" dirty="0" smtClean="0"/>
              <a:t> 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/>
              <a:t>               </a:t>
            </a:r>
            <a:r>
              <a:rPr lang="cs-CZ" sz="2400" dirty="0" smtClean="0"/>
              <a:t>možno zadat jako samostatnou </a:t>
            </a:r>
            <a:r>
              <a:rPr lang="cs-CZ" sz="2400" dirty="0"/>
              <a:t>práci do sešitu, </a:t>
            </a:r>
          </a:p>
          <a:p>
            <a:r>
              <a:rPr lang="cs-CZ" sz="2400" dirty="0" smtClean="0"/>
              <a:t>               řešení na str. 7 a 11</a:t>
            </a:r>
            <a:r>
              <a:rPr lang="en-US" sz="2400" dirty="0"/>
              <a:t/>
            </a:r>
            <a:br>
              <a:rPr lang="en-US" sz="2400" dirty="0"/>
            </a:b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5095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772400" cy="14700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VZORY PODSTATNÝCH JMEN</a:t>
            </a:r>
            <a:b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rgbClr val="33CC33"/>
                </a:solidFill>
              </a:rPr>
              <a:t>RODU MUŽSKÉHO </a:t>
            </a:r>
            <a:endParaRPr lang="cs-CZ" dirty="0">
              <a:solidFill>
                <a:srgbClr val="33CC33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3453749"/>
              </p:ext>
            </p:extLst>
          </p:nvPr>
        </p:nvGraphicFramePr>
        <p:xfrm>
          <a:off x="179512" y="1772816"/>
          <a:ext cx="8856983" cy="4982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5917"/>
                <a:gridCol w="2325917"/>
                <a:gridCol w="1972902"/>
                <a:gridCol w="2232247"/>
              </a:tblGrid>
              <a:tr h="962271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1.PÁD</a:t>
                      </a:r>
                    </a:p>
                    <a:p>
                      <a:r>
                        <a:rPr lang="cs-CZ" sz="2800" dirty="0" smtClean="0"/>
                        <a:t>Č.JEDN.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2.PÁD</a:t>
                      </a:r>
                    </a:p>
                    <a:p>
                      <a:r>
                        <a:rPr lang="cs-CZ" sz="2800" dirty="0" smtClean="0"/>
                        <a:t>Č.JEDN.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3.PÁD</a:t>
                      </a:r>
                    </a:p>
                    <a:p>
                      <a:r>
                        <a:rPr lang="cs-CZ" sz="2800" dirty="0" smtClean="0"/>
                        <a:t>Č.JEDN.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6.PÁD</a:t>
                      </a:r>
                    </a:p>
                    <a:p>
                      <a:r>
                        <a:rPr lang="cs-CZ" sz="2800" dirty="0" smtClean="0"/>
                        <a:t>Č.JEDN.</a:t>
                      </a:r>
                      <a:endParaRPr lang="cs-CZ" sz="2800" dirty="0"/>
                    </a:p>
                  </a:txBody>
                  <a:tcPr/>
                </a:tc>
              </a:tr>
              <a:tr h="1025277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    PÁN</a:t>
                      </a:r>
                    </a:p>
                    <a:p>
                      <a:r>
                        <a:rPr lang="cs-CZ" sz="2800" dirty="0" smtClean="0"/>
                        <a:t>  (</a:t>
                      </a:r>
                      <a:r>
                        <a:rPr lang="cs-CZ" sz="2800" baseline="0" dirty="0" smtClean="0"/>
                        <a:t>ŽIVOTNÝ)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 PÁN-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PÁN-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</a:p>
                    <a:p>
                      <a:r>
                        <a:rPr lang="cs-CZ" sz="2800" dirty="0" smtClean="0"/>
                        <a:t>(PÁN-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OVI</a:t>
                      </a:r>
                      <a:r>
                        <a:rPr lang="cs-CZ" sz="2800" dirty="0" smtClean="0"/>
                        <a:t>)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(o)</a:t>
                      </a:r>
                      <a:r>
                        <a:rPr lang="cs-CZ" sz="2800" baseline="0" dirty="0" smtClean="0">
                          <a:solidFill>
                            <a:schemeClr val="tx1"/>
                          </a:solidFill>
                        </a:rPr>
                        <a:t> PÁN-</a:t>
                      </a:r>
                      <a:r>
                        <a:rPr lang="cs-CZ" sz="2800" baseline="0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</a:p>
                    <a:p>
                      <a:r>
                        <a:rPr lang="cs-CZ" sz="2800" baseline="0" dirty="0" smtClean="0">
                          <a:solidFill>
                            <a:schemeClr val="tx1"/>
                          </a:solidFill>
                        </a:rPr>
                        <a:t>(PÁN-</a:t>
                      </a:r>
                      <a:r>
                        <a:rPr lang="cs-CZ" sz="2800" baseline="0" dirty="0" smtClean="0">
                          <a:solidFill>
                            <a:srgbClr val="FF0000"/>
                          </a:solidFill>
                        </a:rPr>
                        <a:t>OVI</a:t>
                      </a:r>
                      <a:r>
                        <a:rPr lang="cs-CZ" sz="28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025277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    MUŽ</a:t>
                      </a:r>
                    </a:p>
                    <a:p>
                      <a:r>
                        <a:rPr lang="cs-CZ" sz="2800" dirty="0" smtClean="0"/>
                        <a:t>  (ŽIVOTNÝ) 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</a:t>
                      </a:r>
                      <a:r>
                        <a:rPr lang="cs-CZ" sz="2800" dirty="0" smtClean="0"/>
                        <a:t>MUŽ-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MUŽ-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</a:p>
                    <a:p>
                      <a:r>
                        <a:rPr lang="cs-CZ" sz="2800" dirty="0" smtClean="0"/>
                        <a:t>(MUŽ-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OVI</a:t>
                      </a:r>
                      <a:r>
                        <a:rPr lang="cs-CZ" sz="2800" dirty="0" smtClean="0"/>
                        <a:t>)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(o)</a:t>
                      </a:r>
                      <a:r>
                        <a:rPr lang="cs-CZ" sz="2800" baseline="0" dirty="0" smtClean="0"/>
                        <a:t> MUŽ-</a:t>
                      </a:r>
                      <a:r>
                        <a:rPr lang="cs-CZ" sz="2800" baseline="0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sz="2800" baseline="0" dirty="0" smtClean="0"/>
                    </a:p>
                    <a:p>
                      <a:r>
                        <a:rPr lang="cs-CZ" sz="2800" baseline="0" dirty="0" smtClean="0"/>
                        <a:t>(MUŽ-</a:t>
                      </a:r>
                      <a:r>
                        <a:rPr lang="cs-CZ" sz="2800" baseline="0" dirty="0" smtClean="0">
                          <a:solidFill>
                            <a:srgbClr val="FF0000"/>
                          </a:solidFill>
                        </a:rPr>
                        <a:t>OVI</a:t>
                      </a:r>
                      <a:r>
                        <a:rPr lang="cs-CZ" sz="2800" baseline="0" dirty="0" smtClean="0"/>
                        <a:t>)    </a:t>
                      </a:r>
                      <a:endParaRPr lang="cs-CZ" sz="2800" dirty="0"/>
                    </a:p>
                  </a:txBody>
                  <a:tcPr/>
                </a:tc>
              </a:tr>
              <a:tr h="1025277">
                <a:tc>
                  <a:txBody>
                    <a:bodyPr/>
                    <a:lstStyle/>
                    <a:p>
                      <a:r>
                        <a:rPr lang="cs-CZ" dirty="0" smtClean="0"/>
                        <a:t>       </a:t>
                      </a:r>
                      <a:r>
                        <a:rPr lang="cs-CZ" sz="2800" dirty="0" smtClean="0"/>
                        <a:t>HRAD</a:t>
                      </a:r>
                    </a:p>
                    <a:p>
                      <a:r>
                        <a:rPr lang="cs-CZ" sz="2800" dirty="0" smtClean="0"/>
                        <a:t>(NEŽIVOTNÝ)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  HRAD-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</a:p>
                    <a:p>
                      <a:r>
                        <a:rPr lang="cs-CZ" sz="2800" dirty="0" smtClean="0"/>
                        <a:t>  (LES-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r>
                        <a:rPr lang="cs-CZ" sz="2800" dirty="0" smtClean="0"/>
                        <a:t>)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HRAD-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(o)</a:t>
                      </a:r>
                      <a:r>
                        <a:rPr lang="cs-CZ" sz="2800" baseline="0" dirty="0" smtClean="0"/>
                        <a:t>HRAD-</a:t>
                      </a:r>
                      <a:r>
                        <a:rPr lang="cs-CZ" sz="2800" baseline="0" dirty="0" smtClean="0">
                          <a:solidFill>
                            <a:srgbClr val="FF0000"/>
                          </a:solidFill>
                        </a:rPr>
                        <a:t>Ě, -U</a:t>
                      </a:r>
                    </a:p>
                    <a:p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(LES-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858442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    STROJ</a:t>
                      </a:r>
                    </a:p>
                    <a:p>
                      <a:r>
                        <a:rPr lang="cs-CZ" sz="2800" dirty="0" smtClean="0"/>
                        <a:t>(NEŽIVOTNÝ)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</a:t>
                      </a:r>
                      <a:r>
                        <a:rPr lang="cs-CZ" sz="2800" dirty="0" smtClean="0"/>
                        <a:t>STROJ-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STROJ 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STROJ-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4008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DOPLŇ SLOVA V JEDNOTNÉM ČÍSLE</a:t>
            </a:r>
            <a:b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A ODŮVODNI KONCOVKY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Renata\AppData\Local\Microsoft\Windows\Temporary Internet Files\Content.IE5\M4416X4Q\MP900422257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77" y="3412632"/>
            <a:ext cx="1522546" cy="2282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enata\AppData\Local\Microsoft\Windows\Temporary Internet Files\Content.IE5\84QG0RG0\MP90026272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172" y="3385198"/>
            <a:ext cx="1491765" cy="2271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8203" y="1556792"/>
            <a:ext cx="525624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DÁME  JÍDLO</a:t>
            </a:r>
          </a:p>
          <a:p>
            <a:r>
              <a:rPr lang="cs-CZ" sz="2800" dirty="0" smtClean="0"/>
              <a:t>PS ___  nebo PS_______</a:t>
            </a:r>
          </a:p>
          <a:p>
            <a:r>
              <a:rPr lang="cs-CZ" sz="2800" dirty="0" smtClean="0"/>
              <a:t>KOHOUT__ nebo KOHOUT______</a:t>
            </a:r>
            <a:endParaRPr lang="cs-CZ" sz="2800" dirty="0"/>
          </a:p>
        </p:txBody>
      </p:sp>
      <p:pic>
        <p:nvPicPr>
          <p:cNvPr id="1028" name="Picture 4" descr="C:\Users\Renata\AppData\Local\Microsoft\Windows\Temporary Internet Files\Content.IE5\84QG0RG0\MP90040333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9291" y="2122911"/>
            <a:ext cx="1716928" cy="2574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Renata\AppData\Local\Microsoft\Windows\Temporary Internet Files\Content.IE5\M4416X4Q\MP90044486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045645"/>
            <a:ext cx="2138505" cy="1651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978803" y="5013176"/>
            <a:ext cx="493757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UČÍME SE </a:t>
            </a:r>
          </a:p>
          <a:p>
            <a:r>
              <a:rPr lang="cs-CZ" sz="2800" dirty="0"/>
              <a:t>o</a:t>
            </a:r>
            <a:r>
              <a:rPr lang="cs-CZ" sz="2800" dirty="0" smtClean="0"/>
              <a:t>  MOTÝL ___ nebo MOTÝL ____</a:t>
            </a:r>
          </a:p>
          <a:p>
            <a:r>
              <a:rPr lang="cs-CZ" sz="2800" dirty="0" smtClean="0"/>
              <a:t>o LV ___ nebo o LV _____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274933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VZORY PODSTATNÝCH JMEN</a:t>
            </a:r>
            <a:br>
              <a:rPr lang="cs-CZ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b="1" dirty="0">
                <a:solidFill>
                  <a:srgbClr val="33CC33"/>
                </a:solidFill>
              </a:rPr>
              <a:t>RODU MUŽSKÉHO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8359315"/>
              </p:ext>
            </p:extLst>
          </p:nvPr>
        </p:nvGraphicFramePr>
        <p:xfrm>
          <a:off x="395536" y="1412776"/>
          <a:ext cx="8460432" cy="52565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5108"/>
                <a:gridCol w="1701316"/>
                <a:gridCol w="2304256"/>
                <a:gridCol w="2339752"/>
              </a:tblGrid>
              <a:tr h="1123325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1.PÁD</a:t>
                      </a:r>
                    </a:p>
                    <a:p>
                      <a:r>
                        <a:rPr lang="cs-CZ" sz="2800" dirty="0" smtClean="0"/>
                        <a:t>Č.MNOŽ.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4.PÁD</a:t>
                      </a:r>
                    </a:p>
                    <a:p>
                      <a:r>
                        <a:rPr lang="cs-CZ" sz="2800" dirty="0" smtClean="0"/>
                        <a:t>Č.MNOŽ.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6.PÁD</a:t>
                      </a:r>
                    </a:p>
                    <a:p>
                      <a:r>
                        <a:rPr lang="cs-CZ" sz="2800" dirty="0" smtClean="0"/>
                        <a:t>Č.MNOŽ.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7.PÁD</a:t>
                      </a:r>
                    </a:p>
                    <a:p>
                      <a:r>
                        <a:rPr lang="cs-CZ" sz="2800" dirty="0" smtClean="0"/>
                        <a:t>Č.MNOŽ.</a:t>
                      </a:r>
                      <a:endParaRPr lang="cs-CZ" sz="2800" dirty="0"/>
                    </a:p>
                  </a:txBody>
                  <a:tcPr/>
                </a:tc>
              </a:tr>
              <a:tr h="1123325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PÁN-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, 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OVÉ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 PÁN-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(o)</a:t>
                      </a:r>
                      <a:r>
                        <a:rPr lang="cs-CZ" sz="2800" baseline="0" dirty="0" smtClean="0"/>
                        <a:t> PÁN-</a:t>
                      </a:r>
                      <a:r>
                        <a:rPr lang="cs-CZ" sz="2800" baseline="0" dirty="0" smtClean="0">
                          <a:solidFill>
                            <a:srgbClr val="FF0000"/>
                          </a:solidFill>
                        </a:rPr>
                        <a:t>ECH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  PÁN-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123325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MUŽ-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cs-CZ" sz="2800" baseline="0" dirty="0" smtClean="0">
                          <a:solidFill>
                            <a:schemeClr val="tx1"/>
                          </a:solidFill>
                        </a:rPr>
                        <a:t> -</a:t>
                      </a:r>
                      <a:r>
                        <a:rPr lang="cs-CZ" sz="2800" baseline="0" dirty="0" smtClean="0">
                          <a:solidFill>
                            <a:srgbClr val="FF0000"/>
                          </a:solidFill>
                        </a:rPr>
                        <a:t>OVÉ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MUŽ-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(o)</a:t>
                      </a:r>
                      <a:r>
                        <a:rPr lang="cs-CZ" sz="2800" baseline="0" dirty="0" smtClean="0"/>
                        <a:t> MUŽ-</a:t>
                      </a:r>
                      <a:r>
                        <a:rPr lang="cs-CZ" sz="2800" baseline="0" dirty="0" smtClean="0">
                          <a:solidFill>
                            <a:srgbClr val="FF0000"/>
                          </a:solidFill>
                        </a:rPr>
                        <a:t>ÍCH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   MUŽ-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123325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HRAD-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HRAD-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(o)</a:t>
                      </a:r>
                      <a:r>
                        <a:rPr lang="cs-CZ" sz="2800" baseline="0" dirty="0" smtClean="0"/>
                        <a:t> HRAD-</a:t>
                      </a:r>
                      <a:r>
                        <a:rPr lang="cs-CZ" sz="2800" baseline="0" dirty="0" smtClean="0">
                          <a:solidFill>
                            <a:srgbClr val="FF0000"/>
                          </a:solidFill>
                        </a:rPr>
                        <a:t>ECH</a:t>
                      </a:r>
                    </a:p>
                    <a:p>
                      <a:r>
                        <a:rPr lang="cs-CZ" sz="2800" baseline="0" dirty="0" smtClean="0">
                          <a:solidFill>
                            <a:schemeClr val="tx1"/>
                          </a:solidFill>
                        </a:rPr>
                        <a:t>( LES-</a:t>
                      </a:r>
                      <a:r>
                        <a:rPr lang="cs-CZ" sz="2800" baseline="0" dirty="0" smtClean="0">
                          <a:solidFill>
                            <a:srgbClr val="FF0000"/>
                          </a:solidFill>
                        </a:rPr>
                        <a:t>ÍCH</a:t>
                      </a:r>
                      <a:r>
                        <a:rPr lang="cs-CZ" sz="28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</a:t>
                      </a:r>
                      <a:r>
                        <a:rPr lang="cs-CZ" sz="2800" dirty="0" smtClean="0"/>
                        <a:t>HRAD-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763284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STROJ-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STROJ-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(o)</a:t>
                      </a:r>
                      <a:r>
                        <a:rPr lang="cs-CZ" sz="2800" baseline="0" dirty="0" smtClean="0"/>
                        <a:t> STROJ-</a:t>
                      </a:r>
                      <a:r>
                        <a:rPr lang="cs-CZ" sz="2800" baseline="0" dirty="0" smtClean="0">
                          <a:solidFill>
                            <a:srgbClr val="FF0000"/>
                          </a:solidFill>
                        </a:rPr>
                        <a:t>ÍCH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 </a:t>
                      </a:r>
                      <a:r>
                        <a:rPr lang="cs-CZ" sz="2800" dirty="0" smtClean="0"/>
                        <a:t>STROJ-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94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DOPLŇ DO VĚT SLOVA V MNOŽNÉM ČÍSLE</a:t>
            </a:r>
            <a:b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A ODŮVODNI PRAVOPIS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</a:br>
            <a:endParaRPr lang="cs-CZ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V KLECI ODPOČÍVAJÍ …………….... .</a:t>
            </a:r>
          </a:p>
          <a:p>
            <a:pPr marL="0" indent="0">
              <a:buNone/>
            </a:pPr>
            <a:r>
              <a:rPr lang="cs-CZ" dirty="0" smtClean="0"/>
              <a:t>VIDĚLI JSME LETÍCÍ ………………….. .</a:t>
            </a:r>
          </a:p>
          <a:p>
            <a:pPr marL="0" indent="0">
              <a:buNone/>
            </a:pPr>
            <a:r>
              <a:rPr lang="cs-CZ" dirty="0" smtClean="0"/>
              <a:t>……………… USEDLI NA KVĚTINY. </a:t>
            </a:r>
          </a:p>
          <a:p>
            <a:pPr marL="0" indent="0">
              <a:buNone/>
            </a:pPr>
            <a:r>
              <a:rPr lang="cs-CZ" dirty="0" smtClean="0"/>
              <a:t>MYSLIVEC ŠEL SE ………………. .</a:t>
            </a:r>
          </a:p>
          <a:p>
            <a:pPr marL="0" indent="0">
              <a:buNone/>
            </a:pPr>
            <a:r>
              <a:rPr lang="cs-CZ" dirty="0" smtClean="0"/>
              <a:t>V ………………….. ROSTOU HOUBY.</a:t>
            </a:r>
          </a:p>
          <a:p>
            <a:pPr marL="0" indent="0">
              <a:buNone/>
            </a:pPr>
            <a:r>
              <a:rPr lang="cs-CZ" dirty="0" smtClean="0"/>
              <a:t>UČEBNICE BYLY V ………………….. </a:t>
            </a:r>
            <a:r>
              <a:rPr lang="cs-CZ" dirty="0"/>
              <a:t> 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PÍŠEME SI S ………………………. .</a:t>
            </a:r>
          </a:p>
          <a:p>
            <a:pPr marL="0" indent="0">
              <a:buNone/>
            </a:pPr>
            <a:r>
              <a:rPr lang="cs-CZ" dirty="0" smtClean="0"/>
              <a:t>BYL PRVNÍ V …………………… 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43511" y="3661290"/>
            <a:ext cx="777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PES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15413" y="4707730"/>
            <a:ext cx="12202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MOTÝL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769989" y="1560850"/>
            <a:ext cx="1215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HOLUB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43511" y="260729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LEV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15245" y="2084070"/>
            <a:ext cx="6716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LES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91335" y="5300660"/>
            <a:ext cx="9730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OBAL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799805" y="3082974"/>
            <a:ext cx="1156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PŘÍTEL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91335" y="4212688"/>
            <a:ext cx="7296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CÍL</a:t>
            </a:r>
            <a:endParaRPr lang="cs-CZ" sz="2800" dirty="0"/>
          </a:p>
        </p:txBody>
      </p:sp>
      <p:pic>
        <p:nvPicPr>
          <p:cNvPr id="5123" name="Picture 3" descr="C:\Users\Renata\AppData\Local\Microsoft\Windows\Temporary Internet Files\Content.IE5\2LFR4DTE\MC9001933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107" y="5699473"/>
            <a:ext cx="1024228" cy="866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3819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dirty="0" smtClean="0">
                <a:solidFill>
                  <a:srgbClr val="FF0000"/>
                </a:solidFill>
              </a:rPr>
              <a:t>             ŘEŠENÍ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V KLECI ODPOČÍVAJÍ </a:t>
            </a:r>
            <a:r>
              <a:rPr lang="cs-CZ" dirty="0" smtClean="0">
                <a:solidFill>
                  <a:srgbClr val="FF0000"/>
                </a:solidFill>
              </a:rPr>
              <a:t>LVI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VIDĚLI JSME LETÍCÍ </a:t>
            </a:r>
            <a:r>
              <a:rPr lang="cs-CZ" dirty="0" smtClean="0">
                <a:solidFill>
                  <a:srgbClr val="FF0000"/>
                </a:solidFill>
              </a:rPr>
              <a:t>HOLUBY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MOTÝLI </a:t>
            </a:r>
            <a:r>
              <a:rPr lang="cs-CZ" dirty="0"/>
              <a:t>USEDLI NA KVĚTINY. </a:t>
            </a:r>
          </a:p>
          <a:p>
            <a:pPr marL="0" indent="0">
              <a:buNone/>
            </a:pPr>
            <a:r>
              <a:rPr lang="cs-CZ" dirty="0"/>
              <a:t>MYSLIVEC ŠEL SE </a:t>
            </a:r>
            <a:r>
              <a:rPr lang="cs-CZ" dirty="0" smtClean="0">
                <a:solidFill>
                  <a:srgbClr val="FF0000"/>
                </a:solidFill>
              </a:rPr>
              <a:t>PSY </a:t>
            </a:r>
            <a:r>
              <a:rPr lang="cs-CZ" dirty="0"/>
              <a:t>.</a:t>
            </a:r>
          </a:p>
          <a:p>
            <a:pPr marL="0" indent="0">
              <a:buNone/>
            </a:pPr>
            <a:r>
              <a:rPr lang="cs-CZ" dirty="0"/>
              <a:t>V </a:t>
            </a:r>
            <a:r>
              <a:rPr lang="cs-CZ" dirty="0" smtClean="0">
                <a:solidFill>
                  <a:srgbClr val="FF0000"/>
                </a:solidFill>
              </a:rPr>
              <a:t>LESÍCH</a:t>
            </a:r>
            <a:r>
              <a:rPr lang="cs-CZ" dirty="0" smtClean="0"/>
              <a:t> ROSTOU </a:t>
            </a:r>
            <a:r>
              <a:rPr lang="cs-CZ" dirty="0"/>
              <a:t>HOUBY.</a:t>
            </a:r>
          </a:p>
          <a:p>
            <a:pPr marL="0" indent="0">
              <a:buNone/>
            </a:pPr>
            <a:r>
              <a:rPr lang="cs-CZ" dirty="0"/>
              <a:t>UČEBNICE BYLY V </a:t>
            </a:r>
            <a:r>
              <a:rPr lang="cs-CZ" dirty="0" smtClean="0">
                <a:solidFill>
                  <a:srgbClr val="FF0000"/>
                </a:solidFill>
              </a:rPr>
              <a:t>OBALECH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PÍŠEME SI S </a:t>
            </a:r>
            <a:r>
              <a:rPr lang="cs-CZ" dirty="0" smtClean="0">
                <a:solidFill>
                  <a:srgbClr val="FF0000"/>
                </a:solidFill>
              </a:rPr>
              <a:t>PŘÁTELI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BYL PRVNÍ V </a:t>
            </a:r>
            <a:r>
              <a:rPr lang="cs-CZ" dirty="0" smtClean="0">
                <a:solidFill>
                  <a:srgbClr val="FF0000"/>
                </a:solidFill>
              </a:rPr>
              <a:t>CÍLI</a:t>
            </a:r>
            <a:r>
              <a:rPr lang="cs-CZ" dirty="0" smtClean="0"/>
              <a:t>.</a:t>
            </a:r>
            <a:endParaRPr lang="cs-CZ" dirty="0"/>
          </a:p>
          <a:p>
            <a:endParaRPr lang="cs-CZ" dirty="0"/>
          </a:p>
        </p:txBody>
      </p:sp>
      <p:pic>
        <p:nvPicPr>
          <p:cNvPr id="2050" name="Picture 2" descr="C:\Users\Renata\AppData\Local\Microsoft\Windows\Temporary Internet Files\Content.IE5\2LFR4DTE\MP90044486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836712"/>
            <a:ext cx="2276961" cy="1758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Renata\AppData\Local\Microsoft\Windows\Temporary Internet Files\Content.IE5\TTCZF1HL\MP90042437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174" y="3861048"/>
            <a:ext cx="2182597" cy="2182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1273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VZORY PODSTATNÝCH JMEN</a:t>
            </a:r>
            <a:br>
              <a:rPr lang="cs-CZ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b="1" dirty="0">
                <a:solidFill>
                  <a:srgbClr val="33CC33"/>
                </a:solidFill>
              </a:rPr>
              <a:t>RODU MUŽSKÉHO 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3034901"/>
              </p:ext>
            </p:extLst>
          </p:nvPr>
        </p:nvGraphicFramePr>
        <p:xfrm>
          <a:off x="107504" y="1988840"/>
          <a:ext cx="8856984" cy="24484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4824"/>
                <a:gridCol w="2144824"/>
                <a:gridCol w="2458918"/>
                <a:gridCol w="2108418"/>
              </a:tblGrid>
              <a:tr h="94466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1.PÁD</a:t>
                      </a:r>
                    </a:p>
                    <a:p>
                      <a:r>
                        <a:rPr lang="cs-CZ" sz="2800" dirty="0" smtClean="0"/>
                        <a:t>Č.JEDN.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2.PÁD</a:t>
                      </a:r>
                    </a:p>
                    <a:p>
                      <a:r>
                        <a:rPr lang="cs-CZ" sz="2800" dirty="0" smtClean="0"/>
                        <a:t>Č.JEDN.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3. a</a:t>
                      </a:r>
                      <a:r>
                        <a:rPr lang="cs-CZ" sz="2800" baseline="0" dirty="0" smtClean="0"/>
                        <a:t> 6.PÁD</a:t>
                      </a:r>
                    </a:p>
                    <a:p>
                      <a:r>
                        <a:rPr lang="cs-CZ" sz="2800" baseline="0" dirty="0" smtClean="0"/>
                        <a:t>Č.JEDN.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7.PÁD</a:t>
                      </a:r>
                    </a:p>
                    <a:p>
                      <a:r>
                        <a:rPr lang="cs-CZ" sz="2800" dirty="0" smtClean="0"/>
                        <a:t>Č.MNOŽ.</a:t>
                      </a:r>
                      <a:endParaRPr lang="cs-CZ" sz="2800" dirty="0"/>
                    </a:p>
                  </a:txBody>
                  <a:tcPr/>
                </a:tc>
              </a:tr>
              <a:tr h="75180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PŘEDSED-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PŘEDSED-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PŘEDSED-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OVI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PŘEDSED-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75180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SOUDC-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SOUDC-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SOUDC-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r>
                        <a:rPr lang="cs-CZ" sz="2800" dirty="0" smtClean="0"/>
                        <a:t>, 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OVI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SOUDC-</a:t>
                      </a:r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 descr="C:\Users\Renata\AppData\Local\Microsoft\Windows\Temporary Internet Files\Content.IE5\2LFR4DTE\MC9003609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380" y="4797151"/>
            <a:ext cx="1819656" cy="1721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985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SPOJ DANÁ SLOVA SE SPRÁVNÝM VZOREM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412776"/>
            <a:ext cx="9289032" cy="471338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3500" dirty="0" smtClean="0"/>
              <a:t>DŮM                                                      JETEL</a:t>
            </a:r>
            <a:endParaRPr lang="cs-CZ" sz="3500" dirty="0"/>
          </a:p>
          <a:p>
            <a:pPr marL="0" indent="0">
              <a:buNone/>
            </a:pPr>
            <a:r>
              <a:rPr lang="cs-CZ" dirty="0" smtClean="0"/>
              <a:t>TATÍNEK</a:t>
            </a:r>
            <a:r>
              <a:rPr lang="cs-CZ" sz="2800" dirty="0" smtClean="0"/>
              <a:t>                                                             </a:t>
            </a:r>
            <a:r>
              <a:rPr lang="cs-CZ" sz="3500" dirty="0" smtClean="0"/>
              <a:t>TRAKTORISTA</a:t>
            </a:r>
          </a:p>
          <a:p>
            <a:pPr marL="0" indent="0">
              <a:buNone/>
            </a:pPr>
            <a:r>
              <a:rPr lang="cs-CZ" dirty="0" smtClean="0"/>
              <a:t>ZAJÍC   </a:t>
            </a:r>
            <a:r>
              <a:rPr lang="cs-CZ" sz="2800" dirty="0" smtClean="0"/>
              <a:t>                                                                </a:t>
            </a:r>
            <a:r>
              <a:rPr lang="cs-CZ" sz="3500" dirty="0" smtClean="0"/>
              <a:t>PES  </a:t>
            </a:r>
          </a:p>
          <a:p>
            <a:pPr marL="0" indent="0">
              <a:buNone/>
            </a:pPr>
            <a:r>
              <a:rPr lang="cs-CZ" dirty="0" smtClean="0"/>
              <a:t>TURISTA </a:t>
            </a:r>
            <a:r>
              <a:rPr lang="cs-CZ" sz="2800" dirty="0" smtClean="0"/>
              <a:t>                                                            </a:t>
            </a:r>
            <a:r>
              <a:rPr lang="cs-CZ" sz="3500" dirty="0" smtClean="0"/>
              <a:t>STRÁŽCE</a:t>
            </a:r>
          </a:p>
          <a:p>
            <a:pPr marL="0" indent="0">
              <a:buNone/>
            </a:pPr>
            <a:r>
              <a:rPr lang="cs-CZ" dirty="0" smtClean="0"/>
              <a:t>PYTEL</a:t>
            </a:r>
            <a:r>
              <a:rPr lang="cs-CZ" sz="2800" dirty="0" smtClean="0"/>
              <a:t>                                                                  </a:t>
            </a:r>
            <a:r>
              <a:rPr lang="cs-CZ" sz="3500" dirty="0" smtClean="0"/>
              <a:t>HEREC</a:t>
            </a:r>
          </a:p>
          <a:p>
            <a:pPr marL="0" indent="0">
              <a:buNone/>
            </a:pPr>
            <a:r>
              <a:rPr lang="cs-CZ" dirty="0" smtClean="0"/>
              <a:t>PRŮVODCE</a:t>
            </a:r>
            <a:r>
              <a:rPr lang="cs-CZ" sz="2800" dirty="0" smtClean="0"/>
              <a:t>                                                        </a:t>
            </a:r>
            <a:r>
              <a:rPr lang="cs-CZ" sz="3500" dirty="0" smtClean="0"/>
              <a:t>CÍL</a:t>
            </a:r>
          </a:p>
          <a:p>
            <a:pPr marL="0" indent="0">
              <a:buNone/>
            </a:pPr>
            <a:r>
              <a:rPr lang="cs-CZ" sz="2800" dirty="0" smtClean="0"/>
              <a:t> 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9045449"/>
              </p:ext>
            </p:extLst>
          </p:nvPr>
        </p:nvGraphicFramePr>
        <p:xfrm>
          <a:off x="2843808" y="1484784"/>
          <a:ext cx="3096344" cy="46805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6344"/>
              </a:tblGrid>
              <a:tr h="780087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           </a:t>
                      </a:r>
                      <a:r>
                        <a:rPr lang="cs-CZ" sz="3600" dirty="0" smtClean="0"/>
                        <a:t>PÁN</a:t>
                      </a:r>
                      <a:endParaRPr lang="cs-CZ" sz="3600" dirty="0"/>
                    </a:p>
                  </a:txBody>
                  <a:tcPr/>
                </a:tc>
              </a:tr>
              <a:tr h="780087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        MUŽ</a:t>
                      </a:r>
                      <a:endParaRPr lang="cs-CZ" sz="3600" dirty="0"/>
                    </a:p>
                  </a:txBody>
                  <a:tcPr/>
                </a:tc>
              </a:tr>
              <a:tr h="780087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       HRAD</a:t>
                      </a:r>
                      <a:endParaRPr lang="cs-CZ" sz="3600" dirty="0"/>
                    </a:p>
                  </a:txBody>
                  <a:tcPr/>
                </a:tc>
              </a:tr>
              <a:tr h="780087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       STROJ</a:t>
                      </a:r>
                      <a:endParaRPr lang="cs-CZ" sz="3600" dirty="0"/>
                    </a:p>
                  </a:txBody>
                  <a:tcPr/>
                </a:tc>
              </a:tr>
              <a:tr h="780087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   PŘEDSEDA</a:t>
                      </a:r>
                      <a:endParaRPr lang="cs-CZ" sz="3600" dirty="0"/>
                    </a:p>
                  </a:txBody>
                  <a:tcPr/>
                </a:tc>
              </a:tr>
              <a:tr h="780087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     SOUDCE</a:t>
                      </a:r>
                      <a:endParaRPr lang="cs-CZ" sz="3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1052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DOPLŇ</a:t>
            </a:r>
            <a:r>
              <a:rPr lang="cs-CZ" sz="3600" dirty="0" smtClean="0"/>
              <a:t> </a:t>
            </a:r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KONCOVKY V MNOŽNÉM ČÍSLE</a:t>
            </a:r>
            <a:b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A ODŮVODNI PRAVOPIS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373616" cy="4813995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O KRÁL___, VIDÍME ČÁP__, V PYTL__</a:t>
            </a:r>
          </a:p>
          <a:p>
            <a:r>
              <a:rPr lang="cs-CZ" dirty="0" smtClean="0"/>
              <a:t>S UČITEL__, SÁZET STROM__, S PRŮVODC__</a:t>
            </a:r>
          </a:p>
          <a:p>
            <a:r>
              <a:rPr lang="cs-CZ" dirty="0" smtClean="0"/>
              <a:t>TŘI  VLÁDC_ , SE ZUB__, KE KAMARÁD____</a:t>
            </a:r>
          </a:p>
          <a:p>
            <a:r>
              <a:rPr lang="cs-CZ" dirty="0" smtClean="0"/>
              <a:t>KOS__ LETÍ, V LES___, S VÍTĚZ___ , DVA DOM___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NAPIŠ 2 VĚTY NA DOPLNĚNÁ SLOVNÍ SPOJENÍ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………………………………………………………………………………………………………………………………………………………………………………………………………………………………………………………</a:t>
            </a:r>
          </a:p>
          <a:p>
            <a:endParaRPr lang="cs-CZ" dirty="0"/>
          </a:p>
        </p:txBody>
      </p:sp>
      <p:pic>
        <p:nvPicPr>
          <p:cNvPr id="3074" name="Picture 2" descr="C:\Users\Renata\AppData\Local\Microsoft\Windows\Temporary Internet Files\Content.IE5\TTCZF1HL\MC9000532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4058107"/>
            <a:ext cx="905256" cy="629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Renata\AppData\Local\Microsoft\Windows\Temporary Internet Files\Content.IE5\TTCZF1HL\MC9000532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201" y="836712"/>
            <a:ext cx="1293573" cy="898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637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KRÁL</a:t>
            </a:r>
            <a:r>
              <a:rPr lang="cs-CZ" dirty="0" smtClean="0">
                <a:solidFill>
                  <a:srgbClr val="FF0000"/>
                </a:solidFill>
              </a:rPr>
              <a:t>ÍCH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VIDÍME</a:t>
            </a:r>
            <a:r>
              <a:rPr lang="cs-CZ" dirty="0" smtClean="0"/>
              <a:t> ČÁP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, </a:t>
            </a:r>
            <a:r>
              <a:rPr lang="cs-CZ" dirty="0"/>
              <a:t>V </a:t>
            </a:r>
            <a:r>
              <a:rPr lang="cs-CZ" dirty="0" smtClean="0"/>
              <a:t>PYTLÍ</a:t>
            </a:r>
            <a:r>
              <a:rPr lang="cs-CZ" dirty="0" smtClean="0">
                <a:solidFill>
                  <a:srgbClr val="FF0000"/>
                </a:solidFill>
              </a:rPr>
              <a:t>CH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S </a:t>
            </a:r>
            <a:r>
              <a:rPr lang="cs-CZ" dirty="0" smtClean="0"/>
              <a:t>UČITEL</a:t>
            </a:r>
            <a:r>
              <a:rPr lang="cs-CZ" dirty="0">
                <a:solidFill>
                  <a:srgbClr val="FF0000"/>
                </a:solidFill>
              </a:rPr>
              <a:t>I</a:t>
            </a:r>
            <a:r>
              <a:rPr lang="cs-CZ" dirty="0" smtClean="0"/>
              <a:t>, </a:t>
            </a:r>
            <a:r>
              <a:rPr lang="cs-CZ" dirty="0"/>
              <a:t>SÁZET </a:t>
            </a:r>
            <a:r>
              <a:rPr lang="cs-CZ" dirty="0" smtClean="0"/>
              <a:t>STROM</a:t>
            </a:r>
            <a:r>
              <a:rPr lang="cs-CZ" dirty="0" smtClean="0">
                <a:solidFill>
                  <a:srgbClr val="FF0000"/>
                </a:solidFill>
              </a:rPr>
              <a:t>Y,</a:t>
            </a:r>
            <a:r>
              <a:rPr lang="cs-CZ" dirty="0" smtClean="0"/>
              <a:t>  </a:t>
            </a:r>
            <a:r>
              <a:rPr lang="cs-CZ" dirty="0"/>
              <a:t>S </a:t>
            </a:r>
            <a:r>
              <a:rPr lang="cs-CZ" dirty="0" smtClean="0"/>
              <a:t>PRŮVODC</a:t>
            </a:r>
            <a:r>
              <a:rPr lang="cs-CZ" dirty="0">
                <a:solidFill>
                  <a:srgbClr val="FF0000"/>
                </a:solidFill>
              </a:rPr>
              <a:t>I</a:t>
            </a:r>
          </a:p>
          <a:p>
            <a:r>
              <a:rPr lang="cs-CZ" dirty="0" smtClean="0"/>
              <a:t>TŘI VLÁDC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, </a:t>
            </a:r>
            <a:r>
              <a:rPr lang="cs-CZ" dirty="0"/>
              <a:t>SE </a:t>
            </a:r>
            <a:r>
              <a:rPr lang="cs-CZ" dirty="0" smtClean="0"/>
              <a:t>ZUB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/>
              <a:t>,</a:t>
            </a:r>
            <a:r>
              <a:rPr lang="cs-CZ" dirty="0" smtClean="0"/>
              <a:t> </a:t>
            </a:r>
            <a:r>
              <a:rPr lang="cs-CZ" dirty="0"/>
              <a:t>KE </a:t>
            </a:r>
            <a:r>
              <a:rPr lang="cs-CZ" dirty="0" smtClean="0"/>
              <a:t>KAMARÁD</a:t>
            </a:r>
            <a:r>
              <a:rPr lang="cs-CZ" dirty="0" smtClean="0">
                <a:solidFill>
                  <a:srgbClr val="FF0000"/>
                </a:solidFill>
              </a:rPr>
              <a:t>ŮM</a:t>
            </a:r>
          </a:p>
          <a:p>
            <a:r>
              <a:rPr lang="cs-CZ" dirty="0" smtClean="0"/>
              <a:t>KOS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LETÍ, V LES</a:t>
            </a:r>
            <a:r>
              <a:rPr lang="cs-CZ" dirty="0" smtClean="0">
                <a:solidFill>
                  <a:srgbClr val="FF0000"/>
                </a:solidFill>
              </a:rPr>
              <a:t>ÍCH</a:t>
            </a:r>
            <a:r>
              <a:rPr lang="cs-CZ" dirty="0" smtClean="0"/>
              <a:t>, S VÍTĚZ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, DVA DOM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</a:p>
          <a:p>
            <a:endParaRPr lang="cs-CZ" dirty="0"/>
          </a:p>
        </p:txBody>
      </p:sp>
      <p:pic>
        <p:nvPicPr>
          <p:cNvPr id="1027" name="Picture 3" descr="C:\Users\Renata\AppData\Local\Microsoft\Windows\Temporary Internet Files\Content.IE5\M4416X4Q\MP90018051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263380"/>
            <a:ext cx="1256284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enata\AppData\Local\Microsoft\Windows\Temporary Internet Files\Content.IE5\TYGVTDZX\MP900145137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371913"/>
            <a:ext cx="2723591" cy="1797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519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použité </a:t>
            </a:r>
            <a:r>
              <a:rPr lang="cs-CZ" sz="2800" dirty="0" smtClean="0"/>
              <a:t>zdroje</a:t>
            </a:r>
            <a:r>
              <a:rPr lang="cs-CZ" sz="2800" dirty="0" smtClean="0"/>
              <a:t>  :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smtClean="0"/>
              <a:t>   </a:t>
            </a:r>
            <a:r>
              <a:rPr lang="cs-CZ" sz="2800" dirty="0"/>
              <a:t>www.office.microsoft.com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593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521</TotalTime>
  <Words>432</Words>
  <Application>Microsoft Office PowerPoint</Application>
  <PresentationFormat>Předvádění na obrazovce (4:3)</PresentationFormat>
  <Paragraphs>149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VZORY PODSTATNÝCH JMEN RODU MUŽSKÉHO </vt:lpstr>
      <vt:lpstr>DOPLŇ SLOVA V JEDNOTNÉM ČÍSLE A ODŮVODNI KONCOVKY</vt:lpstr>
      <vt:lpstr>VZORY PODSTATNÝCH JMEN RODU MUŽSKÉHO </vt:lpstr>
      <vt:lpstr>DOPLŇ DO VĚT SLOVA V MNOŽNÉM ČÍSLE A ODŮVODNI PRAVOPIS </vt:lpstr>
      <vt:lpstr>             ŘEŠENÍ</vt:lpstr>
      <vt:lpstr>VZORY PODSTATNÝCH JMEN RODU MUŽSKÉHO </vt:lpstr>
      <vt:lpstr>SPOJ DANÁ SLOVA SE SPRÁVNÝM VZOREM</vt:lpstr>
      <vt:lpstr>DOPLŇ KONCOVKY V MNOŽNÉM ČÍSLE A ODŮVODNI PRAVOPIS</vt:lpstr>
      <vt:lpstr>ŘEŠENÍ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VZORY PODSTATNÝCH JMEN RODU MUŽSKÉHO</dc:title>
  <dc:creator>Renata</dc:creator>
  <cp:lastModifiedBy>Renata</cp:lastModifiedBy>
  <cp:revision>78</cp:revision>
  <dcterms:created xsi:type="dcterms:W3CDTF">2012-08-25T15:02:10Z</dcterms:created>
  <dcterms:modified xsi:type="dcterms:W3CDTF">2013-02-05T19:39:05Z</dcterms:modified>
</cp:coreProperties>
</file>