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0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71" r:id="rId12"/>
    <p:sldId id="264" r:id="rId13"/>
    <p:sldId id="267" r:id="rId14"/>
    <p:sldId id="265" r:id="rId15"/>
    <p:sldId id="266" r:id="rId16"/>
    <p:sldId id="268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25" autoAdjust="0"/>
    <p:restoredTop sz="94660"/>
  </p:normalViewPr>
  <p:slideViewPr>
    <p:cSldViewPr>
      <p:cViewPr>
        <p:scale>
          <a:sx n="50" d="100"/>
          <a:sy n="50" d="100"/>
        </p:scale>
        <p:origin x="-1050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997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2854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22326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8410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9001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4373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56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6947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71951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534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66132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9F31DC-8445-4BB5-BE43-3E1AC3AB29EC}" type="datetimeFigureOut">
              <a:rPr lang="cs-CZ" smtClean="0"/>
              <a:t>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80090-7531-4E81-A418-DCF3B9CBED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9862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293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8229600" cy="4525963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       </a:t>
            </a:r>
            <a:r>
              <a:rPr lang="en-US" dirty="0" smtClean="0"/>
              <a:t>ANOTACE</a:t>
            </a:r>
            <a:endParaRPr lang="cs-CZ" dirty="0" smtClean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en-US" dirty="0" err="1"/>
              <a:t>Materiál</a:t>
            </a:r>
            <a:r>
              <a:rPr lang="en-US" dirty="0"/>
              <a:t> je </a:t>
            </a:r>
            <a:r>
              <a:rPr lang="en-US" dirty="0" err="1"/>
              <a:t>určen</a:t>
            </a:r>
            <a:r>
              <a:rPr lang="en-US" dirty="0"/>
              <a:t> pro </a:t>
            </a:r>
            <a:r>
              <a:rPr lang="en-US" dirty="0" err="1"/>
              <a:t>žáky</a:t>
            </a:r>
            <a:r>
              <a:rPr lang="en-US" dirty="0"/>
              <a:t> </a:t>
            </a:r>
            <a:r>
              <a:rPr lang="cs-CZ" dirty="0" smtClean="0"/>
              <a:t> </a:t>
            </a:r>
            <a:r>
              <a:rPr lang="en-US" dirty="0" smtClean="0"/>
              <a:t>3</a:t>
            </a:r>
            <a:r>
              <a:rPr lang="en-US" dirty="0"/>
              <a:t>. </a:t>
            </a:r>
            <a:r>
              <a:rPr lang="cs-CZ" dirty="0" smtClean="0"/>
              <a:t>a  4. </a:t>
            </a:r>
            <a:r>
              <a:rPr lang="en-US" dirty="0" err="1" smtClean="0"/>
              <a:t>ročníku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en-US" dirty="0" err="1"/>
              <a:t>Patří</a:t>
            </a:r>
            <a:r>
              <a:rPr lang="en-US" dirty="0"/>
              <a:t> do </a:t>
            </a:r>
            <a:r>
              <a:rPr lang="en-US" dirty="0" err="1"/>
              <a:t>vzdělávací</a:t>
            </a:r>
            <a:r>
              <a:rPr lang="en-US" dirty="0"/>
              <a:t> </a:t>
            </a:r>
            <a:r>
              <a:rPr lang="en-US" dirty="0" err="1"/>
              <a:t>oblasti</a:t>
            </a:r>
            <a:r>
              <a:rPr lang="en-US" dirty="0"/>
              <a:t> </a:t>
            </a:r>
            <a:r>
              <a:rPr lang="en-US" dirty="0" err="1"/>
              <a:t>Jazyk</a:t>
            </a:r>
            <a:r>
              <a:rPr lang="en-US" dirty="0"/>
              <a:t> a </a:t>
            </a:r>
            <a:r>
              <a:rPr lang="en-US" dirty="0" err="1"/>
              <a:t>jazyková</a:t>
            </a:r>
            <a:r>
              <a:rPr lang="en-US" dirty="0"/>
              <a:t> </a:t>
            </a:r>
            <a:r>
              <a:rPr lang="en-US" dirty="0" err="1"/>
              <a:t>komunikace</a:t>
            </a:r>
            <a:r>
              <a:rPr lang="en-US" dirty="0"/>
              <a:t>.</a:t>
            </a:r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cs-CZ" dirty="0" smtClean="0"/>
              <a:t>Žáci procvičují pádové otázky a doplňují do textu vhodná podstatná jména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v daném pádě.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en-US" dirty="0"/>
              <a:t>METODICKÉ POZNÁM</a:t>
            </a:r>
            <a:r>
              <a:rPr lang="cs-CZ" dirty="0"/>
              <a:t>KY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en-US" dirty="0" smtClean="0"/>
              <a:t>str.</a:t>
            </a:r>
            <a:r>
              <a:rPr lang="cs-CZ" dirty="0" smtClean="0"/>
              <a:t> 3 společné zopakování pádových otázek                   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en-US" dirty="0"/>
              <a:t> </a:t>
            </a:r>
            <a:r>
              <a:rPr lang="en-US" dirty="0" smtClean="0"/>
              <a:t>str.</a:t>
            </a:r>
            <a:r>
              <a:rPr lang="cs-CZ" dirty="0" smtClean="0"/>
              <a:t> 4, 6, 8, 9, 12, </a:t>
            </a:r>
            <a:r>
              <a:rPr lang="en-US" dirty="0" smtClean="0"/>
              <a:t> </a:t>
            </a:r>
            <a:r>
              <a:rPr lang="cs-CZ" dirty="0" smtClean="0"/>
              <a:t>14 a 15 </a:t>
            </a:r>
            <a:r>
              <a:rPr lang="en-US" dirty="0" err="1" smtClean="0"/>
              <a:t>frontální</a:t>
            </a:r>
            <a:r>
              <a:rPr lang="en-US" dirty="0" smtClean="0"/>
              <a:t> </a:t>
            </a:r>
            <a:r>
              <a:rPr lang="en-US" dirty="0" err="1"/>
              <a:t>práce</a:t>
            </a:r>
            <a:r>
              <a:rPr lang="en-US" dirty="0"/>
              <a:t> u </a:t>
            </a:r>
            <a:r>
              <a:rPr lang="en-US" dirty="0" err="1"/>
              <a:t>interaktivní</a:t>
            </a:r>
            <a:r>
              <a:rPr lang="en-US" dirty="0"/>
              <a:t> </a:t>
            </a:r>
            <a:r>
              <a:rPr lang="en-US" dirty="0" err="1"/>
              <a:t>tabule</a:t>
            </a:r>
            <a:r>
              <a:rPr lang="en-US" dirty="0"/>
              <a:t>, </a:t>
            </a:r>
            <a:r>
              <a:rPr lang="cs-CZ" dirty="0" smtClean="0"/>
              <a:t>žáci podle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obrázků tvoří věty a kliknutím provádíme kontrolu</a:t>
            </a:r>
            <a:endParaRPr lang="en-US" dirty="0"/>
          </a:p>
          <a:p>
            <a:pPr marL="0" indent="0">
              <a:buNone/>
            </a:pPr>
            <a:r>
              <a:rPr lang="cs-CZ" dirty="0"/>
              <a:t>      </a:t>
            </a:r>
            <a:r>
              <a:rPr lang="en-US" dirty="0"/>
              <a:t>str.</a:t>
            </a:r>
            <a:r>
              <a:rPr lang="cs-CZ" dirty="0"/>
              <a:t> </a:t>
            </a:r>
            <a:r>
              <a:rPr lang="cs-CZ" dirty="0" smtClean="0"/>
              <a:t>5, 7, 10, 12 a 16  </a:t>
            </a:r>
            <a:r>
              <a:rPr lang="en-US" dirty="0" err="1" smtClean="0"/>
              <a:t>frontální</a:t>
            </a:r>
            <a:r>
              <a:rPr lang="en-US" dirty="0" smtClean="0"/>
              <a:t> </a:t>
            </a:r>
            <a:r>
              <a:rPr lang="en-US" dirty="0" err="1"/>
              <a:t>práce</a:t>
            </a:r>
            <a:r>
              <a:rPr lang="en-US" dirty="0"/>
              <a:t> u </a:t>
            </a:r>
            <a:r>
              <a:rPr lang="en-US" dirty="0" err="1"/>
              <a:t>interaktivní</a:t>
            </a:r>
            <a:r>
              <a:rPr lang="en-US" dirty="0"/>
              <a:t> </a:t>
            </a:r>
            <a:r>
              <a:rPr lang="en-US" dirty="0" err="1" smtClean="0"/>
              <a:t>tabule</a:t>
            </a:r>
            <a:r>
              <a:rPr lang="cs-CZ" dirty="0"/>
              <a:t> </a:t>
            </a:r>
            <a:r>
              <a:rPr lang="cs-CZ" dirty="0" smtClean="0"/>
              <a:t>nebo možno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zadat jako samostatnou práci žáků do sešitů, řešení na str. 11 a 17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Podle časových možností můžeme rozdělit i do dvou vyučovacích hodin.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0275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solidFill>
                  <a:schemeClr val="accent6">
                    <a:lumMod val="50000"/>
                  </a:schemeClr>
                </a:solidFill>
              </a:rPr>
              <a:t>U PODSTATNÝCH JMEN</a:t>
            </a:r>
            <a:br>
              <a:rPr lang="cs-CZ" b="1" dirty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URČUJEME </a:t>
            </a:r>
            <a:r>
              <a:rPr lang="cs-CZ" b="1" dirty="0">
                <a:solidFill>
                  <a:srgbClr val="00CC00"/>
                </a:solidFill>
              </a:rPr>
              <a:t>7 PÁDŮ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1.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FF0000"/>
                </a:solidFill>
              </a:rPr>
              <a:t>KDO? CO?</a:t>
            </a:r>
          </a:p>
          <a:p>
            <a:r>
              <a:rPr lang="cs-CZ" b="1" dirty="0">
                <a:solidFill>
                  <a:srgbClr val="00CC00"/>
                </a:solidFill>
              </a:rPr>
              <a:t>2.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00CC00"/>
                </a:solidFill>
              </a:rPr>
              <a:t>KOHO? ČEHO?</a:t>
            </a:r>
          </a:p>
          <a:p>
            <a:r>
              <a:rPr lang="cs-CZ" b="1" dirty="0">
                <a:solidFill>
                  <a:srgbClr val="FF0000"/>
                </a:solidFill>
              </a:rPr>
              <a:t>3</a:t>
            </a:r>
            <a:r>
              <a:rPr lang="cs-CZ" dirty="0">
                <a:solidFill>
                  <a:srgbClr val="FF0000"/>
                </a:solidFill>
              </a:rPr>
              <a:t>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FF0000"/>
                </a:solidFill>
              </a:rPr>
              <a:t>KOMU? ČEMU?</a:t>
            </a:r>
          </a:p>
          <a:p>
            <a:r>
              <a:rPr lang="cs-CZ" b="1" dirty="0">
                <a:solidFill>
                  <a:srgbClr val="00CC00"/>
                </a:solidFill>
              </a:rPr>
              <a:t>4.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00CC00"/>
                </a:solidFill>
              </a:rPr>
              <a:t>KOHO? CO?</a:t>
            </a:r>
          </a:p>
          <a:p>
            <a:r>
              <a:rPr lang="cs-CZ" b="1" dirty="0">
                <a:solidFill>
                  <a:srgbClr val="FF0000"/>
                </a:solidFill>
              </a:rPr>
              <a:t>5.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pádem  </a:t>
            </a:r>
            <a:r>
              <a:rPr lang="cs-CZ" b="1" dirty="0">
                <a:solidFill>
                  <a:srgbClr val="FF0000"/>
                </a:solidFill>
              </a:rPr>
              <a:t>OSLOVUJEME, VOLÁME</a:t>
            </a:r>
          </a:p>
          <a:p>
            <a:r>
              <a:rPr lang="cs-CZ" b="1" dirty="0">
                <a:solidFill>
                  <a:srgbClr val="00CC00"/>
                </a:solidFill>
              </a:rPr>
              <a:t>6.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00CC00"/>
                </a:solidFill>
              </a:rPr>
              <a:t>KOM</a:t>
            </a:r>
            <a:r>
              <a:rPr lang="cs-CZ" b="1" dirty="0" smtClean="0">
                <a:solidFill>
                  <a:srgbClr val="00CC00"/>
                </a:solidFill>
              </a:rPr>
              <a:t>? ČEM</a:t>
            </a:r>
            <a:r>
              <a:rPr lang="cs-CZ" b="1" dirty="0">
                <a:solidFill>
                  <a:srgbClr val="00CC00"/>
                </a:solidFill>
              </a:rPr>
              <a:t>?</a:t>
            </a:r>
          </a:p>
          <a:p>
            <a:r>
              <a:rPr lang="cs-CZ" b="1" dirty="0">
                <a:solidFill>
                  <a:srgbClr val="FF0000"/>
                </a:solidFill>
              </a:rPr>
              <a:t>7. </a:t>
            </a:r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pád  </a:t>
            </a:r>
            <a:r>
              <a:rPr lang="cs-CZ" b="1" dirty="0">
                <a:solidFill>
                  <a:srgbClr val="FF0000"/>
                </a:solidFill>
              </a:rPr>
              <a:t>KÝM? ČÍM?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786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74952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1. </a:t>
            </a:r>
            <a:r>
              <a:rPr lang="cs-CZ" dirty="0" smtClean="0"/>
              <a:t>PÁD  </a:t>
            </a:r>
            <a:r>
              <a:rPr lang="cs-CZ" b="1" dirty="0" smtClean="0">
                <a:solidFill>
                  <a:srgbClr val="FF0000"/>
                </a:solidFill>
              </a:rPr>
              <a:t>KDO?  CO?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3" name="Picture 5" descr="C:\Users\Renata\AppData\Local\Microsoft\Windows\Temporary Internet Files\Content.IE5\2LFR4DTE\MP90042279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7975" y="1772815"/>
            <a:ext cx="3243235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Renata\AppData\Local\Microsoft\Windows\Temporary Internet Files\Content.IE5\84QG0RG0\MP9004093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5698" y="1988839"/>
            <a:ext cx="3602285" cy="244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71600" y="4969907"/>
            <a:ext cx="3104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PES</a:t>
            </a:r>
            <a:r>
              <a:rPr lang="cs-CZ" sz="3200" dirty="0" smtClean="0"/>
              <a:t> LEŽÍ U DVEŘÍ.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28064" y="5262295"/>
            <a:ext cx="27230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>
                <a:solidFill>
                  <a:srgbClr val="FF0000"/>
                </a:solidFill>
              </a:rPr>
              <a:t>ŽÁK</a:t>
            </a:r>
            <a:r>
              <a:rPr lang="cs-CZ" sz="3200" dirty="0" smtClean="0"/>
              <a:t> PÍŠE ÚKOL.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364624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08912" cy="1575048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sz="3600" dirty="0" smtClean="0"/>
              <a:t>UTVOŘ  VĚTY  K OBRÁZKŮM  A  PODTRHNI    PODSTATNÁ  JMÉNA  V </a:t>
            </a:r>
            <a:r>
              <a:rPr lang="cs-CZ" sz="3600" b="1" dirty="0" smtClean="0"/>
              <a:t>1. PÁDĚ</a:t>
            </a:r>
            <a:r>
              <a:rPr lang="cs-CZ" b="1" dirty="0" smtClean="0"/>
              <a:t>.</a:t>
            </a:r>
            <a:br>
              <a:rPr lang="cs-CZ" b="1" dirty="0" smtClean="0"/>
            </a:br>
            <a:endParaRPr lang="cs-CZ" b="1" dirty="0"/>
          </a:p>
        </p:txBody>
      </p:sp>
      <p:pic>
        <p:nvPicPr>
          <p:cNvPr id="3079" name="Picture 7" descr="C:\Users\Renata\AppData\Local\Microsoft\Windows\Temporary Internet Files\Content.IE5\84QG0RG0\MP90043858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6898" y="1988840"/>
            <a:ext cx="3672408" cy="2444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44" y="5373216"/>
            <a:ext cx="379142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………………………………………………………….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024" y="5373216"/>
            <a:ext cx="41764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................................................................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…………………………………………………………….</a:t>
            </a:r>
            <a:endParaRPr lang="cs-CZ" dirty="0"/>
          </a:p>
        </p:txBody>
      </p:sp>
      <p:pic>
        <p:nvPicPr>
          <p:cNvPr id="3080" name="Picture 8" descr="C:\Users\Renata\AppData\Local\Microsoft\Windows\Temporary Internet Files\Content.IE5\M4416X4Q\MP900448564[1].jpg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671" y="1483035"/>
            <a:ext cx="2603168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2279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2. </a:t>
            </a:r>
            <a:r>
              <a:rPr lang="cs-CZ" dirty="0"/>
              <a:t>p</a:t>
            </a:r>
            <a:r>
              <a:rPr lang="cs-CZ" dirty="0" smtClean="0"/>
              <a:t>ád  </a:t>
            </a:r>
            <a:r>
              <a:rPr lang="cs-CZ" b="1" dirty="0" smtClean="0">
                <a:solidFill>
                  <a:srgbClr val="FF0000"/>
                </a:solidFill>
              </a:rPr>
              <a:t>KOHO? ČEHO?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100" name="Picture 4" descr="C:\Users\Renata\AppData\Local\Microsoft\Windows\Temporary Internet Files\Content.IE5\84QG0RG0\MP9004228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7056"/>
            <a:ext cx="3168352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8575" y="5176411"/>
            <a:ext cx="41513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VEZMU SI TŘEŠNĚ Z </a:t>
            </a:r>
            <a:r>
              <a:rPr lang="cs-CZ" sz="2800" u="sng" dirty="0" smtClean="0">
                <a:solidFill>
                  <a:srgbClr val="FF0000"/>
                </a:solidFill>
              </a:rPr>
              <a:t>MISKY</a:t>
            </a:r>
            <a:r>
              <a:rPr lang="cs-CZ" sz="2800" b="1" u="sng" dirty="0" smtClean="0">
                <a:solidFill>
                  <a:srgbClr val="FF0000"/>
                </a:solidFill>
              </a:rPr>
              <a:t>.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32040" y="5176411"/>
            <a:ext cx="37301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ČASTO JSEM U </a:t>
            </a:r>
            <a:r>
              <a:rPr lang="cs-CZ" sz="2800" u="sng" dirty="0" smtClean="0">
                <a:solidFill>
                  <a:srgbClr val="FF0000"/>
                </a:solidFill>
              </a:rPr>
              <a:t>BABIČKY.</a:t>
            </a:r>
            <a:endParaRPr lang="cs-CZ" sz="2800" u="sng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90336" y="1484784"/>
            <a:ext cx="3312368" cy="3312368"/>
          </a:xfrm>
        </p:spPr>
      </p:pic>
    </p:spTree>
    <p:extLst>
      <p:ext uri="{BB962C8B-B14F-4D97-AF65-F5344CB8AC3E}">
        <p14:creationId xmlns:p14="http://schemas.microsoft.com/office/powerpoint/2010/main" val="4136535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6881"/>
            <a:ext cx="8373616" cy="2016224"/>
          </a:xfrm>
        </p:spPr>
        <p:txBody>
          <a:bodyPr>
            <a:normAutofit/>
          </a:bodyPr>
          <a:lstStyle/>
          <a:p>
            <a:r>
              <a:rPr lang="cs-CZ" sz="3200" dirty="0" smtClean="0"/>
              <a:t>DOPIŠ  DO VĚT </a:t>
            </a:r>
            <a:br>
              <a:rPr lang="cs-CZ" sz="3200" dirty="0" smtClean="0"/>
            </a:br>
            <a:r>
              <a:rPr lang="cs-CZ" sz="3200" dirty="0" smtClean="0"/>
              <a:t>  </a:t>
            </a:r>
            <a:r>
              <a:rPr lang="cs-CZ" sz="3200" u="sng" dirty="0" smtClean="0"/>
              <a:t>PODSTATNÁ  JMÉNA</a:t>
            </a:r>
            <a:r>
              <a:rPr lang="cs-CZ" sz="3200" dirty="0" smtClean="0"/>
              <a:t>  V </a:t>
            </a:r>
            <a:r>
              <a:rPr lang="cs-CZ" sz="3200" u="sng" dirty="0" smtClean="0"/>
              <a:t>1. A 2. PÁDĚ.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PERO A TUŽKU SI UKLIDÍM DO………………………. .</a:t>
            </a:r>
          </a:p>
          <a:p>
            <a:pPr marL="0" indent="0">
              <a:buNone/>
            </a:pPr>
            <a:r>
              <a:rPr lang="cs-CZ" dirty="0" smtClean="0"/>
              <a:t>Z …………………….. JE KRÁSNÝ VÝHLED DO OKOLÍ.</a:t>
            </a:r>
          </a:p>
          <a:p>
            <a:pPr marL="0" indent="0">
              <a:buNone/>
            </a:pPr>
            <a:r>
              <a:rPr lang="cs-CZ" dirty="0" smtClean="0"/>
              <a:t>MAMINKA  DALA PRÁDLO DO  ……………………… .</a:t>
            </a:r>
          </a:p>
          <a:p>
            <a:pPr marL="0" indent="0">
              <a:buNone/>
            </a:pPr>
            <a:r>
              <a:rPr lang="cs-CZ" dirty="0" smtClean="0"/>
              <a:t>……………. SNĚDL GRANULE  Z ………………………… .</a:t>
            </a:r>
          </a:p>
          <a:p>
            <a:pPr marL="0" indent="0">
              <a:buNone/>
            </a:pPr>
            <a:r>
              <a:rPr lang="cs-CZ" dirty="0" smtClean="0"/>
              <a:t>DĚDEČKOVI  SE ŠPATNĚ ČTE BEZ ………………….... .</a:t>
            </a:r>
          </a:p>
          <a:p>
            <a:pPr marL="0" indent="0">
              <a:buNone/>
            </a:pPr>
            <a:r>
              <a:rPr lang="cs-CZ" dirty="0" smtClean="0"/>
              <a:t>………………….. DOSTAL DÁREK OD …………………… 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5353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3.</a:t>
            </a:r>
            <a:r>
              <a:rPr lang="cs-CZ" dirty="0" smtClean="0"/>
              <a:t>pád  </a:t>
            </a:r>
            <a:r>
              <a:rPr lang="cs-CZ" b="1" dirty="0" smtClean="0">
                <a:solidFill>
                  <a:srgbClr val="FF0000"/>
                </a:solidFill>
              </a:rPr>
              <a:t>KOMU? ČEMU?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4904873"/>
            <a:ext cx="315926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800" dirty="0" smtClean="0"/>
              <a:t>ODPOLEDNE PŮJDU </a:t>
            </a:r>
          </a:p>
          <a:p>
            <a:pPr algn="ctr"/>
            <a:r>
              <a:rPr lang="cs-CZ" sz="2800" dirty="0" smtClean="0"/>
              <a:t>KE </a:t>
            </a:r>
            <a:r>
              <a:rPr lang="cs-CZ" sz="2800" u="sng" dirty="0" smtClean="0">
                <a:solidFill>
                  <a:srgbClr val="FF0000"/>
                </a:solidFill>
              </a:rPr>
              <a:t>KAMARÁDOVI</a:t>
            </a:r>
            <a:r>
              <a:rPr lang="cs-CZ" sz="2800" dirty="0" smtClean="0">
                <a:solidFill>
                  <a:schemeClr val="bg2">
                    <a:lumMod val="10000"/>
                  </a:schemeClr>
                </a:solidFill>
              </a:rPr>
              <a:t>.</a:t>
            </a:r>
            <a:endParaRPr lang="cs-CZ" sz="2800" dirty="0">
              <a:solidFill>
                <a:schemeClr val="bg2">
                  <a:lumMod val="10000"/>
                </a:schemeClr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844824"/>
            <a:ext cx="2332856" cy="233285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644008" y="4427820"/>
            <a:ext cx="39170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 </a:t>
            </a:r>
            <a:r>
              <a:rPr lang="cs-CZ" sz="2800" u="sng" dirty="0" smtClean="0">
                <a:solidFill>
                  <a:srgbClr val="FF0000"/>
                </a:solidFill>
              </a:rPr>
              <a:t>SVÁTKU</a:t>
            </a:r>
            <a:r>
              <a:rPr lang="cs-CZ" sz="2800" b="1" dirty="0" smtClean="0"/>
              <a:t> </a:t>
            </a:r>
            <a:r>
              <a:rPr lang="cs-CZ" sz="2800" dirty="0" smtClean="0"/>
              <a:t>JSEM DOSTAL</a:t>
            </a:r>
          </a:p>
          <a:p>
            <a:pPr algn="ctr"/>
            <a:r>
              <a:rPr lang="cs-CZ" sz="2800" dirty="0" smtClean="0"/>
              <a:t> VELIKÝ DÁREK.</a:t>
            </a:r>
            <a:endParaRPr lang="cs-CZ" sz="28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4792" y="1484784"/>
            <a:ext cx="3420089" cy="3420089"/>
          </a:xfrm>
        </p:spPr>
      </p:pic>
    </p:spTree>
    <p:extLst>
      <p:ext uri="{BB962C8B-B14F-4D97-AF65-F5344CB8AC3E}">
        <p14:creationId xmlns:p14="http://schemas.microsoft.com/office/powerpoint/2010/main" val="396090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844" y="25195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4.</a:t>
            </a:r>
            <a:r>
              <a:rPr lang="cs-CZ" dirty="0" smtClean="0"/>
              <a:t>pád </a:t>
            </a:r>
            <a:r>
              <a:rPr lang="cs-CZ" b="1" dirty="0">
                <a:solidFill>
                  <a:srgbClr val="FF0000"/>
                </a:solidFill>
              </a:rPr>
              <a:t>KOHO ? CO ?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1556792"/>
            <a:ext cx="3024336" cy="3024336"/>
          </a:xfrm>
        </p:spPr>
      </p:pic>
      <p:sp>
        <p:nvSpPr>
          <p:cNvPr id="5" name="TextovéPole 4"/>
          <p:cNvSpPr txBox="1"/>
          <p:nvPr/>
        </p:nvSpPr>
        <p:spPr>
          <a:xfrm>
            <a:off x="323528" y="4960847"/>
            <a:ext cx="48260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NA PODZIM POUŠTÍME</a:t>
            </a:r>
            <a:r>
              <a:rPr lang="cs-CZ" sz="2800" b="1" dirty="0" smtClean="0"/>
              <a:t> </a:t>
            </a:r>
            <a:r>
              <a:rPr lang="cs-CZ" sz="2800" u="sng" dirty="0" smtClean="0">
                <a:solidFill>
                  <a:srgbClr val="FF0000"/>
                </a:solidFill>
              </a:rPr>
              <a:t>DRAKA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8" name="Picture 4" descr="C:\Users\Renata\AppData\Local\Microsoft\Windows\Temporary Internet Files\Content.IE5\2LFR4DTE\MP9004024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6998" y="1484784"/>
            <a:ext cx="223224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860032" y="4025422"/>
            <a:ext cx="3783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CHTĚL BYCH MÍT </a:t>
            </a:r>
            <a:r>
              <a:rPr lang="cs-CZ" sz="2800" u="sng" dirty="0" smtClean="0">
                <a:solidFill>
                  <a:srgbClr val="FF0000"/>
                </a:solidFill>
              </a:rPr>
              <a:t>KOČKU</a:t>
            </a:r>
            <a:r>
              <a:rPr lang="cs-CZ" b="1" u="sng" dirty="0" smtClean="0">
                <a:solidFill>
                  <a:srgbClr val="FF0000"/>
                </a:solidFill>
              </a:rPr>
              <a:t>.</a:t>
            </a:r>
            <a:endParaRPr lang="cs-CZ" b="1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816175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PODTRHNI VE VĚTÁCH </a:t>
            </a:r>
            <a:r>
              <a:rPr lang="cs-CZ" sz="3600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PODSTATNÁ JMÉNA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/>
            </a:r>
            <a:b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VE </a:t>
            </a:r>
            <a:r>
              <a:rPr lang="cs-CZ" sz="3600" dirty="0" smtClean="0">
                <a:solidFill>
                  <a:srgbClr val="0070C0"/>
                </a:solidFill>
              </a:rPr>
              <a:t>3. PÁDĚ MODŘE</a:t>
            </a:r>
            <a:r>
              <a:rPr lang="cs-CZ" sz="3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,    VE </a:t>
            </a:r>
            <a:r>
              <a:rPr lang="cs-CZ" sz="3600" dirty="0" smtClean="0">
                <a:solidFill>
                  <a:srgbClr val="FF0000"/>
                </a:solidFill>
              </a:rPr>
              <a:t>4. PÁDĚ ČERVENĚ</a:t>
            </a:r>
            <a:br>
              <a:rPr lang="cs-CZ" sz="36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70C0"/>
                </a:solidFill>
              </a:rPr>
              <a:t>( KOMU ? ČEMU ?)</a:t>
            </a:r>
            <a:r>
              <a:rPr lang="cs-CZ" sz="3600" dirty="0" smtClean="0">
                <a:solidFill>
                  <a:srgbClr val="FF0000"/>
                </a:solidFill>
              </a:rPr>
              <a:t>                  (KOHO? CO?)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MALÉ DÍTĚ SE BATOLILO K MAMINCE.</a:t>
            </a:r>
          </a:p>
          <a:p>
            <a:pPr marL="0" indent="0">
              <a:buNone/>
            </a:pPr>
            <a:r>
              <a:rPr lang="cs-CZ" sz="2800" dirty="0" smtClean="0"/>
              <a:t>ANIČKA NAKRESLILA ŽLUTOU HRUŠKU.</a:t>
            </a:r>
          </a:p>
          <a:p>
            <a:pPr marL="0" indent="0">
              <a:buNone/>
            </a:pPr>
            <a:r>
              <a:rPr lang="cs-CZ" sz="2800" dirty="0" smtClean="0"/>
              <a:t>K NAROZENINÁM JSEM DOSTAL NOVÉ KOLO.</a:t>
            </a:r>
          </a:p>
          <a:p>
            <a:pPr marL="0" indent="0">
              <a:buNone/>
            </a:pPr>
            <a:r>
              <a:rPr lang="cs-CZ" sz="2800" dirty="0" smtClean="0"/>
              <a:t>SLYŠELI JSTE ZPÍVAT KOSA?</a:t>
            </a:r>
          </a:p>
          <a:p>
            <a:pPr marL="0" indent="0">
              <a:buNone/>
            </a:pPr>
            <a:r>
              <a:rPr lang="cs-CZ" sz="2800" dirty="0" smtClean="0"/>
              <a:t>BABIČKA POSTAVILA KVĚTINÁČ K OKNU.</a:t>
            </a:r>
          </a:p>
          <a:p>
            <a:pPr marL="0" indent="0">
              <a:buNone/>
            </a:pPr>
            <a:r>
              <a:rPr lang="cs-CZ" sz="2800" dirty="0" smtClean="0"/>
              <a:t>ÚZKÁ CESTIČKA VEDLA K RYBNÍKU.</a:t>
            </a:r>
          </a:p>
          <a:p>
            <a:pPr marL="0" indent="0">
              <a:buNone/>
            </a:pPr>
            <a:r>
              <a:rPr lang="cs-CZ" sz="2800" dirty="0" smtClean="0"/>
              <a:t>NAPSALA JSEM ÚKOL Z ČESKÉHO JAZYKA.</a:t>
            </a:r>
          </a:p>
          <a:p>
            <a:pPr marL="0" indent="0">
              <a:buNone/>
            </a:pPr>
            <a:r>
              <a:rPr lang="cs-CZ" sz="2800" dirty="0" smtClean="0"/>
              <a:t>LIŠKA PŘINESLA POTRAVU SVÝM MLÁĎATŮM.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983561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MALÉ DÍTĚ SE BATOLILO K </a:t>
            </a:r>
            <a:r>
              <a:rPr lang="cs-CZ" u="sng" dirty="0">
                <a:solidFill>
                  <a:srgbClr val="0070C0"/>
                </a:solidFill>
              </a:rPr>
              <a:t>MAMINCE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ANIČKA NAKRESLILA ŽLUTOU </a:t>
            </a:r>
            <a:r>
              <a:rPr lang="cs-CZ" u="sng" dirty="0">
                <a:solidFill>
                  <a:srgbClr val="FF0000"/>
                </a:solidFill>
              </a:rPr>
              <a:t>HRUŠKU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K </a:t>
            </a:r>
            <a:r>
              <a:rPr lang="cs-CZ" u="sng" dirty="0">
                <a:solidFill>
                  <a:srgbClr val="0070C0"/>
                </a:solidFill>
              </a:rPr>
              <a:t>NAROZENINÁM</a:t>
            </a:r>
            <a:r>
              <a:rPr lang="cs-CZ" dirty="0"/>
              <a:t> JSEM DOSTAL NOVÉ </a:t>
            </a:r>
            <a:r>
              <a:rPr lang="cs-CZ" u="sng" dirty="0">
                <a:solidFill>
                  <a:srgbClr val="FF0000"/>
                </a:solidFill>
              </a:rPr>
              <a:t>KOLO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SLYŠELI JSTE ZPÍVAT </a:t>
            </a:r>
            <a:r>
              <a:rPr lang="cs-CZ" u="sng" dirty="0">
                <a:solidFill>
                  <a:srgbClr val="FF0000"/>
                </a:solidFill>
              </a:rPr>
              <a:t>KOSA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dirty="0"/>
              <a:t>BABIČKA POSTAVILA </a:t>
            </a:r>
            <a:r>
              <a:rPr lang="cs-CZ" u="sng" dirty="0">
                <a:solidFill>
                  <a:srgbClr val="FF0000"/>
                </a:solidFill>
              </a:rPr>
              <a:t>KVĚTINÁČ</a:t>
            </a:r>
            <a:r>
              <a:rPr lang="cs-CZ" dirty="0"/>
              <a:t> K </a:t>
            </a:r>
            <a:r>
              <a:rPr lang="cs-CZ" u="sng" dirty="0">
                <a:solidFill>
                  <a:srgbClr val="0070C0"/>
                </a:solidFill>
              </a:rPr>
              <a:t>OKNU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ÚZKÁ CESTIČKA VEDLA K </a:t>
            </a:r>
            <a:r>
              <a:rPr lang="cs-CZ" u="sng" dirty="0">
                <a:solidFill>
                  <a:srgbClr val="0070C0"/>
                </a:solidFill>
              </a:rPr>
              <a:t>RYBNÍKU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NAPSALA JSEM </a:t>
            </a:r>
            <a:r>
              <a:rPr lang="cs-CZ" u="sng" dirty="0">
                <a:solidFill>
                  <a:srgbClr val="FF0000"/>
                </a:solidFill>
              </a:rPr>
              <a:t>ÚKOL</a:t>
            </a:r>
            <a:r>
              <a:rPr lang="cs-CZ" dirty="0"/>
              <a:t> Z ČESKÉHO JAZYKA.</a:t>
            </a:r>
          </a:p>
          <a:p>
            <a:pPr marL="0" indent="0">
              <a:buNone/>
            </a:pPr>
            <a:r>
              <a:rPr lang="cs-CZ" dirty="0"/>
              <a:t>LIŠKA PŘINESLA </a:t>
            </a:r>
            <a:r>
              <a:rPr lang="cs-CZ" u="sng" dirty="0">
                <a:solidFill>
                  <a:srgbClr val="FF0000"/>
                </a:solidFill>
              </a:rPr>
              <a:t>POTRAVU</a:t>
            </a:r>
            <a:r>
              <a:rPr lang="cs-CZ" dirty="0"/>
              <a:t> SVÝM </a:t>
            </a:r>
            <a:r>
              <a:rPr lang="cs-CZ" u="sng" dirty="0">
                <a:solidFill>
                  <a:srgbClr val="0070C0"/>
                </a:solidFill>
              </a:rPr>
              <a:t>MLÁĎATŮM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1028" name="Picture 4" descr="C:\Users\Renata\AppData\Local\Microsoft\Windows\Temporary Internet Files\Content.IE5\M4416X4Q\MC9001935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188640"/>
            <a:ext cx="1342538" cy="1853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Renata\AppData\Local\Microsoft\Windows\Temporary Internet Files\Content.IE5\TYGVTDZX\MC9004413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54019"/>
            <a:ext cx="1586687" cy="1558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54339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5.</a:t>
            </a:r>
            <a:r>
              <a:rPr lang="cs-CZ" dirty="0" smtClean="0"/>
              <a:t>pádem </a:t>
            </a:r>
            <a:r>
              <a:rPr lang="cs-CZ" b="1" dirty="0" smtClean="0">
                <a:solidFill>
                  <a:srgbClr val="FF0000"/>
                </a:solidFill>
              </a:rPr>
              <a:t>OSLOVUJEME</a:t>
            </a:r>
            <a:r>
              <a:rPr lang="cs-CZ" b="1" dirty="0" smtClean="0">
                <a:solidFill>
                  <a:srgbClr val="FF0000"/>
                </a:solidFill>
              </a:rPr>
              <a:t>, VOLÁME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1268760"/>
            <a:ext cx="3095625" cy="309562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1552" y="1499094"/>
            <a:ext cx="4032448" cy="4032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4662962"/>
            <a:ext cx="569778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u="sng" dirty="0" smtClean="0">
                <a:solidFill>
                  <a:srgbClr val="FF0000"/>
                </a:solidFill>
              </a:rPr>
              <a:t>KLÁRKO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smtClean="0"/>
              <a:t>,OCHUTNEJ KOUSEK.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133487" y="5818262"/>
            <a:ext cx="36377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USMÍVEJ SE, </a:t>
            </a:r>
            <a:r>
              <a:rPr lang="cs-CZ" sz="2800" u="sng" dirty="0" smtClean="0">
                <a:solidFill>
                  <a:srgbClr val="FF0000"/>
                </a:solidFill>
              </a:rPr>
              <a:t>VERUNKO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37685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DOPLŇ  </a:t>
            </a:r>
            <a:r>
              <a:rPr lang="cs-CZ" sz="3600" u="sng" dirty="0" smtClean="0"/>
              <a:t>PODSTATNÁ JMÉNA</a:t>
            </a:r>
            <a:r>
              <a:rPr lang="cs-CZ" sz="3600" dirty="0" smtClean="0"/>
              <a:t>  DO VĚT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…………………………., PŮJČ MI, PROSÍM, TUŽKU.</a:t>
            </a:r>
          </a:p>
          <a:p>
            <a:pPr marL="0" indent="0">
              <a:buNone/>
            </a:pPr>
            <a:r>
              <a:rPr lang="cs-CZ" dirty="0" smtClean="0"/>
              <a:t>………………………….., KDY POJEDEME K BABIČCE?</a:t>
            </a:r>
          </a:p>
          <a:p>
            <a:pPr marL="0" indent="0">
              <a:buNone/>
            </a:pPr>
            <a:r>
              <a:rPr lang="cs-CZ" dirty="0" smtClean="0"/>
              <a:t>………………………….., UKLIĎTE SI HRAČKY.</a:t>
            </a:r>
          </a:p>
          <a:p>
            <a:pPr marL="0" indent="0">
              <a:buNone/>
            </a:pPr>
            <a:r>
              <a:rPr lang="cs-CZ" dirty="0" smtClean="0"/>
              <a:t>PODÍVEJ, ………………………., TO JE HEZKÝ MOTÝL.</a:t>
            </a:r>
          </a:p>
          <a:p>
            <a:pPr marL="0" indent="0">
              <a:buNone/>
            </a:pPr>
            <a:r>
              <a:rPr lang="cs-CZ" dirty="0" smtClean="0"/>
              <a:t>……………………………, JAKÝ MÁME DNES ÚKOL?</a:t>
            </a:r>
          </a:p>
          <a:p>
            <a:pPr marL="0" indent="0">
              <a:buNone/>
            </a:pPr>
            <a:r>
              <a:rPr lang="cs-CZ" dirty="0" smtClean="0"/>
              <a:t>……………………………, SEDNI !</a:t>
            </a:r>
          </a:p>
          <a:p>
            <a:pPr marL="0" indent="0">
              <a:buNone/>
            </a:pPr>
            <a:r>
              <a:rPr lang="cs-CZ" dirty="0" smtClean="0"/>
              <a:t>POJĎTE,……………………, ZAHRAJEME SI FOTBAL.</a:t>
            </a:r>
          </a:p>
        </p:txBody>
      </p:sp>
    </p:spTree>
    <p:extLst>
      <p:ext uri="{BB962C8B-B14F-4D97-AF65-F5344CB8AC3E}">
        <p14:creationId xmlns:p14="http://schemas.microsoft.com/office/powerpoint/2010/main" val="4167246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6.</a:t>
            </a:r>
            <a:r>
              <a:rPr lang="cs-CZ" dirty="0" smtClean="0"/>
              <a:t>pád </a:t>
            </a:r>
            <a:r>
              <a:rPr lang="cs-CZ" b="1" dirty="0" smtClean="0">
                <a:solidFill>
                  <a:srgbClr val="FF0000"/>
                </a:solidFill>
              </a:rPr>
              <a:t>KOM? ČEM 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600200"/>
            <a:ext cx="3196952" cy="319695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768459" y="5059220"/>
            <a:ext cx="42265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ALENKA SI HRAJE NA </a:t>
            </a:r>
            <a:r>
              <a:rPr lang="cs-CZ" sz="2800" u="sng" dirty="0" smtClean="0">
                <a:solidFill>
                  <a:srgbClr val="FF0000"/>
                </a:solidFill>
              </a:rPr>
              <a:t>PÍSKU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268760"/>
            <a:ext cx="3096344" cy="3096344"/>
          </a:xfrm>
        </p:spPr>
      </p:pic>
      <p:sp>
        <p:nvSpPr>
          <p:cNvPr id="9" name="TextovéPole 8"/>
          <p:cNvSpPr txBox="1"/>
          <p:nvPr/>
        </p:nvSpPr>
        <p:spPr>
          <a:xfrm>
            <a:off x="539552" y="4096012"/>
            <a:ext cx="42742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ZÁVODNÍK PLAVE V </a:t>
            </a:r>
            <a:r>
              <a:rPr lang="cs-CZ" sz="2800" u="sng" dirty="0" smtClean="0">
                <a:solidFill>
                  <a:srgbClr val="FF0000"/>
                </a:solidFill>
              </a:rPr>
              <a:t>BAZÉNĚ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582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7.</a:t>
            </a:r>
            <a:r>
              <a:rPr lang="cs-CZ" dirty="0" smtClean="0"/>
              <a:t>pád  </a:t>
            </a:r>
            <a:r>
              <a:rPr lang="cs-CZ" b="1" dirty="0" smtClean="0">
                <a:solidFill>
                  <a:srgbClr val="FF0000"/>
                </a:solidFill>
              </a:rPr>
              <a:t>KÝM? ČÍM ?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0441" y="1196752"/>
            <a:ext cx="3240360" cy="3240360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7" y="1700809"/>
            <a:ext cx="3330370" cy="333037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46668" y="5229200"/>
            <a:ext cx="45802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 </a:t>
            </a:r>
            <a:r>
              <a:rPr lang="cs-CZ" sz="2800" u="sng" dirty="0" smtClean="0">
                <a:solidFill>
                  <a:srgbClr val="FF0000"/>
                </a:solidFill>
              </a:rPr>
              <a:t>BABIČKOU</a:t>
            </a:r>
            <a:r>
              <a:rPr lang="cs-CZ" sz="2800" dirty="0" smtClean="0"/>
              <a:t> SI ČTU POHÁDKY.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923928" y="4077072"/>
            <a:ext cx="557338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VOLNÝ ČAS TRÁVÍM</a:t>
            </a:r>
          </a:p>
          <a:p>
            <a:pPr algn="ctr"/>
            <a:r>
              <a:rPr lang="cs-CZ" sz="2800" dirty="0" smtClean="0"/>
              <a:t> SE SVÝM </a:t>
            </a:r>
            <a:r>
              <a:rPr lang="cs-CZ" sz="2800" u="sng" dirty="0" smtClean="0">
                <a:solidFill>
                  <a:srgbClr val="FF0000"/>
                </a:solidFill>
              </a:rPr>
              <a:t>PSEM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05403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ZAŘAĎ </a:t>
            </a:r>
            <a:r>
              <a:rPr lang="cs-CZ" u="sng" dirty="0" smtClean="0"/>
              <a:t>PODSTATNÁ JMÉNA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DO VĚT</a:t>
            </a:r>
            <a:endParaRPr lang="cs-CZ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518440" y="2204864"/>
            <a:ext cx="1040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TŘÍDĚ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29604" y="1567348"/>
            <a:ext cx="120654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TABULI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702894" y="2238343"/>
            <a:ext cx="13430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OVEČKY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95536" y="1556792"/>
            <a:ext cx="11610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LOUCE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95554" y="60932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395536" y="2764592"/>
            <a:ext cx="9256465" cy="50405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VE ……………….. MÁME NOVOU ………………… .</a:t>
            </a:r>
          </a:p>
          <a:p>
            <a:pPr marL="0" indent="0">
              <a:buNone/>
            </a:pPr>
            <a:r>
              <a:rPr lang="cs-CZ" sz="2800" dirty="0" smtClean="0"/>
              <a:t>NA …………………. SE PASOU ………………….. .</a:t>
            </a:r>
          </a:p>
          <a:p>
            <a:pPr marL="0" indent="0">
              <a:buNone/>
            </a:pPr>
            <a:r>
              <a:rPr lang="cs-CZ" sz="2800" dirty="0" smtClean="0"/>
              <a:t>………………………. UVAŘILA VÝBORNÝ …………….. .</a:t>
            </a:r>
          </a:p>
          <a:p>
            <a:pPr marL="0" indent="0">
              <a:buNone/>
            </a:pPr>
            <a:r>
              <a:rPr lang="cs-CZ" sz="2800" dirty="0" smtClean="0"/>
              <a:t>STATEČNÝ ……………... ZÁPASIL S …………………… .</a:t>
            </a:r>
          </a:p>
          <a:p>
            <a:pPr marL="0" indent="0">
              <a:buNone/>
            </a:pPr>
            <a:r>
              <a:rPr lang="cs-CZ" sz="2800" dirty="0" smtClean="0"/>
              <a:t>………………… RÁD JEZDÍ NA ……………. .</a:t>
            </a:r>
          </a:p>
          <a:p>
            <a:pPr marL="0" indent="0">
              <a:buNone/>
            </a:pPr>
            <a:r>
              <a:rPr lang="cs-CZ" sz="2800" dirty="0" smtClean="0"/>
              <a:t>V …………………… POJEDEME K ………………………….. .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94164" y="1561142"/>
            <a:ext cx="1725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MAMINKA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059832" y="1582097"/>
            <a:ext cx="101341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OBĚD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195094" y="1601141"/>
            <a:ext cx="1490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MICHAL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631077" y="2209214"/>
            <a:ext cx="14782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DRAKEM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75856" y="2209214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PRINC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211960" y="1619106"/>
            <a:ext cx="148674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KOLE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41220" y="2238343"/>
            <a:ext cx="122822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NEDĚLI</a:t>
            </a:r>
            <a:endParaRPr lang="cs-CZ" sz="2800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7074582" y="2249547"/>
            <a:ext cx="14266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BABIČCE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51235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600" dirty="0" smtClean="0">
                <a:solidFill>
                  <a:srgbClr val="FF0000"/>
                </a:solidFill>
              </a:rPr>
              <a:t>                 ŘEŠENÍ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VE </a:t>
            </a:r>
            <a:r>
              <a:rPr lang="cs-CZ" dirty="0" smtClean="0">
                <a:solidFill>
                  <a:srgbClr val="0070C0"/>
                </a:solidFill>
              </a:rPr>
              <a:t>TŘÍDĚ</a:t>
            </a:r>
            <a:r>
              <a:rPr lang="cs-CZ" dirty="0" smtClean="0"/>
              <a:t> </a:t>
            </a:r>
            <a:r>
              <a:rPr lang="cs-CZ" dirty="0"/>
              <a:t>MÁME NOVOU  </a:t>
            </a:r>
            <a:r>
              <a:rPr lang="cs-CZ" dirty="0" smtClean="0">
                <a:solidFill>
                  <a:srgbClr val="0070C0"/>
                </a:solidFill>
              </a:rPr>
              <a:t>TABULI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NA </a:t>
            </a:r>
            <a:r>
              <a:rPr lang="cs-CZ" dirty="0" smtClean="0">
                <a:solidFill>
                  <a:srgbClr val="0070C0"/>
                </a:solidFill>
              </a:rPr>
              <a:t>LOUCE</a:t>
            </a:r>
            <a:r>
              <a:rPr lang="cs-CZ" dirty="0" smtClean="0"/>
              <a:t>  </a:t>
            </a:r>
            <a:r>
              <a:rPr lang="cs-CZ" dirty="0"/>
              <a:t>SE </a:t>
            </a:r>
            <a:r>
              <a:rPr lang="cs-CZ" dirty="0" smtClean="0"/>
              <a:t>PASOU  </a:t>
            </a:r>
            <a:r>
              <a:rPr lang="cs-CZ" dirty="0" smtClean="0">
                <a:solidFill>
                  <a:srgbClr val="0070C0"/>
                </a:solidFill>
              </a:rPr>
              <a:t>OVEČKY 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MAMINKA</a:t>
            </a:r>
            <a:r>
              <a:rPr lang="cs-CZ" dirty="0" smtClean="0"/>
              <a:t>  </a:t>
            </a:r>
            <a:r>
              <a:rPr lang="cs-CZ" dirty="0"/>
              <a:t>UVAŘILA VÝBORNÝ  </a:t>
            </a:r>
            <a:r>
              <a:rPr lang="cs-CZ" dirty="0" smtClean="0">
                <a:solidFill>
                  <a:srgbClr val="0070C0"/>
                </a:solidFill>
              </a:rPr>
              <a:t>OBĚD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/>
              <a:t>STATEČNÝ  </a:t>
            </a:r>
            <a:r>
              <a:rPr lang="cs-CZ" dirty="0" smtClean="0">
                <a:solidFill>
                  <a:srgbClr val="0070C0"/>
                </a:solidFill>
              </a:rPr>
              <a:t>PRINC</a:t>
            </a:r>
            <a:r>
              <a:rPr lang="cs-CZ" dirty="0" smtClean="0"/>
              <a:t> </a:t>
            </a:r>
            <a:r>
              <a:rPr lang="cs-CZ" dirty="0"/>
              <a:t>ZÁPASIL S  </a:t>
            </a:r>
            <a:r>
              <a:rPr lang="cs-CZ" dirty="0" smtClean="0">
                <a:solidFill>
                  <a:srgbClr val="0070C0"/>
                </a:solidFill>
              </a:rPr>
              <a:t>DRAKEM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70C0"/>
                </a:solidFill>
              </a:rPr>
              <a:t>MICHAL</a:t>
            </a:r>
            <a:r>
              <a:rPr lang="cs-CZ" dirty="0" smtClean="0"/>
              <a:t>  RÁD </a:t>
            </a:r>
            <a:r>
              <a:rPr lang="cs-CZ" dirty="0"/>
              <a:t>JEZDÍ NA  </a:t>
            </a:r>
            <a:r>
              <a:rPr lang="cs-CZ" dirty="0" smtClean="0">
                <a:solidFill>
                  <a:srgbClr val="0070C0"/>
                </a:solidFill>
              </a:rPr>
              <a:t>KOLE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V </a:t>
            </a:r>
            <a:r>
              <a:rPr lang="cs-CZ" dirty="0" smtClean="0">
                <a:solidFill>
                  <a:srgbClr val="0070C0"/>
                </a:solidFill>
              </a:rPr>
              <a:t>NEDĚLI </a:t>
            </a:r>
            <a:r>
              <a:rPr lang="cs-CZ" dirty="0"/>
              <a:t>POJEDEME K  </a:t>
            </a:r>
            <a:r>
              <a:rPr lang="cs-CZ" dirty="0" smtClean="0">
                <a:solidFill>
                  <a:srgbClr val="0070C0"/>
                </a:solidFill>
              </a:rPr>
              <a:t>BABIČCE</a:t>
            </a:r>
            <a:r>
              <a:rPr lang="cs-CZ" dirty="0" smtClean="0"/>
              <a:t> 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2051" name="Picture 3" descr="C:\Users\Renata\AppData\Local\Microsoft\Windows\Temporary Internet Files\Content.IE5\TTCZF1HL\MP90040671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4325" y="260648"/>
            <a:ext cx="1560126" cy="2339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Zástupný symbol pro obsah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97292" y="4005064"/>
            <a:ext cx="2376264" cy="23762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5681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 Použité zdroje  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 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06893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608</Words>
  <Application>Microsoft Office PowerPoint</Application>
  <PresentationFormat>Předvádění na obrazovce (4:3)</PresentationFormat>
  <Paragraphs>133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Prezentace aplikace PowerPoint</vt:lpstr>
      <vt:lpstr>Prezentace aplikace PowerPoint</vt:lpstr>
      <vt:lpstr>U PODSTATNÝCH JMEN URČUJEME 7 PÁDŮ</vt:lpstr>
      <vt:lpstr>1. PÁD  KDO?  CO?</vt:lpstr>
      <vt:lpstr>UTVOŘ  VĚTY  K OBRÁZKŮM  A  PODTRHNI    PODSTATNÁ  JMÉNA  V 1. PÁDĚ. </vt:lpstr>
      <vt:lpstr>2. pád  KOHO? ČEHO?</vt:lpstr>
      <vt:lpstr>DOPIŠ  DO VĚT    PODSTATNÁ  JMÉNA  V 1. A 2. PÁDĚ.</vt:lpstr>
      <vt:lpstr>3.pád  KOMU? ČEMU?</vt:lpstr>
      <vt:lpstr>4.pád KOHO ? CO ?</vt:lpstr>
      <vt:lpstr>PODTRHNI VE VĚTÁCH PODSTATNÁ JMÉNA VE 3. PÁDĚ MODŘE,    VE 4. PÁDĚ ČERVENĚ ( KOMU ? ČEMU ?)                  (KOHO? CO?)</vt:lpstr>
      <vt:lpstr>ŘEŠENÍ</vt:lpstr>
      <vt:lpstr>5.pádem OSLOVUJEME, VOLÁME</vt:lpstr>
      <vt:lpstr>DOPLŇ  PODSTATNÁ JMÉNA  DO VĚT</vt:lpstr>
      <vt:lpstr>6.pád KOM? ČEM ?</vt:lpstr>
      <vt:lpstr>7.pád  KÝM? ČÍM ?</vt:lpstr>
      <vt:lpstr>ZAŘAĎ PODSTATNÁ JMÉNA  DO VĚT</vt:lpstr>
      <vt:lpstr>                 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 PODSTATNÝCH JMEN URČUJEME 7 PÁDŮ</dc:title>
  <dc:creator>Renata</dc:creator>
  <cp:lastModifiedBy>Učitel</cp:lastModifiedBy>
  <cp:revision>88</cp:revision>
  <dcterms:created xsi:type="dcterms:W3CDTF">2012-08-13T07:20:59Z</dcterms:created>
  <dcterms:modified xsi:type="dcterms:W3CDTF">2013-02-05T19:49:02Z</dcterms:modified>
</cp:coreProperties>
</file>