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VY_32_INOVACE_17_Have  </a:t>
          </a:r>
          <a:r>
            <a:rPr lang="cs-CZ" dirty="0" err="1" smtClean="0"/>
            <a:t>got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Have</a:t>
          </a:r>
          <a:r>
            <a:rPr lang="cs-CZ" dirty="0" smtClean="0"/>
            <a:t> 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VY_32_INOVACE_17_Have  </a:t>
          </a:r>
          <a:r>
            <a:rPr lang="cs-CZ" sz="1400" kern="1200" dirty="0" err="1" smtClean="0"/>
            <a:t>got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Have</a:t>
          </a:r>
          <a:r>
            <a:rPr lang="cs-CZ" sz="1400" kern="1200" dirty="0" smtClean="0"/>
            <a:t> </a:t>
          </a:r>
          <a:r>
            <a:rPr lang="cs-CZ" sz="1400" kern="1200" dirty="0" smtClean="0"/>
            <a:t> </a:t>
          </a:r>
          <a:r>
            <a:rPr lang="cs-CZ" sz="1400" kern="1200" dirty="0" err="1" smtClean="0"/>
            <a:t>got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9591726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9162716"/>
              </p:ext>
            </p:extLst>
          </p:nvPr>
        </p:nvGraphicFramePr>
        <p:xfrm>
          <a:off x="457200" y="1600200"/>
          <a:ext cx="8229600" cy="2941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Výklad</a:t>
                      </a:r>
                      <a:r>
                        <a:rPr lang="cs-CZ" baseline="0" dirty="0" smtClean="0"/>
                        <a:t> a používání slovesa </a:t>
                      </a:r>
                      <a:r>
                        <a:rPr lang="cs-CZ" baseline="0" dirty="0" err="1" smtClean="0"/>
                        <a:t>have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got</a:t>
                      </a:r>
                      <a:r>
                        <a:rPr lang="cs-CZ" baseline="0" dirty="0" smtClean="0"/>
                        <a:t> a </a:t>
                      </a:r>
                      <a:r>
                        <a:rPr lang="cs-CZ" baseline="0" dirty="0" err="1" smtClean="0"/>
                        <a:t>have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smtClean="0"/>
                        <a:t>příklady použití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dle prezentace dělají poznámky do sešitu. Každý žák vymyslí 2 věty kladné, 2 záporné a 2 otázky, kde použije sloveso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have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got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3312368"/>
          </a:xfrm>
        </p:spPr>
        <p:txBody>
          <a:bodyPr>
            <a:normAutofit/>
          </a:bodyPr>
          <a:lstStyle/>
          <a:p>
            <a:r>
              <a:rPr lang="en-GB" sz="6000" b="1" i="1" dirty="0" err="1">
                <a:solidFill>
                  <a:srgbClr val="94006B"/>
                </a:solidFill>
              </a:rPr>
              <a:t>Sloveso</a:t>
            </a:r>
            <a:r>
              <a:rPr lang="en-GB" sz="6000" b="1" i="1" dirty="0">
                <a:solidFill>
                  <a:srgbClr val="94006B"/>
                </a:solidFill>
              </a:rPr>
              <a:t> have / </a:t>
            </a:r>
            <a:r>
              <a:rPr lang="en-GB" sz="6000" b="1" i="1" dirty="0" err="1">
                <a:solidFill>
                  <a:srgbClr val="94006B"/>
                </a:solidFill>
              </a:rPr>
              <a:t>hav</a:t>
            </a:r>
            <a:r>
              <a:rPr lang="cs-CZ" sz="6000" b="1" i="1" dirty="0">
                <a:solidFill>
                  <a:srgbClr val="94006B"/>
                </a:solidFill>
              </a:rPr>
              <a:t>e</a:t>
            </a:r>
            <a:r>
              <a:rPr lang="en-GB" sz="6000" b="1" i="1" dirty="0">
                <a:solidFill>
                  <a:srgbClr val="94006B"/>
                </a:solidFill>
              </a:rPr>
              <a:t> got</a:t>
            </a:r>
            <a:br>
              <a:rPr lang="en-GB" sz="6000" b="1" i="1" dirty="0">
                <a:solidFill>
                  <a:srgbClr val="94006B"/>
                </a:solidFill>
              </a:rPr>
            </a:b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131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Kladná</a:t>
            </a:r>
            <a:r>
              <a:rPr lang="en-GB" b="1" dirty="0"/>
              <a:t> </a:t>
            </a:r>
            <a:r>
              <a:rPr lang="en-GB" b="1" dirty="0" err="1"/>
              <a:t>věta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I </a:t>
            </a:r>
            <a:r>
              <a:rPr lang="en-GB" sz="4000" b="1" dirty="0">
                <a:solidFill>
                  <a:srgbClr val="B80047"/>
                </a:solidFill>
              </a:rPr>
              <a:t>have</a:t>
            </a:r>
            <a:r>
              <a:rPr lang="en-GB" sz="4000" b="1" dirty="0"/>
              <a:t> two </a:t>
            </a:r>
            <a:r>
              <a:rPr lang="cs-CZ" sz="4000" b="1" dirty="0" err="1" smtClean="0"/>
              <a:t>brothers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I </a:t>
            </a:r>
            <a:r>
              <a:rPr lang="en-GB" sz="4000" b="1" dirty="0">
                <a:solidFill>
                  <a:srgbClr val="B80047"/>
                </a:solidFill>
              </a:rPr>
              <a:t>have got </a:t>
            </a:r>
            <a:r>
              <a:rPr lang="en-GB" sz="4000" b="1" dirty="0"/>
              <a:t>two </a:t>
            </a:r>
            <a:r>
              <a:rPr lang="cs-CZ" sz="4000" b="1" dirty="0" err="1" smtClean="0"/>
              <a:t>brothers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 smtClean="0"/>
              <a:t>He </a:t>
            </a:r>
            <a:r>
              <a:rPr lang="en-GB" sz="4000" b="1" dirty="0">
                <a:solidFill>
                  <a:srgbClr val="B80047"/>
                </a:solidFill>
              </a:rPr>
              <a:t>has</a:t>
            </a:r>
            <a:r>
              <a:rPr lang="en-GB" sz="4000" b="1" dirty="0"/>
              <a:t> a </a:t>
            </a:r>
            <a:r>
              <a:rPr lang="cs-CZ" sz="4000" b="1" dirty="0" err="1" smtClean="0"/>
              <a:t>cat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He </a:t>
            </a:r>
            <a:r>
              <a:rPr lang="en-GB" sz="4000" b="1" dirty="0">
                <a:solidFill>
                  <a:srgbClr val="B80047"/>
                </a:solidFill>
              </a:rPr>
              <a:t>has got </a:t>
            </a:r>
            <a:r>
              <a:rPr lang="en-GB" sz="4000" b="1" dirty="0"/>
              <a:t>a </a:t>
            </a:r>
            <a:r>
              <a:rPr lang="cs-CZ" sz="4000" b="1" dirty="0" err="1" smtClean="0"/>
              <a:t>cat</a:t>
            </a:r>
            <a:r>
              <a:rPr lang="en-GB" sz="4000" b="1" dirty="0" smtClean="0"/>
              <a:t>.</a:t>
            </a:r>
            <a:endParaRPr lang="en-GB" sz="4000" b="1" dirty="0"/>
          </a:p>
        </p:txBody>
      </p:sp>
      <p:pic>
        <p:nvPicPr>
          <p:cNvPr id="7170" name="Picture 2" descr="C:\Users\X\AppData\Local\Microsoft\Windows\Temporary Internet Files\Content.IE5\2TN04YLY\MC9004108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05064"/>
            <a:ext cx="2379914" cy="229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8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Záporná</a:t>
            </a:r>
            <a:r>
              <a:rPr lang="en-GB" b="1" dirty="0"/>
              <a:t> </a:t>
            </a:r>
            <a:r>
              <a:rPr lang="en-GB" b="1" dirty="0" err="1"/>
              <a:t>věta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I </a:t>
            </a:r>
            <a:r>
              <a:rPr lang="en-GB" sz="4000" b="1" dirty="0">
                <a:solidFill>
                  <a:srgbClr val="FF3366"/>
                </a:solidFill>
              </a:rPr>
              <a:t>don´t have</a:t>
            </a:r>
            <a:r>
              <a:rPr lang="en-GB" sz="4000" b="1" dirty="0"/>
              <a:t> any money.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I </a:t>
            </a:r>
            <a:r>
              <a:rPr lang="en-GB" sz="4000" b="1" dirty="0">
                <a:solidFill>
                  <a:srgbClr val="FF3366"/>
                </a:solidFill>
              </a:rPr>
              <a:t>haven´t got </a:t>
            </a:r>
            <a:r>
              <a:rPr lang="en-GB" sz="4000" b="1" dirty="0"/>
              <a:t>any money.</a:t>
            </a:r>
          </a:p>
          <a:p>
            <a:pPr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He </a:t>
            </a:r>
            <a:r>
              <a:rPr lang="en-GB" sz="4000" b="1" dirty="0">
                <a:solidFill>
                  <a:srgbClr val="FF3366"/>
                </a:solidFill>
              </a:rPr>
              <a:t>doesn´t have </a:t>
            </a:r>
            <a:r>
              <a:rPr lang="en-GB" sz="4000" b="1" dirty="0"/>
              <a:t>a </a:t>
            </a:r>
            <a:r>
              <a:rPr lang="cs-CZ" sz="4000" b="1" dirty="0" smtClean="0"/>
              <a:t>dog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/>
              <a:t>He </a:t>
            </a:r>
            <a:r>
              <a:rPr lang="en-GB" sz="4000" b="1" dirty="0">
                <a:solidFill>
                  <a:srgbClr val="FF3366"/>
                </a:solidFill>
              </a:rPr>
              <a:t>hasn´t got</a:t>
            </a:r>
            <a:r>
              <a:rPr lang="en-GB" sz="4000" b="1" dirty="0"/>
              <a:t>  a </a:t>
            </a:r>
            <a:r>
              <a:rPr lang="cs-CZ" sz="4000" b="1" dirty="0" smtClean="0"/>
              <a:t>dog</a:t>
            </a:r>
            <a:r>
              <a:rPr lang="en-GB" sz="4000" b="1" dirty="0" smtClean="0"/>
              <a:t>.</a:t>
            </a:r>
            <a:endParaRPr lang="en-GB" sz="4000" b="1" dirty="0"/>
          </a:p>
        </p:txBody>
      </p:sp>
      <p:pic>
        <p:nvPicPr>
          <p:cNvPr id="6146" name="Picture 2" descr="C:\Users\X\AppData\Local\Microsoft\Windows\Temporary Internet Files\Content.IE5\T4Z486A4\MC9000187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2776"/>
            <a:ext cx="1574597" cy="166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X\AppData\Local\Microsoft\Windows\Temporary Internet Files\Content.IE5\2TN04YLY\MC9004107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73" y="3573016"/>
            <a:ext cx="1981916" cy="2582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16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Otázka</a:t>
            </a:r>
            <a:r>
              <a:rPr lang="en-GB" b="1" dirty="0"/>
              <a:t>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>
                <a:solidFill>
                  <a:srgbClr val="DC2300"/>
                </a:solidFill>
              </a:rPr>
              <a:t>Do</a:t>
            </a:r>
            <a:r>
              <a:rPr lang="en-GB" sz="4000" b="1" dirty="0"/>
              <a:t> you</a:t>
            </a:r>
            <a:r>
              <a:rPr lang="en-GB" sz="4000" b="1" dirty="0">
                <a:solidFill>
                  <a:srgbClr val="DC2300"/>
                </a:solidFill>
              </a:rPr>
              <a:t> have</a:t>
            </a:r>
            <a:r>
              <a:rPr lang="en-GB" sz="4000" b="1" dirty="0"/>
              <a:t> a </a:t>
            </a:r>
            <a:r>
              <a:rPr lang="cs-CZ" sz="4000" b="1" dirty="0" err="1" smtClean="0"/>
              <a:t>bag</a:t>
            </a:r>
            <a:r>
              <a:rPr lang="en-GB" sz="4000" b="1" dirty="0" smtClean="0"/>
              <a:t>?</a:t>
            </a: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>
                <a:solidFill>
                  <a:srgbClr val="DC2300"/>
                </a:solidFill>
              </a:rPr>
              <a:t>Have </a:t>
            </a:r>
            <a:r>
              <a:rPr lang="en-GB" sz="4000" b="1" dirty="0"/>
              <a:t>you</a:t>
            </a:r>
            <a:r>
              <a:rPr lang="en-GB" sz="4000" b="1" dirty="0">
                <a:solidFill>
                  <a:srgbClr val="DC2300"/>
                </a:solidFill>
              </a:rPr>
              <a:t> got</a:t>
            </a:r>
            <a:r>
              <a:rPr lang="en-GB" sz="4000" b="1" dirty="0"/>
              <a:t> a </a:t>
            </a:r>
            <a:r>
              <a:rPr lang="cs-CZ" sz="4000" b="1" dirty="0" err="1" smtClean="0"/>
              <a:t>bag</a:t>
            </a:r>
            <a:r>
              <a:rPr lang="en-GB" sz="4000" b="1" dirty="0" smtClean="0"/>
              <a:t>?</a:t>
            </a:r>
            <a:endParaRPr lang="en-GB" sz="4000" b="1" dirty="0"/>
          </a:p>
          <a:p>
            <a:pPr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>
                <a:solidFill>
                  <a:srgbClr val="DC2300"/>
                </a:solidFill>
              </a:rPr>
              <a:t>Does </a:t>
            </a:r>
            <a:r>
              <a:rPr lang="en-GB" sz="4000" b="1" dirty="0"/>
              <a:t>he </a:t>
            </a:r>
            <a:r>
              <a:rPr lang="en-GB" sz="4000" b="1" dirty="0">
                <a:solidFill>
                  <a:srgbClr val="DC2300"/>
                </a:solidFill>
              </a:rPr>
              <a:t>have </a:t>
            </a:r>
            <a:r>
              <a:rPr lang="en-GB" sz="4000" b="1" dirty="0"/>
              <a:t>a </a:t>
            </a:r>
            <a:r>
              <a:rPr lang="cs-CZ" sz="4000" b="1" dirty="0" err="1" smtClean="0"/>
              <a:t>ruler</a:t>
            </a:r>
            <a:r>
              <a:rPr lang="cs-CZ" sz="4000" b="1" dirty="0" smtClean="0"/>
              <a:t>?</a:t>
            </a:r>
            <a:endParaRPr lang="en-GB" sz="4000" b="1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4000" b="1" dirty="0">
                <a:solidFill>
                  <a:srgbClr val="DC2300"/>
                </a:solidFill>
              </a:rPr>
              <a:t>Has </a:t>
            </a:r>
            <a:r>
              <a:rPr lang="en-GB" sz="4000" b="1" dirty="0"/>
              <a:t>he </a:t>
            </a:r>
            <a:r>
              <a:rPr lang="en-GB" sz="4000" b="1" dirty="0">
                <a:solidFill>
                  <a:srgbClr val="DC2300"/>
                </a:solidFill>
              </a:rPr>
              <a:t>got</a:t>
            </a:r>
            <a:r>
              <a:rPr lang="en-GB" sz="4000" b="1" dirty="0"/>
              <a:t> a </a:t>
            </a:r>
            <a:r>
              <a:rPr lang="cs-CZ" sz="4000" b="1" dirty="0" err="1" smtClean="0"/>
              <a:t>ruler</a:t>
            </a:r>
            <a:r>
              <a:rPr lang="en-GB" sz="4000" b="1" dirty="0" smtClean="0"/>
              <a:t>?</a:t>
            </a:r>
            <a:endParaRPr lang="en-GB" sz="4000" b="1" dirty="0"/>
          </a:p>
          <a:p>
            <a:endParaRPr lang="cs-CZ" dirty="0"/>
          </a:p>
        </p:txBody>
      </p:sp>
      <p:pic>
        <p:nvPicPr>
          <p:cNvPr id="5122" name="Picture 2" descr="C:\Users\X\AppData\Local\Microsoft\Windows\Temporary Internet Files\Content.IE5\2TN04YLY\MC9003564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58918"/>
            <a:ext cx="1799539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X\AppData\Local\Microsoft\Windows\Temporary Internet Files\Content.IE5\2TN04YLY\MC9002909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422" y="4149080"/>
            <a:ext cx="2395002" cy="235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33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Otázka</a:t>
            </a:r>
            <a:r>
              <a:rPr lang="en-GB" b="1" dirty="0"/>
              <a:t> s </a:t>
            </a:r>
            <a:r>
              <a:rPr lang="en-GB" b="1" dirty="0" err="1"/>
              <a:t>krátkou</a:t>
            </a:r>
            <a:r>
              <a:rPr lang="en-GB" b="1" dirty="0"/>
              <a:t> </a:t>
            </a:r>
            <a:r>
              <a:rPr lang="en-GB" b="1" dirty="0" err="1"/>
              <a:t>odpovědí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>
                <a:solidFill>
                  <a:srgbClr val="DC2300"/>
                </a:solidFill>
              </a:rPr>
              <a:t>Do</a:t>
            </a:r>
            <a:r>
              <a:rPr lang="en-GB" sz="5100" b="1" dirty="0"/>
              <a:t> you </a:t>
            </a:r>
            <a:r>
              <a:rPr lang="en-GB" sz="5100" b="1" dirty="0">
                <a:solidFill>
                  <a:srgbClr val="DC2300"/>
                </a:solidFill>
              </a:rPr>
              <a:t>have</a:t>
            </a:r>
            <a:r>
              <a:rPr lang="en-GB" sz="5100" b="1" dirty="0"/>
              <a:t> a camera?</a:t>
            </a:r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>
                <a:solidFill>
                  <a:srgbClr val="DC2300"/>
                </a:solidFill>
              </a:rPr>
              <a:t> Yes, I </a:t>
            </a:r>
            <a:r>
              <a:rPr lang="en-GB" sz="5100" b="1" dirty="0" smtClean="0">
                <a:solidFill>
                  <a:srgbClr val="DC2300"/>
                </a:solidFill>
              </a:rPr>
              <a:t>do.</a:t>
            </a:r>
            <a:endParaRPr lang="cs-CZ" sz="5100" b="1" dirty="0" smtClean="0">
              <a:solidFill>
                <a:srgbClr val="DC2300"/>
              </a:solidFill>
            </a:endParaRPr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 smtClean="0">
                <a:solidFill>
                  <a:srgbClr val="DC2300"/>
                </a:solidFill>
              </a:rPr>
              <a:t>No</a:t>
            </a:r>
            <a:r>
              <a:rPr lang="en-GB" sz="5100" b="1" dirty="0">
                <a:solidFill>
                  <a:srgbClr val="DC2300"/>
                </a:solidFill>
              </a:rPr>
              <a:t>, I don´t.</a:t>
            </a:r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 smtClean="0">
                <a:solidFill>
                  <a:srgbClr val="7030A0"/>
                </a:solidFill>
              </a:rPr>
              <a:t>Have </a:t>
            </a:r>
            <a:r>
              <a:rPr lang="en-GB" sz="5100" b="1" dirty="0"/>
              <a:t>you </a:t>
            </a:r>
            <a:r>
              <a:rPr lang="en-GB" sz="5100" b="1" dirty="0">
                <a:solidFill>
                  <a:srgbClr val="7030A0"/>
                </a:solidFill>
              </a:rPr>
              <a:t>got</a:t>
            </a:r>
            <a:r>
              <a:rPr lang="en-GB" sz="5100" b="1" dirty="0">
                <a:solidFill>
                  <a:srgbClr val="DC2300"/>
                </a:solidFill>
              </a:rPr>
              <a:t> </a:t>
            </a:r>
            <a:r>
              <a:rPr lang="en-GB" sz="5100" b="1" dirty="0"/>
              <a:t>a camera?</a:t>
            </a:r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>
                <a:solidFill>
                  <a:srgbClr val="7030A0"/>
                </a:solidFill>
              </a:rPr>
              <a:t>Yes, I have.</a:t>
            </a:r>
          </a:p>
          <a:p>
            <a:pPr>
              <a:lnSpc>
                <a:spcPct val="14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5100" b="1" dirty="0">
                <a:solidFill>
                  <a:srgbClr val="7030A0"/>
                </a:solidFill>
              </a:rPr>
              <a:t>No, I haven´t.</a:t>
            </a:r>
          </a:p>
          <a:p>
            <a:endParaRPr lang="cs-CZ" dirty="0"/>
          </a:p>
        </p:txBody>
      </p:sp>
      <p:pic>
        <p:nvPicPr>
          <p:cNvPr id="4099" name="Picture 3" descr="C:\Users\X\AppData\Local\Microsoft\Windows\Temporary Internet Files\Content.IE5\ZAVS63D2\MC9003492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651" y="2780928"/>
            <a:ext cx="2628414" cy="21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19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en-GB" sz="4000" b="1" dirty="0" err="1"/>
              <a:t>Zkrácené</a:t>
            </a:r>
            <a:r>
              <a:rPr lang="en-GB" sz="4000" b="1" dirty="0"/>
              <a:t> </a:t>
            </a:r>
            <a:r>
              <a:rPr lang="en-GB" sz="4000" b="1" dirty="0" err="1"/>
              <a:t>tvary</a:t>
            </a:r>
            <a:r>
              <a:rPr lang="en-GB" sz="4000" b="1" dirty="0"/>
              <a:t> </a:t>
            </a:r>
            <a:r>
              <a:rPr lang="en-GB" sz="4000" b="1" dirty="0" err="1"/>
              <a:t>můžeme</a:t>
            </a:r>
            <a:r>
              <a:rPr lang="en-GB" sz="4000" b="1" dirty="0"/>
              <a:t> </a:t>
            </a:r>
            <a:r>
              <a:rPr lang="en-GB" sz="4000" b="1" dirty="0" err="1"/>
              <a:t>použít</a:t>
            </a:r>
            <a:r>
              <a:rPr lang="en-GB" sz="4000" b="1" dirty="0"/>
              <a:t>  s </a:t>
            </a:r>
            <a:r>
              <a:rPr lang="en-GB" sz="4000" b="1" dirty="0" err="1"/>
              <a:t>vazbou</a:t>
            </a:r>
            <a:r>
              <a:rPr lang="en-GB" sz="4000" b="1" dirty="0"/>
              <a:t> have got, </a:t>
            </a:r>
            <a:r>
              <a:rPr lang="en-GB" sz="4000" b="1" dirty="0">
                <a:solidFill>
                  <a:srgbClr val="2300DC"/>
                </a:solidFill>
              </a:rPr>
              <a:t>ne </a:t>
            </a:r>
            <a:r>
              <a:rPr lang="en-GB" sz="4000" b="1" dirty="0" err="1">
                <a:solidFill>
                  <a:srgbClr val="2300DC"/>
                </a:solidFill>
              </a:rPr>
              <a:t>však</a:t>
            </a:r>
            <a:r>
              <a:rPr lang="en-GB" sz="4000" b="1" dirty="0">
                <a:solidFill>
                  <a:srgbClr val="2300DC"/>
                </a:solidFill>
              </a:rPr>
              <a:t> s have</a:t>
            </a:r>
            <a:r>
              <a:rPr lang="en-GB" sz="4000" b="1" dirty="0"/>
              <a:t>.</a:t>
            </a:r>
          </a:p>
          <a:p>
            <a:pPr>
              <a:lnSpc>
                <a:spcPct val="140000"/>
              </a:lnSpc>
            </a:pPr>
            <a:r>
              <a:rPr lang="en-GB" sz="4000" b="1" dirty="0" smtClean="0">
                <a:solidFill>
                  <a:srgbClr val="2300DC"/>
                </a:solidFill>
              </a:rPr>
              <a:t>I´ve </a:t>
            </a:r>
            <a:r>
              <a:rPr lang="en-GB" sz="4000" b="1" dirty="0">
                <a:solidFill>
                  <a:srgbClr val="2300DC"/>
                </a:solidFill>
              </a:rPr>
              <a:t>got</a:t>
            </a:r>
            <a:r>
              <a:rPr lang="en-GB" sz="4000" b="1" dirty="0"/>
              <a:t> a </a:t>
            </a:r>
            <a:r>
              <a:rPr lang="cs-CZ" sz="4000" b="1" dirty="0" err="1" smtClean="0"/>
              <a:t>brother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lnSpc>
                <a:spcPct val="140000"/>
              </a:lnSpc>
            </a:pPr>
            <a:r>
              <a:rPr lang="en-GB" sz="4000" b="1" dirty="0">
                <a:solidFill>
                  <a:srgbClr val="2300DC"/>
                </a:solidFill>
              </a:rPr>
              <a:t>I have</a:t>
            </a:r>
            <a:r>
              <a:rPr lang="en-GB" sz="4000" b="1" dirty="0"/>
              <a:t> a </a:t>
            </a:r>
            <a:r>
              <a:rPr lang="cs-CZ" sz="4000" b="1" dirty="0" err="1" smtClean="0"/>
              <a:t>brother</a:t>
            </a:r>
            <a:r>
              <a:rPr lang="en-GB" sz="4000" b="1" dirty="0" smtClean="0"/>
              <a:t>.</a:t>
            </a:r>
            <a:endParaRPr lang="en-GB" sz="4000" b="1" dirty="0"/>
          </a:p>
          <a:p>
            <a:pPr>
              <a:lnSpc>
                <a:spcPct val="140000"/>
              </a:lnSpc>
            </a:pPr>
            <a:r>
              <a:rPr lang="en-GB" sz="4000" b="1" dirty="0">
                <a:solidFill>
                  <a:srgbClr val="FF3333"/>
                </a:solidFill>
              </a:rPr>
              <a:t>NELZE! 	</a:t>
            </a:r>
            <a:r>
              <a:rPr lang="en-GB" sz="4000" b="1" dirty="0">
                <a:solidFill>
                  <a:srgbClr val="94006B"/>
                </a:solidFill>
              </a:rPr>
              <a:t>I´ve a </a:t>
            </a:r>
            <a:r>
              <a:rPr lang="cs-CZ" sz="4000" b="1" dirty="0" err="1" smtClean="0">
                <a:solidFill>
                  <a:srgbClr val="94006B"/>
                </a:solidFill>
              </a:rPr>
              <a:t>brother</a:t>
            </a:r>
            <a:r>
              <a:rPr lang="en-GB" sz="4000" b="1" dirty="0" smtClean="0">
                <a:solidFill>
                  <a:srgbClr val="94006B"/>
                </a:solidFill>
              </a:rPr>
              <a:t>.</a:t>
            </a:r>
            <a:endParaRPr lang="en-GB" sz="4000" b="1" dirty="0">
              <a:solidFill>
                <a:srgbClr val="94006B"/>
              </a:solidFill>
            </a:endParaRPr>
          </a:p>
          <a:p>
            <a:endParaRPr lang="cs-CZ" dirty="0"/>
          </a:p>
        </p:txBody>
      </p:sp>
      <p:pic>
        <p:nvPicPr>
          <p:cNvPr id="3075" name="Picture 3" descr="C:\Users\X\AppData\Local\Microsoft\Windows\Temporary Internet Files\Content.IE5\ZAVS63D2\MC9002856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76872"/>
            <a:ext cx="2232248" cy="284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84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255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Sloveso have / have got </vt:lpstr>
      <vt:lpstr>Kladná věta</vt:lpstr>
      <vt:lpstr>Záporná věta</vt:lpstr>
      <vt:lpstr>Otázka </vt:lpstr>
      <vt:lpstr>Otázka s krátkou odpovědí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21</cp:revision>
  <dcterms:created xsi:type="dcterms:W3CDTF">2011-11-09T14:01:04Z</dcterms:created>
  <dcterms:modified xsi:type="dcterms:W3CDTF">2012-02-11T15:50:23Z</dcterms:modified>
</cp:coreProperties>
</file>