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5" r:id="rId3"/>
    <p:sldId id="260" r:id="rId4"/>
    <p:sldId id="259" r:id="rId5"/>
    <p:sldId id="261" r:id="rId6"/>
    <p:sldId id="256" r:id="rId7"/>
    <p:sldId id="257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VY_32_INOVACE_17_Tvary sloves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Téma:Tvary sloves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D5C834-934D-4FF3-BA94-D65462AD5055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8A8A3C5-2473-4B36-86A9-4E4FCDF75FA3}" type="presOf" srcId="{C73C7642-F245-4585-8F88-243F9FAEF6CA}" destId="{97289DF2-90F4-4EC2-A9FC-633B00BAB610}" srcOrd="0" destOrd="0" presId="urn:microsoft.com/office/officeart/2005/8/layout/target3"/>
    <dgm:cxn modelId="{7F0C8580-BEA3-45AA-ACA5-B797D5C948A3}" type="presOf" srcId="{DAEA276B-ECF9-46F6-A7D3-4693B2D32BC4}" destId="{CDED6FE3-AD8F-4ACC-B6B8-710EDDD97598}" srcOrd="0" destOrd="0" presId="urn:microsoft.com/office/officeart/2005/8/layout/target3"/>
    <dgm:cxn modelId="{EDCFC869-E76B-48B7-8504-ABB3C1E74C0A}" type="presOf" srcId="{DAEA276B-ECF9-46F6-A7D3-4693B2D32BC4}" destId="{F69A1436-182C-465B-AD7F-FE48E0C090C1}" srcOrd="1" destOrd="0" presId="urn:microsoft.com/office/officeart/2005/8/layout/target3"/>
    <dgm:cxn modelId="{96059B80-A1C0-4018-A1F5-63EBD3FF0B56}" type="presOf" srcId="{019433A1-1324-4DE1-9E6F-32B851095F74}" destId="{A3817367-F2BC-482F-8832-FA00B51DCCF3}" srcOrd="0" destOrd="0" presId="urn:microsoft.com/office/officeart/2005/8/layout/target3"/>
    <dgm:cxn modelId="{70015D14-F1C8-4AF4-B29B-3BCF31D7F7F8}" type="presOf" srcId="{FBBFC3EA-9D9D-4F3A-BEA6-9C2C0E46BF20}" destId="{643EA938-EDE0-4533-ACCC-D2BD6F3A527C}" srcOrd="0" destOrd="0" presId="urn:microsoft.com/office/officeart/2005/8/layout/target3"/>
    <dgm:cxn modelId="{A3F01B48-7296-4A1F-B7E6-9E000D08774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B1E5B7B-ED1F-4025-8309-339AD35760AF}" type="presOf" srcId="{EBC41103-E2E5-4D48-9B4B-425520D3D098}" destId="{50C2F88D-8688-44C2-A854-691F34009D3B}" srcOrd="0" destOrd="0" presId="urn:microsoft.com/office/officeart/2005/8/layout/target3"/>
    <dgm:cxn modelId="{2C5DAA03-2EAC-4E20-8ACC-E8BAD422F7B2}" type="presOf" srcId="{C73C7642-F245-4585-8F88-243F9FAEF6CA}" destId="{AA41A67C-3D3F-4AE9-9E0F-5D7F7BB2E741}" srcOrd="1" destOrd="0" presId="urn:microsoft.com/office/officeart/2005/8/layout/target3"/>
    <dgm:cxn modelId="{FEC5A50C-8853-4474-927B-1296808A6EB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945D879-41EC-49AA-8081-73F56B90AA35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B4FE0A4-065F-43A6-BAE8-757F59429730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515CB2F-BFF3-48B1-B3BD-5725EB978498}" type="presOf" srcId="{FBBFC3EA-9D9D-4F3A-BEA6-9C2C0E46BF20}" destId="{832BF48F-0145-4429-9E02-8FCA946CCE9E}" srcOrd="1" destOrd="0" presId="urn:microsoft.com/office/officeart/2005/8/layout/target3"/>
    <dgm:cxn modelId="{08466992-8C6A-4FA0-BAE9-A0B9DCBEBEF2}" type="presParOf" srcId="{71045F8C-00FA-488E-A7BD-E2E6753D979D}" destId="{3577EC6B-C980-4F34-8C69-4365E7B8FC8C}" srcOrd="0" destOrd="0" presId="urn:microsoft.com/office/officeart/2005/8/layout/target3"/>
    <dgm:cxn modelId="{6A6AB2FB-A311-4CC0-A20F-DB75E6FB2BF4}" type="presParOf" srcId="{71045F8C-00FA-488E-A7BD-E2E6753D979D}" destId="{6940EB87-DC1D-4BC3-9408-9AC2E1FFC039}" srcOrd="1" destOrd="0" presId="urn:microsoft.com/office/officeart/2005/8/layout/target3"/>
    <dgm:cxn modelId="{CB45B843-3656-45C4-B380-5B68C1813034}" type="presParOf" srcId="{71045F8C-00FA-488E-A7BD-E2E6753D979D}" destId="{BC35EE03-4121-4EF9-923D-7CB6D30D358D}" srcOrd="2" destOrd="0" presId="urn:microsoft.com/office/officeart/2005/8/layout/target3"/>
    <dgm:cxn modelId="{1A171746-7E60-4895-933A-6ADD75679FA4}" type="presParOf" srcId="{71045F8C-00FA-488E-A7BD-E2E6753D979D}" destId="{C95EEA27-3CBF-4645-A92D-9D8AF5C1CBFC}" srcOrd="3" destOrd="0" presId="urn:microsoft.com/office/officeart/2005/8/layout/target3"/>
    <dgm:cxn modelId="{B0E29481-EBAD-4AFA-8CEA-0CCE07689F18}" type="presParOf" srcId="{71045F8C-00FA-488E-A7BD-E2E6753D979D}" destId="{851BB866-B6AE-4566-893F-4C635BA974FC}" srcOrd="4" destOrd="0" presId="urn:microsoft.com/office/officeart/2005/8/layout/target3"/>
    <dgm:cxn modelId="{0C5E8CFA-42B5-41B7-916F-4C882061B24D}" type="presParOf" srcId="{71045F8C-00FA-488E-A7BD-E2E6753D979D}" destId="{643EA938-EDE0-4533-ACCC-D2BD6F3A527C}" srcOrd="5" destOrd="0" presId="urn:microsoft.com/office/officeart/2005/8/layout/target3"/>
    <dgm:cxn modelId="{AE9F8425-364E-42D2-AD5F-A22BBE13C09A}" type="presParOf" srcId="{71045F8C-00FA-488E-A7BD-E2E6753D979D}" destId="{92F31B18-D66D-4CC7-89B9-378928DE877D}" srcOrd="6" destOrd="0" presId="urn:microsoft.com/office/officeart/2005/8/layout/target3"/>
    <dgm:cxn modelId="{A97BDA3D-B910-43D7-9340-F2DFCB2F1657}" type="presParOf" srcId="{71045F8C-00FA-488E-A7BD-E2E6753D979D}" destId="{902074E1-B931-4618-97F1-FADBE82E9C3C}" srcOrd="7" destOrd="0" presId="urn:microsoft.com/office/officeart/2005/8/layout/target3"/>
    <dgm:cxn modelId="{D6238791-DBEF-4E28-B431-85878FBA08FA}" type="presParOf" srcId="{71045F8C-00FA-488E-A7BD-E2E6753D979D}" destId="{A3817367-F2BC-482F-8832-FA00B51DCCF3}" srcOrd="8" destOrd="0" presId="urn:microsoft.com/office/officeart/2005/8/layout/target3"/>
    <dgm:cxn modelId="{E7CEA92A-8071-499A-9D0F-575E54F8A563}" type="presParOf" srcId="{71045F8C-00FA-488E-A7BD-E2E6753D979D}" destId="{626ABFF6-56C8-4386-B662-68EC364EED9D}" srcOrd="9" destOrd="0" presId="urn:microsoft.com/office/officeart/2005/8/layout/target3"/>
    <dgm:cxn modelId="{41E235C6-F948-4829-BEBE-713609FE4DD8}" type="presParOf" srcId="{71045F8C-00FA-488E-A7BD-E2E6753D979D}" destId="{6DB11F1C-D028-4800-9625-6611CA9DE6D4}" srcOrd="10" destOrd="0" presId="urn:microsoft.com/office/officeart/2005/8/layout/target3"/>
    <dgm:cxn modelId="{FAFEC440-F5D4-4BA8-9346-74D8CC03AF1C}" type="presParOf" srcId="{71045F8C-00FA-488E-A7BD-E2E6753D979D}" destId="{CDED6FE3-AD8F-4ACC-B6B8-710EDDD97598}" srcOrd="11" destOrd="0" presId="urn:microsoft.com/office/officeart/2005/8/layout/target3"/>
    <dgm:cxn modelId="{281F8CA4-A559-4A06-A51A-0C3AEE52F3B2}" type="presParOf" srcId="{71045F8C-00FA-488E-A7BD-E2E6753D979D}" destId="{397AC6D7-84A6-4150-958F-83C92D9ACF38}" srcOrd="12" destOrd="0" presId="urn:microsoft.com/office/officeart/2005/8/layout/target3"/>
    <dgm:cxn modelId="{AF2AC2DD-2E63-4267-9E76-26BD946619F1}" type="presParOf" srcId="{71045F8C-00FA-488E-A7BD-E2E6753D979D}" destId="{D7419528-33A6-416D-9E64-B3F7915C5149}" srcOrd="13" destOrd="0" presId="urn:microsoft.com/office/officeart/2005/8/layout/target3"/>
    <dgm:cxn modelId="{8AC9B28D-E90E-41D8-94D6-5F5EF8D304FB}" type="presParOf" srcId="{71045F8C-00FA-488E-A7BD-E2E6753D979D}" destId="{97289DF2-90F4-4EC2-A9FC-633B00BAB610}" srcOrd="14" destOrd="0" presId="urn:microsoft.com/office/officeart/2005/8/layout/target3"/>
    <dgm:cxn modelId="{0B5FC253-1936-45C5-B195-1FDD42F3EA55}" type="presParOf" srcId="{71045F8C-00FA-488E-A7BD-E2E6753D979D}" destId="{234EBA9D-95B4-4C20-A84E-6F65F1085DC6}" srcOrd="15" destOrd="0" presId="urn:microsoft.com/office/officeart/2005/8/layout/target3"/>
    <dgm:cxn modelId="{F1A5A95A-76DF-4A62-9C8D-F73140DF959A}" type="presParOf" srcId="{71045F8C-00FA-488E-A7BD-E2E6753D979D}" destId="{12255512-213F-41DF-90A6-8B4CD74A2B52}" srcOrd="16" destOrd="0" presId="urn:microsoft.com/office/officeart/2005/8/layout/target3"/>
    <dgm:cxn modelId="{7A139382-CE4F-44BC-A2FE-46CCB737B4E8}" type="presParOf" srcId="{71045F8C-00FA-488E-A7BD-E2E6753D979D}" destId="{50C2F88D-8688-44C2-A854-691F34009D3B}" srcOrd="17" destOrd="0" presId="urn:microsoft.com/office/officeart/2005/8/layout/target3"/>
    <dgm:cxn modelId="{C1106329-7FDA-4D66-B927-BC592DE81B08}" type="presParOf" srcId="{71045F8C-00FA-488E-A7BD-E2E6753D979D}" destId="{4D19AB04-24FA-40C2-B203-52AE3D15E171}" srcOrd="18" destOrd="0" presId="urn:microsoft.com/office/officeart/2005/8/layout/target3"/>
    <dgm:cxn modelId="{935D57B1-C3A1-434A-98F2-C3D6A1DFC828}" type="presParOf" srcId="{71045F8C-00FA-488E-A7BD-E2E6753D979D}" destId="{832BF48F-0145-4429-9E02-8FCA946CCE9E}" srcOrd="19" destOrd="0" presId="urn:microsoft.com/office/officeart/2005/8/layout/target3"/>
    <dgm:cxn modelId="{52BF18A2-88AC-43D5-945B-5415E32D0577}" type="presParOf" srcId="{71045F8C-00FA-488E-A7BD-E2E6753D979D}" destId="{E7297F21-D4FD-4A41-AE58-814D01A6B5E7}" srcOrd="20" destOrd="0" presId="urn:microsoft.com/office/officeart/2005/8/layout/target3"/>
    <dgm:cxn modelId="{7BE3D3A7-D8B4-45A7-B0B9-44355B6BEB91}" type="presParOf" srcId="{71045F8C-00FA-488E-A7BD-E2E6753D979D}" destId="{F69A1436-182C-465B-AD7F-FE48E0C090C1}" srcOrd="21" destOrd="0" presId="urn:microsoft.com/office/officeart/2005/8/layout/target3"/>
    <dgm:cxn modelId="{FBFA1C46-652E-4A68-B354-A1979EEFDBCF}" type="presParOf" srcId="{71045F8C-00FA-488E-A7BD-E2E6753D979D}" destId="{AA41A67C-3D3F-4AE9-9E0F-5D7F7BB2E741}" srcOrd="22" destOrd="0" presId="urn:microsoft.com/office/officeart/2005/8/layout/target3"/>
    <dgm:cxn modelId="{58C87953-2AEC-4634-BBB8-4411B94FAA8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VY_32_INOVACE_17_Tvary sloves</a:t>
          </a:r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Téma:Tvary sloves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6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82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77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882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090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64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3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322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88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278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217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161CE82-D747-40AF-A6A8-24FD764A6C13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03031C-66A9-4FCB-967C-917E364955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15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27613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1026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Shrnuje a procvičuje učivo o slovesných tvarech</a:t>
            </a:r>
          </a:p>
          <a:p>
            <a:r>
              <a:rPr lang="cs-CZ" smtClean="0"/>
              <a:t>Obsahuje jazykový rozbor určený k samostatné práci</a:t>
            </a:r>
          </a:p>
          <a:p>
            <a:r>
              <a:rPr lang="cs-CZ"/>
              <a:t>M</a:t>
            </a:r>
            <a:r>
              <a:rPr lang="cs-CZ" smtClean="0"/>
              <a:t>otivační rozhovor je na téma Sport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Inovace:práce s interaktivní tabulí vybízí žáky k aktivnímu osvojení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333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mtClean="0"/>
          </a:p>
          <a:p>
            <a:r>
              <a:rPr lang="cs-CZ" smtClean="0"/>
              <a:t>Motivační rozhovor –Sport</a:t>
            </a:r>
          </a:p>
          <a:p>
            <a:r>
              <a:rPr lang="cs-CZ" smtClean="0"/>
              <a:t>Slovesný tvar: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 určitý a  neurčitý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 jednoduchý a složený</a:t>
            </a:r>
          </a:p>
          <a:p>
            <a:r>
              <a:rPr lang="cs-CZ" smtClean="0"/>
              <a:t>Úkol:roztřiďte slovesné tvary na jednoduché a složené</a:t>
            </a:r>
            <a:endParaRPr lang="cs-CZ"/>
          </a:p>
          <a:p>
            <a:r>
              <a:rPr lang="cs-CZ" smtClean="0"/>
              <a:t>Jazykový rozbor-samostatná práce</a:t>
            </a:r>
          </a:p>
        </p:txBody>
      </p:sp>
    </p:spTree>
    <p:extLst>
      <p:ext uri="{BB962C8B-B14F-4D97-AF65-F5344CB8AC3E}">
        <p14:creationId xmlns:p14="http://schemas.microsoft.com/office/powerpoint/2010/main" val="406337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Sport                               </a:t>
            </a:r>
            <a:r>
              <a:rPr lang="cs-CZ" sz="2000" smtClean="0"/>
              <a:t>podtrhejte tvary sloves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Sportovní vyžití si můžeš vybrat v mnoha </a:t>
            </a:r>
            <a:r>
              <a:rPr lang="cs-CZ" smtClean="0"/>
              <a:t>oborech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 smtClean="0"/>
              <a:t>Baví tě hrát kolektivní hry a potřebuješ si dokázat svou sílu před soupeřem?Či sportuješ jen pro svou radost a zaběháš si i sám v lese?Možná bys upřednostnil spíše méně pohybu,i šachy jsou sport.Věnuj se, čemu chceš,ale jen plnohodnotně strávený volný čas tě naplní radostí.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K0O7W0UI\MC900428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212878"/>
            <a:ext cx="19399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AM1I8PN9\MC9003588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088" y="4762500"/>
            <a:ext cx="1649412" cy="187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2XL4XW1A\MC9003014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218210"/>
            <a:ext cx="2287188" cy="149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97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Slovesný tvar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smtClean="0">
                <a:solidFill>
                  <a:srgbClr val="0070C0"/>
                </a:solidFill>
              </a:rPr>
              <a:t>Určitý</a:t>
            </a:r>
            <a:r>
              <a:rPr lang="cs-CZ" b="1" smtClean="0"/>
              <a:t>  </a:t>
            </a:r>
            <a:r>
              <a:rPr lang="cs-CZ" smtClean="0"/>
              <a:t>                  lze u něj určit osobu a číslo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/leze,plazí se,běžel by,skoč/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z="3600" b="1" smtClean="0">
                <a:solidFill>
                  <a:srgbClr val="0070C0"/>
                </a:solidFill>
              </a:rPr>
              <a:t>Neurčitý</a:t>
            </a:r>
            <a:r>
              <a:rPr lang="cs-CZ" b="1" smtClean="0"/>
              <a:t> </a:t>
            </a:r>
            <a:r>
              <a:rPr lang="cs-CZ" smtClean="0"/>
              <a:t>               nemůže vyjádřit osobu a číslo</a:t>
            </a:r>
          </a:p>
          <a:p>
            <a:pPr marL="0" indent="0">
              <a:buNone/>
            </a:pPr>
            <a:r>
              <a:rPr lang="cs-CZ" b="1" smtClean="0">
                <a:solidFill>
                  <a:srgbClr val="0070C0"/>
                </a:solidFill>
              </a:rPr>
              <a:t>/infinitiv/                   </a:t>
            </a:r>
            <a:r>
              <a:rPr lang="cs-CZ" smtClean="0"/>
              <a:t>/plazit se,skákat,běžet/</a:t>
            </a:r>
            <a:endParaRPr lang="cs-CZ" b="1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                       </a:t>
            </a: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297448" y="17008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267744" y="36644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Kolářová\AppData\Local\Microsoft\Windows\Temporary Internet Files\Content.IE5\DE4CGPLA\MC9002416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53136"/>
            <a:ext cx="1610258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K0O7W0UI\MC900435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139" y="5207023"/>
            <a:ext cx="1851025" cy="104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olářová\AppData\Local\Microsoft\Windows\Temporary Internet Files\Content.IE5\2XL4XW1A\MC9004404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548" y="4504235"/>
            <a:ext cx="1828800" cy="196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36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92696"/>
            <a:ext cx="59124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Tvar jednoduchý</a:t>
            </a:r>
            <a:endParaRPr lang="cs-CZ" sz="5400" b="1" cap="all" spc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6493" y="3290887"/>
            <a:ext cx="45676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Tvar složený</a:t>
            </a:r>
            <a:endParaRPr lang="cs-CZ" sz="5400" b="1" cap="all" spc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988840"/>
            <a:ext cx="796942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-je vyjádřen </a:t>
            </a:r>
            <a:r>
              <a:rPr lang="cs-CZ" sz="3200" smtClean="0">
                <a:solidFill>
                  <a:srgbClr val="0070C0"/>
                </a:solidFill>
              </a:rPr>
              <a:t>jedním slovem </a:t>
            </a:r>
            <a:r>
              <a:rPr lang="cs-CZ" sz="3200" smtClean="0"/>
              <a:t>/spí,plave,skákej/</a:t>
            </a:r>
          </a:p>
          <a:p>
            <a:r>
              <a:rPr lang="cs-CZ" sz="3200" smtClean="0"/>
              <a:t>-tvary se zájmeny </a:t>
            </a:r>
            <a:r>
              <a:rPr lang="cs-CZ" sz="3200" smtClean="0">
                <a:solidFill>
                  <a:srgbClr val="0070C0"/>
                </a:solidFill>
              </a:rPr>
              <a:t>si,se</a:t>
            </a:r>
            <a:endParaRPr lang="cs-CZ" sz="320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365104"/>
            <a:ext cx="747980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-je vyjádřen </a:t>
            </a:r>
            <a:r>
              <a:rPr lang="cs-CZ" sz="2800" smtClean="0">
                <a:solidFill>
                  <a:srgbClr val="0070C0"/>
                </a:solidFill>
              </a:rPr>
              <a:t>více slovy </a:t>
            </a:r>
            <a:r>
              <a:rPr lang="cs-CZ" sz="2800" smtClean="0"/>
              <a:t>/budu plavat,skákal bych/</a:t>
            </a:r>
          </a:p>
          <a:p>
            <a:r>
              <a:rPr lang="cs-CZ" sz="2800" smtClean="0"/>
              <a:t>-všechny </a:t>
            </a:r>
            <a:r>
              <a:rPr lang="cs-CZ" sz="2800" smtClean="0">
                <a:solidFill>
                  <a:srgbClr val="0070C0"/>
                </a:solidFill>
              </a:rPr>
              <a:t>tvary minulého času </a:t>
            </a:r>
          </a:p>
          <a:p>
            <a:r>
              <a:rPr lang="cs-CZ" sz="2800"/>
              <a:t> </a:t>
            </a:r>
            <a:r>
              <a:rPr lang="cs-CZ" sz="2800" smtClean="0"/>
              <a:t> /stál,skákal bych,učil jsem se</a:t>
            </a:r>
            <a:r>
              <a:rPr lang="cs-CZ" smtClean="0"/>
              <a:t>/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S7687CZ2\MP9004465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246" y="2604289"/>
            <a:ext cx="2280192" cy="176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DE4CGPLA\MC9003349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157" y="5142141"/>
            <a:ext cx="2168393" cy="132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85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Tvar jednoduchý        tvar složený</a:t>
            </a:r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59832" y="2204864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p</a:t>
            </a:r>
            <a:r>
              <a:rPr lang="cs-CZ" smtClean="0"/>
              <a:t>otřebuješ si dokázat</a:t>
            </a: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059832" y="1628800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b</a:t>
            </a:r>
            <a:r>
              <a:rPr lang="cs-CZ" smtClean="0"/>
              <a:t>aví hrát</a:t>
            </a: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059832" y="1080195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m</a:t>
            </a:r>
            <a:r>
              <a:rPr lang="cs-CZ" smtClean="0"/>
              <a:t>ůžeš si vybrat</a:t>
            </a: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59832" y="2750840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sportuješ</a:t>
            </a: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6309320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chceš</a:t>
            </a: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3356992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z</a:t>
            </a:r>
            <a:r>
              <a:rPr lang="cs-CZ" smtClean="0"/>
              <a:t>aběháš si</a:t>
            </a: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043526" y="3933056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u</a:t>
            </a:r>
            <a:r>
              <a:rPr lang="cs-CZ" smtClean="0"/>
              <a:t>přednostnil bys</a:t>
            </a: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43526" y="4484487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jsou</a:t>
            </a: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059832" y="5708104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naplní</a:t>
            </a: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043526" y="5094337"/>
            <a:ext cx="30963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v</a:t>
            </a:r>
            <a:r>
              <a:rPr lang="cs-CZ" smtClean="0"/>
              <a:t>ěnuj se</a:t>
            </a:r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35332"/>
            <a:ext cx="27453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    Roztřiď do 2 sloupců.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92815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476672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</a:rPr>
              <a:t>Věnuj se, čemu chceš,ale jen plnohodnotně strávený volný čas tě naplní radostí.</a:t>
            </a:r>
          </a:p>
        </p:txBody>
      </p:sp>
      <p:pic>
        <p:nvPicPr>
          <p:cNvPr id="1026" name="Picture 2" descr="C:\Users\Kolářová\AppData\Local\Microsoft\Windows\Temporary Internet Files\Content.IE5\2XL4XW1A\MC900384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9521"/>
            <a:ext cx="1129284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1JEQ4I9\MC900384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9521"/>
            <a:ext cx="1129284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2708920"/>
            <a:ext cx="799359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1.Napiš vzorec větného celku.</a:t>
            </a:r>
            <a:endParaRPr lang="cs-CZ" sz="2400" smtClean="0">
              <a:solidFill>
                <a:srgbClr val="C00000"/>
              </a:solidFill>
            </a:endParaRPr>
          </a:p>
          <a:p>
            <a:r>
              <a:rPr lang="cs-CZ" sz="2400" smtClean="0">
                <a:solidFill>
                  <a:srgbClr val="C00000"/>
                </a:solidFill>
              </a:rPr>
              <a:t>2.Vypiš slovo složené.Z jakých slov je vytvořeno?</a:t>
            </a:r>
          </a:p>
          <a:p>
            <a:r>
              <a:rPr lang="cs-CZ" sz="2400" smtClean="0"/>
              <a:t>3.Napiš opozitum ke slovům:</a:t>
            </a:r>
          </a:p>
          <a:p>
            <a:r>
              <a:rPr lang="cs-CZ" sz="2400"/>
              <a:t> </a:t>
            </a:r>
            <a:r>
              <a:rPr lang="cs-CZ" sz="2400" smtClean="0"/>
              <a:t>  naplní-</a:t>
            </a:r>
          </a:p>
          <a:p>
            <a:r>
              <a:rPr lang="cs-CZ" sz="2400" smtClean="0"/>
              <a:t>   volný-</a:t>
            </a:r>
          </a:p>
          <a:p>
            <a:r>
              <a:rPr lang="cs-CZ" sz="2400" smtClean="0">
                <a:solidFill>
                  <a:srgbClr val="C00000"/>
                </a:solidFill>
              </a:rPr>
              <a:t>4.Vypiš zájmena</a:t>
            </a:r>
          </a:p>
          <a:p>
            <a:r>
              <a:rPr lang="cs-CZ" sz="2400" smtClean="0"/>
              <a:t>5.Vyznač stavbu slov:</a:t>
            </a:r>
          </a:p>
          <a:p>
            <a:r>
              <a:rPr lang="cs-CZ" sz="2400"/>
              <a:t> </a:t>
            </a:r>
            <a:r>
              <a:rPr lang="cs-CZ" sz="2400" smtClean="0"/>
              <a:t> strávený-</a:t>
            </a:r>
          </a:p>
          <a:p>
            <a:r>
              <a:rPr lang="cs-CZ" sz="2400"/>
              <a:t> </a:t>
            </a:r>
            <a:r>
              <a:rPr lang="cs-CZ" sz="2400" smtClean="0"/>
              <a:t> naplní-</a:t>
            </a:r>
          </a:p>
          <a:p>
            <a:r>
              <a:rPr lang="cs-CZ" sz="2400" smtClean="0">
                <a:solidFill>
                  <a:srgbClr val="C00000"/>
                </a:solidFill>
              </a:rPr>
              <a:t>6.Napiš,které druhy sportu se ti líbí</a:t>
            </a:r>
            <a:r>
              <a:rPr lang="cs-CZ" sz="2400" smtClean="0">
                <a:solidFill>
                  <a:srgbClr val="C00000"/>
                </a:solidFill>
              </a:rPr>
              <a:t>./</a:t>
            </a:r>
            <a:r>
              <a:rPr lang="cs-CZ" sz="2400" smtClean="0">
                <a:solidFill>
                  <a:srgbClr val="C00000"/>
                </a:solidFill>
              </a:rPr>
              <a:t>Aktivně nebo pasivně?</a:t>
            </a:r>
            <a:r>
              <a:rPr lang="cs-CZ" sz="2400" smtClean="0">
                <a:solidFill>
                  <a:srgbClr val="C00000"/>
                </a:solidFill>
              </a:rPr>
              <a:t>/</a:t>
            </a:r>
            <a:endParaRPr lang="cs-CZ" sz="2400">
              <a:solidFill>
                <a:srgbClr val="C00000"/>
              </a:solidFill>
            </a:endParaRPr>
          </a:p>
        </p:txBody>
      </p:sp>
      <p:pic>
        <p:nvPicPr>
          <p:cNvPr id="1028" name="Picture 4" descr="C:\Users\Kolářová\AppData\Local\Microsoft\Windows\Temporary Internet Files\Content.IE5\CFCVX2EO\MC9000563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791" y="3933056"/>
            <a:ext cx="2076602" cy="156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69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1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128</TotalTime>
  <Words>318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1_Motiv systému Office</vt:lpstr>
      <vt:lpstr>Prezentace aplikace PowerPoint</vt:lpstr>
      <vt:lpstr>Anotace</vt:lpstr>
      <vt:lpstr>Obsah</vt:lpstr>
      <vt:lpstr>Sport                               podtrhejte tvary sloves</vt:lpstr>
      <vt:lpstr>Slovesný tvar</vt:lpstr>
      <vt:lpstr>Prezentace aplikace PowerPoint</vt:lpstr>
      <vt:lpstr>Tvar jednoduchý        tvar složený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2012-01-23T14:35:50Z</dcterms:created>
  <dcterms:modified xsi:type="dcterms:W3CDTF">2012-01-28T19:42:25Z</dcterms:modified>
</cp:coreProperties>
</file>