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9" r:id="rId8"/>
    <p:sldId id="270" r:id="rId9"/>
    <p:sldId id="271" r:id="rId10"/>
    <p:sldId id="272" r:id="rId11"/>
    <p:sldId id="263" r:id="rId12"/>
    <p:sldId id="27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Ing. Jaromír Šmíd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VY_32_INOVACE_18_České stavovské povstání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České stavovské povstání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Ing. Jaromír Šmíd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VY_32_INOVACE_18_České stavovské povstání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České stavovské povstání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559668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42907472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</a:t>
                      </a:r>
                      <a:r>
                        <a:rPr lang="cs-CZ" baseline="0" dirty="0" smtClean="0"/>
                        <a:t>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13)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České stavovské povstání</a:t>
            </a:r>
          </a:p>
          <a:p>
            <a:r>
              <a:rPr lang="cs-CZ" sz="8000" b="1" dirty="0" smtClean="0"/>
              <a:t>1618-1620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stavovské povstání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1618-1620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/>
              <a:t>Matyáš I</a:t>
            </a:r>
            <a:r>
              <a:rPr lang="cs-CZ" b="1" u="sng" dirty="0" smtClean="0"/>
              <a:t>. (</a:t>
            </a:r>
            <a:r>
              <a:rPr lang="cs-CZ" b="1" u="sng" dirty="0"/>
              <a:t>1611 – 1619</a:t>
            </a:r>
            <a:r>
              <a:rPr lang="cs-CZ" b="1" u="sng" dirty="0" smtClean="0"/>
              <a:t>)</a:t>
            </a:r>
          </a:p>
          <a:p>
            <a:pPr>
              <a:lnSpc>
                <a:spcPct val="90000"/>
              </a:lnSpc>
            </a:pPr>
            <a:r>
              <a:rPr lang="cs-CZ" b="1" dirty="0"/>
              <a:t>po smrti bratra Rudolfa uznán za právoplatného dědice</a:t>
            </a:r>
          </a:p>
          <a:p>
            <a:pPr>
              <a:lnSpc>
                <a:spcPct val="90000"/>
              </a:lnSpc>
            </a:pPr>
            <a:r>
              <a:rPr lang="cs-CZ" b="1" dirty="0"/>
              <a:t>se svým dvorem přesídlil do Vídně</a:t>
            </a:r>
          </a:p>
          <a:p>
            <a:pPr>
              <a:lnSpc>
                <a:spcPct val="90000"/>
              </a:lnSpc>
            </a:pPr>
            <a:r>
              <a:rPr lang="cs-CZ" b="1" dirty="0"/>
              <a:t>na Pražský hrad dosadil královské úředníky – místodržící, kteří zemi spravovali </a:t>
            </a:r>
          </a:p>
          <a:p>
            <a:pPr>
              <a:lnSpc>
                <a:spcPct val="90000"/>
              </a:lnSpc>
            </a:pPr>
            <a:r>
              <a:rPr lang="cs-CZ" b="1" u="sng" dirty="0"/>
              <a:t>spor mezi katolickou a nekatolickou šlechtou</a:t>
            </a:r>
          </a:p>
          <a:p>
            <a:pPr>
              <a:lnSpc>
                <a:spcPct val="90000"/>
              </a:lnSpc>
            </a:pPr>
            <a:r>
              <a:rPr lang="cs-CZ" b="1" u="sng" dirty="0"/>
              <a:t>porušování Rudolfova majestátu</a:t>
            </a:r>
          </a:p>
          <a:p>
            <a:pPr>
              <a:lnSpc>
                <a:spcPct val="90000"/>
              </a:lnSpc>
            </a:pPr>
            <a:r>
              <a:rPr lang="cs-CZ" b="1" u="sng" dirty="0"/>
              <a:t>vydal zákaz svolávat zemské sněmy a sjezdy nekatolíků</a:t>
            </a:r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2. pražská defenestrace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/>
              <a:t>23. 5. 1618 se vůdcové české šlechty – </a:t>
            </a:r>
            <a:r>
              <a:rPr lang="cs-CZ" b="1" dirty="0">
                <a:solidFill>
                  <a:srgbClr val="FF0000"/>
                </a:solidFill>
              </a:rPr>
              <a:t>Jáchym Ondřej </a:t>
            </a:r>
            <a:r>
              <a:rPr lang="cs-CZ" b="1" dirty="0" err="1">
                <a:solidFill>
                  <a:srgbClr val="FF0000"/>
                </a:solidFill>
              </a:rPr>
              <a:t>Šlik</a:t>
            </a:r>
            <a:r>
              <a:rPr lang="cs-CZ" b="1" dirty="0">
                <a:solidFill>
                  <a:srgbClr val="FF0000"/>
                </a:solidFill>
              </a:rPr>
              <a:t>, Václav Budovec z Budova, Jan Smiřický, Jindřich Matyáš Thurn </a:t>
            </a:r>
            <a:r>
              <a:rPr lang="cs-CZ" b="1" dirty="0"/>
              <a:t>a další dohodli, že ráno půjdou na Hrad a potrestají </a:t>
            </a:r>
            <a:r>
              <a:rPr lang="cs-CZ" b="1" dirty="0" smtClean="0"/>
              <a:t>místodržící.</a:t>
            </a:r>
            <a:endParaRPr lang="cs-CZ" b="1" dirty="0" smtClean="0"/>
          </a:p>
          <a:p>
            <a:pPr>
              <a:lnSpc>
                <a:spcPct val="90000"/>
              </a:lnSpc>
            </a:pPr>
            <a:r>
              <a:rPr lang="cs-CZ" b="1" dirty="0"/>
              <a:t>Na hradě zastihli místodržící Viléma Slavatu z Chlumu a Jaroslava </a:t>
            </a:r>
            <a:r>
              <a:rPr lang="cs-CZ" b="1" dirty="0" err="1"/>
              <a:t>Bořitu</a:t>
            </a:r>
            <a:r>
              <a:rPr lang="cs-CZ" b="1" dirty="0"/>
              <a:t> z Martinic – po hádce byli spolu s písařem Filipem Fabriciem vyhozeni z okna české </a:t>
            </a:r>
            <a:r>
              <a:rPr lang="cs-CZ" b="1" dirty="0" smtClean="0"/>
              <a:t>kanceláře.</a:t>
            </a:r>
            <a:endParaRPr lang="cs-CZ" b="1" dirty="0"/>
          </a:p>
          <a:p>
            <a:pPr>
              <a:lnSpc>
                <a:spcPct val="90000"/>
              </a:lnSpc>
            </a:pP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šichni </a:t>
            </a:r>
            <a:r>
              <a:rPr lang="cs-CZ" b="1" dirty="0"/>
              <a:t>3 spadli z výšky cca 16 metrů, ale na svah a do hromady odpadků, tedy </a:t>
            </a:r>
            <a:r>
              <a:rPr lang="cs-CZ" b="1" dirty="0" smtClean="0"/>
              <a:t>přežili</a:t>
            </a:r>
            <a:endParaRPr lang="cs-CZ" b="1" dirty="0"/>
          </a:p>
          <a:p>
            <a:r>
              <a:rPr lang="cs-CZ" b="1" dirty="0"/>
              <a:t>t</a:t>
            </a:r>
            <a:r>
              <a:rPr lang="cs-CZ" b="1" smtClean="0"/>
              <a:t>ento </a:t>
            </a:r>
            <a:r>
              <a:rPr lang="cs-CZ" b="1" dirty="0"/>
              <a:t>čin byl zahájením vzpoury proti </a:t>
            </a:r>
            <a:r>
              <a:rPr lang="cs-CZ" b="1" dirty="0" smtClean="0"/>
              <a:t>císaři</a:t>
            </a:r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b="1" dirty="0"/>
              <a:t>čeští stavové zvolili vlastní vládu</a:t>
            </a:r>
          </a:p>
          <a:p>
            <a:pPr>
              <a:lnSpc>
                <a:spcPct val="80000"/>
              </a:lnSpc>
            </a:pPr>
            <a:r>
              <a:rPr lang="cs-CZ" dirty="0"/>
              <a:t>1619 král Matyáš umírá</a:t>
            </a:r>
          </a:p>
          <a:p>
            <a:pPr>
              <a:lnSpc>
                <a:spcPct val="80000"/>
              </a:lnSpc>
            </a:pPr>
            <a:r>
              <a:rPr lang="cs-CZ" b="1" dirty="0"/>
              <a:t>dříve zvolený následník trůnu Ferdinand II. odmítnut</a:t>
            </a:r>
          </a:p>
          <a:p>
            <a:pPr>
              <a:lnSpc>
                <a:spcPct val="80000"/>
              </a:lnSpc>
            </a:pPr>
            <a:r>
              <a:rPr lang="cs-CZ" b="1" dirty="0"/>
              <a:t>českým králem zvolen kníže Fridrich Falcký – protestant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8380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armády  </a:t>
            </a:r>
            <a:r>
              <a:rPr lang="cs-CZ" b="1" dirty="0"/>
              <a:t>českých stavů oblehly Vídeň a odrazily všechny pokusy nepřátel obsadit naše území</a:t>
            </a:r>
          </a:p>
          <a:p>
            <a:r>
              <a:rPr lang="cs-CZ" b="1" dirty="0"/>
              <a:t>r</a:t>
            </a:r>
            <a:r>
              <a:rPr lang="cs-CZ" b="1" dirty="0" smtClean="0"/>
              <a:t>oku </a:t>
            </a:r>
            <a:r>
              <a:rPr lang="cs-CZ" b="1" dirty="0"/>
              <a:t>1619 utrpěli císařští drtivou porážku na Moravě u </a:t>
            </a:r>
            <a:r>
              <a:rPr lang="cs-CZ" b="1" dirty="0" smtClean="0"/>
              <a:t>Dolních Věstonic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9480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na Bílé hoře 8.11.1620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</a:t>
            </a:r>
            <a:r>
              <a:rPr lang="cs-CZ" b="1" dirty="0" smtClean="0"/>
              <a:t>ozhodující </a:t>
            </a:r>
            <a:r>
              <a:rPr lang="cs-CZ" b="1" dirty="0" smtClean="0"/>
              <a:t>bitva povstání</a:t>
            </a:r>
          </a:p>
          <a:p>
            <a:r>
              <a:rPr lang="cs-CZ" b="1" dirty="0" smtClean="0"/>
              <a:t>t</a:t>
            </a:r>
            <a:r>
              <a:rPr lang="cs-CZ" b="1" dirty="0" smtClean="0"/>
              <a:t>rvala </a:t>
            </a:r>
            <a:r>
              <a:rPr lang="cs-CZ" b="1" dirty="0" smtClean="0"/>
              <a:t>pouhé dvě hodiny</a:t>
            </a:r>
          </a:p>
          <a:p>
            <a:r>
              <a:rPr lang="cs-CZ" b="1" dirty="0" smtClean="0"/>
              <a:t>s</a:t>
            </a:r>
            <a:r>
              <a:rPr lang="cs-CZ" b="1" dirty="0" smtClean="0"/>
              <a:t>tavovská </a:t>
            </a:r>
            <a:r>
              <a:rPr lang="cs-CZ" b="1" dirty="0"/>
              <a:t>vojska </a:t>
            </a:r>
            <a:r>
              <a:rPr lang="cs-CZ" b="1" dirty="0" smtClean="0"/>
              <a:t>prohrála</a:t>
            </a:r>
          </a:p>
          <a:p>
            <a:r>
              <a:rPr lang="cs-CZ" b="1" dirty="0" smtClean="0"/>
              <a:t>Fridrich </a:t>
            </a:r>
            <a:r>
              <a:rPr lang="cs-CZ" b="1" dirty="0" smtClean="0"/>
              <a:t>Falcký se nepokusil situaci zachránit a uprchl z Čech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3355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/>
              <a:t>Na trůn okamžitě nastoupil opět Habsburk – Ferdinand II. – začaly represe:</a:t>
            </a:r>
          </a:p>
          <a:p>
            <a:pPr marL="533400" indent="-533400"/>
            <a:r>
              <a:rPr lang="cs-CZ" b="1" dirty="0"/>
              <a:t>v</a:t>
            </a:r>
            <a:r>
              <a:rPr lang="cs-CZ" b="1" dirty="0" smtClean="0"/>
              <a:t>šem </a:t>
            </a:r>
            <a:r>
              <a:rPr lang="cs-CZ" b="1" dirty="0"/>
              <a:t>vzbouřencům zkonfiskovat majetek (80% majetku země)</a:t>
            </a:r>
          </a:p>
          <a:p>
            <a:pPr marL="533400" indent="-533400"/>
            <a:r>
              <a:rPr lang="cs-CZ" b="1" dirty="0" smtClean="0"/>
              <a:t>v</a:t>
            </a:r>
            <a:r>
              <a:rPr lang="cs-CZ" b="1" dirty="0" smtClean="0"/>
              <a:t>zbouřenou </a:t>
            </a:r>
            <a:r>
              <a:rPr lang="cs-CZ" b="1" dirty="0"/>
              <a:t>šlechtu zatknout, odsoudit a popravit</a:t>
            </a:r>
          </a:p>
          <a:p>
            <a:pPr marL="533400" indent="-533400"/>
            <a:r>
              <a:rPr lang="cs-CZ" b="1" dirty="0"/>
              <a:t>v</a:t>
            </a:r>
            <a:r>
              <a:rPr lang="cs-CZ" b="1" dirty="0" smtClean="0"/>
              <a:t>zbouřená </a:t>
            </a:r>
            <a:r>
              <a:rPr lang="cs-CZ" b="1" dirty="0"/>
              <a:t>města ekonomicky zničit</a:t>
            </a:r>
          </a:p>
          <a:p>
            <a:pPr marL="533400" indent="-533400"/>
            <a:r>
              <a:rPr lang="cs-CZ" b="1" dirty="0"/>
              <a:t>z</a:t>
            </a:r>
            <a:r>
              <a:rPr lang="cs-CZ" b="1" dirty="0" smtClean="0"/>
              <a:t> </a:t>
            </a:r>
            <a:r>
              <a:rPr lang="cs-CZ" b="1" dirty="0"/>
              <a:t>90% našich nekatolíků udělat 100% </a:t>
            </a:r>
            <a:r>
              <a:rPr lang="cs-CZ" b="1" dirty="0" smtClean="0"/>
              <a:t>katolíků.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476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21.6.1621 bylo na Staroměstském náměstí v Praze popraveno 27 pánů, rytířů a </a:t>
            </a:r>
            <a:r>
              <a:rPr lang="cs-CZ" b="1" dirty="0" smtClean="0"/>
              <a:t>měšťanů </a:t>
            </a:r>
            <a:endParaRPr lang="cs-CZ" b="1" dirty="0"/>
          </a:p>
          <a:p>
            <a:r>
              <a:rPr lang="cs-CZ" b="1" dirty="0"/>
              <a:t>p</a:t>
            </a:r>
            <a:r>
              <a:rPr lang="cs-CZ" b="1" dirty="0" smtClean="0"/>
              <a:t>opravu </a:t>
            </a:r>
            <a:r>
              <a:rPr lang="cs-CZ" b="1" dirty="0"/>
              <a:t>provedl kat Jan Mydlář</a:t>
            </a:r>
          </a:p>
          <a:p>
            <a:r>
              <a:rPr lang="cs-CZ" b="1" dirty="0"/>
              <a:t>m</a:t>
            </a:r>
            <a:r>
              <a:rPr lang="cs-CZ" b="1" dirty="0" smtClean="0"/>
              <a:t>ezi </a:t>
            </a:r>
            <a:r>
              <a:rPr lang="cs-CZ" b="1" dirty="0"/>
              <a:t>popravenými Kryštof Harant z Polžic, rektor univerzity Jan Jessenius a další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8686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Důsledky stavovského povstání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/>
              <a:t>emigrace českých a moravských nekatolíků z řad šlechty a měšťanstva</a:t>
            </a:r>
          </a:p>
          <a:p>
            <a:pPr>
              <a:lnSpc>
                <a:spcPct val="90000"/>
              </a:lnSpc>
            </a:pPr>
            <a:r>
              <a:rPr lang="cs-CZ" b="1" dirty="0"/>
              <a:t>moc katolíků opět narostla</a:t>
            </a:r>
          </a:p>
          <a:p>
            <a:pPr>
              <a:lnSpc>
                <a:spcPct val="90000"/>
              </a:lnSpc>
            </a:pPr>
            <a:r>
              <a:rPr lang="cs-CZ" b="1" dirty="0"/>
              <a:t>Rudolfův majestát zrušen</a:t>
            </a:r>
          </a:p>
          <a:p>
            <a:pPr>
              <a:lnSpc>
                <a:spcPct val="90000"/>
              </a:lnSpc>
            </a:pPr>
            <a:r>
              <a:rPr lang="cs-CZ" b="1" dirty="0"/>
              <a:t>1627 vydal Ferdinand II. tzv. Obnovené zřízení zemské</a:t>
            </a:r>
          </a:p>
          <a:p>
            <a:pPr>
              <a:lnSpc>
                <a:spcPct val="90000"/>
              </a:lnSpc>
            </a:pPr>
            <a:r>
              <a:rPr lang="cs-CZ" b="1" dirty="0"/>
              <a:t>přijetím tohoto zákoníku byl v Čechách a na Moravě položen základ novému státnímu zřízení  = tzv. absolutistická monarchie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2753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/>
              <a:t>Ve kterém roce započala vláda Habsburků v našich zemích?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Který český film je inspirován postavou habsburského krále Rudolfa II.?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Co byl Rudolfův majestát?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Proč došlo k českému stavovskému povstání?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Která událost je považována za počátek stavovského povstání a která naopak znamenala její konec?</a:t>
            </a:r>
          </a:p>
        </p:txBody>
      </p:sp>
    </p:spTree>
    <p:extLst>
      <p:ext uri="{BB962C8B-B14F-4D97-AF65-F5344CB8AC3E}">
        <p14:creationId xmlns:p14="http://schemas.microsoft.com/office/powerpoint/2010/main" xmlns="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380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České stavovské povstání 1618-1620</vt:lpstr>
      <vt:lpstr>2. pražská defenestrace</vt:lpstr>
      <vt:lpstr>Snímek 6</vt:lpstr>
      <vt:lpstr>Snímek 7</vt:lpstr>
      <vt:lpstr>Snímek 8</vt:lpstr>
      <vt:lpstr>Bitva na Bílé hoře 8.11.1620</vt:lpstr>
      <vt:lpstr>Snímek 10</vt:lpstr>
      <vt:lpstr>Snímek 11</vt:lpstr>
      <vt:lpstr>Důsledky stavovského povstání</vt:lpstr>
      <vt:lpstr>Otázky k procvičení: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U1</cp:lastModifiedBy>
  <cp:revision>28</cp:revision>
  <dcterms:created xsi:type="dcterms:W3CDTF">2011-11-09T14:01:04Z</dcterms:created>
  <dcterms:modified xsi:type="dcterms:W3CDTF">2012-03-12T20:12:45Z</dcterms:modified>
</cp:coreProperties>
</file>