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ZŠ,Veselí nad Moravou,</a:t>
          </a:r>
          <a:r>
            <a:rPr lang="cs-CZ" dirty="0" err="1" smtClean="0"/>
            <a:t>Kollárova</a:t>
          </a:r>
          <a:r>
            <a:rPr lang="cs-CZ" dirty="0" smtClean="0"/>
            <a:t>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Jana </a:t>
          </a:r>
          <a:r>
            <a:rPr lang="cs-CZ" dirty="0" err="1" smtClean="0"/>
            <a:t>Brákorová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VY_52_INOVACE_1/02_Ovoce a zelenina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Téma:Zelenina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školy:    </a:t>
          </a:r>
          <a:r>
            <a:rPr lang="cs-CZ" sz="1900" kern="1200" dirty="0" smtClean="0"/>
            <a:t>MŠ a ZŠ,Veselí nad Moravou,</a:t>
          </a:r>
          <a:r>
            <a:rPr lang="cs-CZ" sz="1900" kern="1200" dirty="0" err="1" smtClean="0"/>
            <a:t>Kollárova</a:t>
          </a:r>
          <a:r>
            <a:rPr lang="cs-CZ" sz="1900" kern="1200" dirty="0" smtClean="0"/>
            <a:t> 1045</a:t>
          </a:r>
          <a:endParaRPr lang="cs-CZ" sz="19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Autor: </a:t>
          </a:r>
          <a:r>
            <a:rPr lang="cs-CZ" sz="1900" kern="1200" dirty="0" smtClean="0"/>
            <a:t>Jana </a:t>
          </a:r>
          <a:r>
            <a:rPr lang="cs-CZ" sz="1900" kern="1200" dirty="0" err="1" smtClean="0"/>
            <a:t>Brákorová</a:t>
          </a:r>
          <a:endParaRPr lang="cs-CZ" sz="19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: </a:t>
          </a:r>
          <a:r>
            <a:rPr lang="cs-CZ" sz="1900" kern="1200" dirty="0" smtClean="0"/>
            <a:t>VY_52_INOVACE_1/02_Ovoce a zelenina</a:t>
          </a:r>
          <a:endParaRPr lang="cs-CZ" sz="19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Téma:Zelenina</a:t>
          </a:r>
          <a:endParaRPr lang="cs-CZ" sz="19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Číslo </a:t>
          </a:r>
          <a:r>
            <a:rPr lang="cs-CZ" sz="1900" kern="1200" dirty="0" smtClean="0"/>
            <a:t>projektu:CZ.1.07/1.4.00/21.0822</a:t>
          </a:r>
          <a:endParaRPr lang="cs-CZ" sz="19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wipe dir="d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13.wmf"/><Relationship Id="rId7" Type="http://schemas.openxmlformats.org/officeDocument/2006/relationships/image" Target="../media/image15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5528843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Materiál je určen pro výuku předmětu Prvouka-I.období na základní škole praktické</a:t>
            </a:r>
          </a:p>
          <a:p>
            <a:r>
              <a:rPr lang="cs-CZ" sz="2400" dirty="0" smtClean="0"/>
              <a:t>Určeno pro procvičování učiva a práci s interaktivní tabulí</a:t>
            </a:r>
          </a:p>
          <a:p>
            <a:r>
              <a:rPr lang="cs-CZ" sz="2400" dirty="0" smtClean="0"/>
              <a:t>Děti reagovaly spontánně,přehled a znalosti měly,učivo jim nedělalo potíže</a:t>
            </a:r>
          </a:p>
          <a:p>
            <a:r>
              <a:rPr lang="cs-CZ" sz="2400" dirty="0" smtClean="0"/>
              <a:t>Doba vzniku říjen 2011</a:t>
            </a:r>
          </a:p>
          <a:p>
            <a:r>
              <a:rPr lang="cs-CZ" sz="2400" smtClean="0"/>
              <a:t>Ověřeno 30.11.2011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7200" dirty="0" smtClean="0">
                <a:solidFill>
                  <a:srgbClr val="92D050"/>
                </a:solidFill>
              </a:rPr>
              <a:t>ZELENINA</a:t>
            </a:r>
            <a:endParaRPr lang="cs-CZ" sz="7200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DRUHY ZELENINY: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Listová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Kořenová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Košťálová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Plodová</a:t>
            </a:r>
          </a:p>
          <a:p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 descr="C:\Documents and Settings\Janča\Local Settings\Temporary Internet Files\Content.IE5\QDV675ZU\MP900177958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2786058"/>
            <a:ext cx="3371848" cy="224789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6000" dirty="0" smtClean="0">
                <a:solidFill>
                  <a:srgbClr val="00B050"/>
                </a:solidFill>
              </a:rPr>
              <a:t>Listová zelenina</a:t>
            </a:r>
            <a:endParaRPr lang="cs-CZ" sz="60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Špenát</a:t>
            </a:r>
          </a:p>
          <a:p>
            <a:pPr>
              <a:buNone/>
            </a:pPr>
            <a:endParaRPr lang="cs-CZ" dirty="0" smtClean="0">
              <a:solidFill>
                <a:srgbClr val="92D050"/>
              </a:solidFill>
            </a:endParaRPr>
          </a:p>
          <a:p>
            <a:r>
              <a:rPr lang="cs-CZ" dirty="0" smtClean="0">
                <a:solidFill>
                  <a:srgbClr val="92D050"/>
                </a:solidFill>
              </a:rPr>
              <a:t>Zelí </a:t>
            </a:r>
          </a:p>
          <a:p>
            <a:pPr>
              <a:buNone/>
            </a:pPr>
            <a:endParaRPr lang="cs-CZ" dirty="0" smtClean="0">
              <a:solidFill>
                <a:srgbClr val="92D050"/>
              </a:solidFill>
            </a:endParaRPr>
          </a:p>
          <a:p>
            <a:r>
              <a:rPr lang="cs-CZ" dirty="0" smtClean="0">
                <a:solidFill>
                  <a:srgbClr val="92D050"/>
                </a:solidFill>
              </a:rPr>
              <a:t>Hlávkový salát</a:t>
            </a: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1026" name="Picture 2" descr="C:\Documents and Settings\Janča\Local Settings\Temporary Internet Files\Content.IE5\HQH8MSZI\MC90033127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2714620"/>
            <a:ext cx="956455" cy="857786"/>
          </a:xfrm>
          <a:prstGeom prst="rect">
            <a:avLst/>
          </a:prstGeom>
          <a:noFill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4000504"/>
            <a:ext cx="1547797" cy="116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1500174"/>
            <a:ext cx="711983" cy="928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6000" dirty="0" smtClean="0">
                <a:solidFill>
                  <a:schemeClr val="accent6">
                    <a:lumMod val="75000"/>
                  </a:schemeClr>
                </a:solidFill>
              </a:rPr>
              <a:t>Kořenová zelenina</a:t>
            </a:r>
            <a:endParaRPr lang="cs-CZ" sz="6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/>
                </a:solidFill>
              </a:rPr>
              <a:t>Mrkev </a:t>
            </a:r>
          </a:p>
          <a:p>
            <a:pPr>
              <a:buNone/>
            </a:pPr>
            <a:endParaRPr lang="cs-CZ" dirty="0" smtClean="0">
              <a:solidFill>
                <a:schemeClr val="accent6"/>
              </a:solidFill>
            </a:endParaRPr>
          </a:p>
          <a:p>
            <a:r>
              <a:rPr lang="cs-CZ" dirty="0" smtClean="0">
                <a:solidFill>
                  <a:schemeClr val="accent6"/>
                </a:solidFill>
              </a:rPr>
              <a:t>Petržel</a:t>
            </a:r>
          </a:p>
          <a:p>
            <a:pPr>
              <a:buNone/>
            </a:pPr>
            <a:endParaRPr lang="cs-CZ" dirty="0" smtClean="0">
              <a:solidFill>
                <a:schemeClr val="accent6"/>
              </a:solidFill>
            </a:endParaRPr>
          </a:p>
          <a:p>
            <a:r>
              <a:rPr lang="cs-CZ" dirty="0" smtClean="0">
                <a:solidFill>
                  <a:schemeClr val="accent6"/>
                </a:solidFill>
              </a:rPr>
              <a:t>Celer</a:t>
            </a:r>
          </a:p>
          <a:p>
            <a:endParaRPr lang="cs-CZ" dirty="0">
              <a:solidFill>
                <a:schemeClr val="accent6"/>
              </a:solidFill>
            </a:endParaRPr>
          </a:p>
        </p:txBody>
      </p:sp>
      <p:pic>
        <p:nvPicPr>
          <p:cNvPr id="2050" name="Picture 2" descr="C:\Documents and Settings\Janča\Local Settings\Temporary Internet Files\Content.IE5\HQH8MSZI\MC900441780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1428736"/>
            <a:ext cx="1014410" cy="1014410"/>
          </a:xfrm>
          <a:prstGeom prst="rect">
            <a:avLst/>
          </a:prstGeom>
          <a:noFill/>
        </p:spPr>
      </p:pic>
      <p:pic>
        <p:nvPicPr>
          <p:cNvPr id="2055" name="Picture 7" descr="C:\Documents and Settings\Janča\Local Settings\Temporary Internet Files\Content.IE5\HQH8MSZI\MP90038789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3929066"/>
            <a:ext cx="1528360" cy="1090230"/>
          </a:xfrm>
          <a:prstGeom prst="rect">
            <a:avLst/>
          </a:prstGeom>
          <a:noFill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2571744"/>
            <a:ext cx="1859083" cy="1157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6000" dirty="0" smtClean="0">
                <a:solidFill>
                  <a:srgbClr val="0070C0"/>
                </a:solidFill>
              </a:rPr>
              <a:t>Košťálová zelenina</a:t>
            </a:r>
            <a:endParaRPr lang="cs-CZ" sz="60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Květák</a:t>
            </a:r>
          </a:p>
          <a:p>
            <a:endParaRPr lang="cs-CZ" dirty="0" smtClean="0">
              <a:solidFill>
                <a:srgbClr val="00B0F0"/>
              </a:solidFill>
            </a:endParaRPr>
          </a:p>
          <a:p>
            <a:r>
              <a:rPr lang="cs-CZ" dirty="0" smtClean="0">
                <a:solidFill>
                  <a:srgbClr val="00B0F0"/>
                </a:solidFill>
              </a:rPr>
              <a:t>Brokolice</a:t>
            </a:r>
          </a:p>
          <a:p>
            <a:endParaRPr lang="cs-CZ" dirty="0" smtClean="0">
              <a:solidFill>
                <a:srgbClr val="00B0F0"/>
              </a:solidFill>
            </a:endParaRPr>
          </a:p>
          <a:p>
            <a:r>
              <a:rPr lang="cs-CZ" dirty="0" smtClean="0">
                <a:solidFill>
                  <a:srgbClr val="00B0F0"/>
                </a:solidFill>
              </a:rPr>
              <a:t>Kedluben</a:t>
            </a:r>
          </a:p>
          <a:p>
            <a:endParaRPr lang="cs-CZ" dirty="0"/>
          </a:p>
        </p:txBody>
      </p:sp>
      <p:pic>
        <p:nvPicPr>
          <p:cNvPr id="3075" name="Picture 3" descr="C:\Documents and Settings\Janča\Local Settings\Temporary Internet Files\Content.IE5\QDV675ZU\MC90033124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1571612"/>
            <a:ext cx="1267250" cy="991257"/>
          </a:xfrm>
          <a:prstGeom prst="rect">
            <a:avLst/>
          </a:prstGeom>
          <a:noFill/>
        </p:spPr>
      </p:pic>
      <p:pic>
        <p:nvPicPr>
          <p:cNvPr id="3076" name="Picture 4" descr="C:\Documents and Settings\Janča\Local Settings\Temporary Internet Files\Content.IE5\XDK5RYIN\MP90038787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857496"/>
            <a:ext cx="1528360" cy="1090230"/>
          </a:xfrm>
          <a:prstGeom prst="rect">
            <a:avLst/>
          </a:prstGeom>
          <a:noFill/>
        </p:spPr>
      </p:pic>
      <p:pic>
        <p:nvPicPr>
          <p:cNvPr id="3077" name="Picture 5" descr="C:\Documents and Settings\Janča\Local Settings\Temporary Internet Files\Content.IE5\QDV675ZU\MC90033138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4143380"/>
            <a:ext cx="981677" cy="129402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6000" dirty="0" smtClean="0">
                <a:solidFill>
                  <a:srgbClr val="C00000"/>
                </a:solidFill>
              </a:rPr>
              <a:t>Plodová zelenina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Rajče</a:t>
            </a:r>
          </a:p>
          <a:p>
            <a:endParaRPr lang="cs-CZ" dirty="0" smtClean="0"/>
          </a:p>
          <a:p>
            <a:r>
              <a:rPr lang="cs-CZ" dirty="0" smtClean="0"/>
              <a:t>Paprika</a:t>
            </a:r>
          </a:p>
          <a:p>
            <a:endParaRPr lang="cs-CZ" dirty="0" smtClean="0"/>
          </a:p>
          <a:p>
            <a:r>
              <a:rPr lang="cs-CZ" dirty="0" smtClean="0"/>
              <a:t>Okurek</a:t>
            </a:r>
          </a:p>
          <a:p>
            <a:endParaRPr lang="cs-CZ" dirty="0"/>
          </a:p>
        </p:txBody>
      </p:sp>
      <p:pic>
        <p:nvPicPr>
          <p:cNvPr id="4105" name="Picture 9" descr="C:\Documents and Settings\Janča\Local Settings\Temporary Internet Files\Content.IE5\AEW7JNS3\MP90038790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1285860"/>
            <a:ext cx="1628507" cy="1161668"/>
          </a:xfrm>
          <a:prstGeom prst="rect">
            <a:avLst/>
          </a:prstGeom>
          <a:noFill/>
        </p:spPr>
      </p:pic>
      <p:pic>
        <p:nvPicPr>
          <p:cNvPr id="4110" name="Picture 14" descr="C:\Documents and Settings\Janča\Local Settings\Temporary Internet Files\Content.IE5\XDK5RYIN\MP90017807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2571744"/>
            <a:ext cx="1364453" cy="909635"/>
          </a:xfrm>
          <a:prstGeom prst="rect">
            <a:avLst/>
          </a:prstGeom>
          <a:noFill/>
        </p:spPr>
      </p:pic>
      <p:pic>
        <p:nvPicPr>
          <p:cNvPr id="4111" name="Picture 15" descr="C:\Documents and Settings\Janča\Local Settings\Temporary Internet Files\Content.IE5\XDK5RYIN\MC90011242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786182" y="3714752"/>
            <a:ext cx="1238532" cy="82854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Zařaď zeleninu podle druhu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4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184471" y="1756051"/>
            <a:ext cx="1734118" cy="107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 descr="C:\Documents and Settings\Janča\Local Settings\Temporary Internet Files\Content.IE5\QDV675ZU\MC90033138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1357298"/>
            <a:ext cx="981677" cy="1294029"/>
          </a:xfrm>
          <a:prstGeom prst="rect">
            <a:avLst/>
          </a:prstGeom>
          <a:noFill/>
        </p:spPr>
      </p:pic>
      <p:pic>
        <p:nvPicPr>
          <p:cNvPr id="6" name="Picture 9" descr="C:\Documents and Settings\Janča\Local Settings\Temporary Internet Files\Content.IE5\AEW7JNS3\MP900387900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1500174"/>
            <a:ext cx="1628507" cy="1161668"/>
          </a:xfrm>
          <a:prstGeom prst="rect">
            <a:avLst/>
          </a:prstGeom>
          <a:noFill/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1428736"/>
            <a:ext cx="1547797" cy="116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C:\Documents and Settings\Janča\Local Settings\Temporary Internet Files\Content.IE5\HQH8MSZI\MC900441780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9066643">
            <a:off x="6691657" y="2005291"/>
            <a:ext cx="871534" cy="1117039"/>
          </a:xfrm>
          <a:prstGeom prst="rect">
            <a:avLst/>
          </a:prstGeom>
          <a:noFill/>
        </p:spPr>
      </p:pic>
      <p:pic>
        <p:nvPicPr>
          <p:cNvPr id="9" name="Picture 14" descr="C:\Documents and Settings\Janča\Local Settings\Temporary Internet Files\Content.IE5\XDK5RYIN\MP900178071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43834" y="1500174"/>
            <a:ext cx="1364453" cy="909635"/>
          </a:xfrm>
          <a:prstGeom prst="rect">
            <a:avLst/>
          </a:prstGeom>
          <a:noFill/>
        </p:spPr>
      </p:pic>
      <p:pic>
        <p:nvPicPr>
          <p:cNvPr id="10" name="Picture 2" descr="C:\Documents and Settings\Janča\Local Settings\Temporary Internet Files\Content.IE5\HQH8MSZI\MC900331270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00496" y="2214554"/>
            <a:ext cx="956455" cy="857786"/>
          </a:xfrm>
          <a:prstGeom prst="rect">
            <a:avLst/>
          </a:prstGeom>
          <a:noFill/>
        </p:spPr>
      </p:pic>
      <p:sp>
        <p:nvSpPr>
          <p:cNvPr id="11" name="Obláček 10"/>
          <p:cNvSpPr/>
          <p:nvPr/>
        </p:nvSpPr>
        <p:spPr>
          <a:xfrm>
            <a:off x="357158" y="4643446"/>
            <a:ext cx="2286016" cy="118415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listová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láček 12"/>
          <p:cNvSpPr/>
          <p:nvPr/>
        </p:nvSpPr>
        <p:spPr>
          <a:xfrm>
            <a:off x="2643174" y="5429264"/>
            <a:ext cx="2357454" cy="118415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plodová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láček 13"/>
          <p:cNvSpPr/>
          <p:nvPr/>
        </p:nvSpPr>
        <p:spPr>
          <a:xfrm>
            <a:off x="6643702" y="5429264"/>
            <a:ext cx="2214578" cy="111271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kořenová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láček 16"/>
          <p:cNvSpPr/>
          <p:nvPr/>
        </p:nvSpPr>
        <p:spPr>
          <a:xfrm>
            <a:off x="4714876" y="4429132"/>
            <a:ext cx="2357454" cy="104127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košťálová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dirty="0" smtClean="0"/>
              <a:t>Soubor:</a:t>
            </a:r>
            <a:r>
              <a:rPr lang="cs-CZ" sz="1200" dirty="0" err="1" smtClean="0"/>
              <a:t>Lactuca</a:t>
            </a:r>
            <a:r>
              <a:rPr lang="cs-CZ" sz="1200" dirty="0" smtClean="0"/>
              <a:t> </a:t>
            </a:r>
            <a:r>
              <a:rPr lang="cs-CZ" sz="1200" dirty="0" err="1" smtClean="0"/>
              <a:t>sativa</a:t>
            </a:r>
            <a:r>
              <a:rPr lang="cs-CZ" sz="1200" dirty="0" smtClean="0"/>
              <a:t>-</a:t>
            </a:r>
            <a:r>
              <a:rPr lang="cs-CZ" sz="1200" dirty="0" err="1" smtClean="0"/>
              <a:t>whole</a:t>
            </a:r>
            <a:r>
              <a:rPr lang="cs-CZ" sz="1200" dirty="0" smtClean="0"/>
              <a:t> </a:t>
            </a:r>
            <a:r>
              <a:rPr lang="cs-CZ" sz="1200" dirty="0" err="1" smtClean="0"/>
              <a:t>plant</a:t>
            </a:r>
            <a:r>
              <a:rPr lang="cs-CZ" sz="1200" dirty="0" smtClean="0"/>
              <a:t> top.JPG. In 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 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St. </a:t>
            </a:r>
            <a:r>
              <a:rPr lang="cs-CZ" sz="1200" dirty="0" err="1" smtClean="0"/>
              <a:t>Petersburg</a:t>
            </a:r>
            <a:r>
              <a:rPr lang="cs-CZ" sz="1200" dirty="0" smtClean="0"/>
              <a:t> (Florida) : </a:t>
            </a:r>
            <a:r>
              <a:rPr lang="cs-CZ" sz="1200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19.12.2009 [cit. 2011-10-08]. Dostupné z WWW: &lt;http://cs.wikipedia.org/wiki/Soubor:Lactuca_sativa-whole_plant_top.JPG&gt;.</a:t>
            </a:r>
          </a:p>
          <a:p>
            <a:r>
              <a:rPr lang="cs-CZ" sz="1200" dirty="0" smtClean="0"/>
              <a:t>Soubor:</a:t>
            </a:r>
            <a:r>
              <a:rPr lang="cs-CZ" sz="1200" dirty="0" err="1" smtClean="0"/>
              <a:t>Spinacia</a:t>
            </a:r>
            <a:r>
              <a:rPr lang="cs-CZ" sz="1200" dirty="0" smtClean="0"/>
              <a:t> </a:t>
            </a:r>
            <a:r>
              <a:rPr lang="cs-CZ" sz="1200" dirty="0" err="1" smtClean="0"/>
              <a:t>oleracea</a:t>
            </a:r>
            <a:r>
              <a:rPr lang="cs-CZ" sz="1200" dirty="0" smtClean="0"/>
              <a:t> </a:t>
            </a:r>
            <a:r>
              <a:rPr lang="cs-CZ" sz="1200" dirty="0" err="1" smtClean="0"/>
              <a:t>Spinazie</a:t>
            </a:r>
            <a:r>
              <a:rPr lang="cs-CZ" sz="1200" dirty="0" smtClean="0"/>
              <a:t> </a:t>
            </a:r>
            <a:r>
              <a:rPr lang="cs-CZ" sz="1200" dirty="0" err="1" smtClean="0"/>
              <a:t>bloeiend.jpg</a:t>
            </a:r>
            <a:r>
              <a:rPr lang="cs-CZ" sz="1200" dirty="0" smtClean="0"/>
              <a:t>. In 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 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St. </a:t>
            </a:r>
            <a:r>
              <a:rPr lang="cs-CZ" sz="1200" dirty="0" err="1" smtClean="0"/>
              <a:t>Petersburg</a:t>
            </a:r>
            <a:r>
              <a:rPr lang="cs-CZ" sz="1200" dirty="0" smtClean="0"/>
              <a:t> (Florida) : </a:t>
            </a:r>
            <a:r>
              <a:rPr lang="cs-CZ" sz="1200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6.5.2005 [cit. 2011-10-08]. Dostupné z WWW: &lt;http://cs.wikipedia.org/wiki/Soubor:Spinacia_oleracea_Spinazie_bloeiend.jpg&gt;.</a:t>
            </a:r>
          </a:p>
          <a:p>
            <a:r>
              <a:rPr lang="cs-CZ" sz="1200" dirty="0" smtClean="0"/>
              <a:t>Soubor:</a:t>
            </a:r>
            <a:r>
              <a:rPr lang="cs-CZ" sz="1200" dirty="0" err="1" smtClean="0"/>
              <a:t>Wurzelpetersilie</a:t>
            </a:r>
            <a:r>
              <a:rPr lang="cs-CZ" sz="1200" dirty="0" smtClean="0"/>
              <a:t> </a:t>
            </a:r>
            <a:r>
              <a:rPr lang="cs-CZ" sz="1200" dirty="0" err="1" smtClean="0"/>
              <a:t>Wurzel.jpg</a:t>
            </a:r>
            <a:r>
              <a:rPr lang="cs-CZ" sz="1200" dirty="0" smtClean="0"/>
              <a:t>. In 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 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St. </a:t>
            </a:r>
            <a:r>
              <a:rPr lang="cs-CZ" sz="1200" dirty="0" err="1" smtClean="0"/>
              <a:t>Petersburg</a:t>
            </a:r>
            <a:r>
              <a:rPr lang="cs-CZ" sz="1200" dirty="0" smtClean="0"/>
              <a:t> (Florida) : </a:t>
            </a:r>
            <a:r>
              <a:rPr lang="cs-CZ" sz="1200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21.2.2007 [cit. 2011-10-08]. Dostupné z WWW: &lt;http://cs.wikipedia.org/wiki/Soubor:Wurzelpetersilie_Wurzel.jpg&gt;.</a:t>
            </a:r>
          </a:p>
          <a:p>
            <a:r>
              <a:rPr lang="cs-CZ" sz="1200" dirty="0" smtClean="0"/>
              <a:t>Ilustrace: </a:t>
            </a:r>
            <a:r>
              <a:rPr lang="cs-CZ" sz="1200" dirty="0" smtClean="0">
                <a:hlinkClick r:id="rId2"/>
              </a:rPr>
              <a:t>www.office.</a:t>
            </a:r>
            <a:r>
              <a:rPr lang="cs-CZ" sz="1200" dirty="0" err="1" smtClean="0">
                <a:hlinkClick r:id="rId2"/>
              </a:rPr>
              <a:t>microsoft.com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111</TotalTime>
  <Words>115</Words>
  <Application>Microsoft Office PowerPoint</Application>
  <PresentationFormat>Předvádění na obrazovce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Anotace</vt:lpstr>
      <vt:lpstr>ZELENINA</vt:lpstr>
      <vt:lpstr>Listová zelenina</vt:lpstr>
      <vt:lpstr>Kořenová zelenina</vt:lpstr>
      <vt:lpstr>Košťálová zelenina</vt:lpstr>
      <vt:lpstr>Plodová zelenina</vt:lpstr>
      <vt:lpstr>Zařaď zeleninu podle druhu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Jana Brákorová</cp:lastModifiedBy>
  <cp:revision>18</cp:revision>
  <dcterms:created xsi:type="dcterms:W3CDTF">2011-08-21T15:31:45Z</dcterms:created>
  <dcterms:modified xsi:type="dcterms:W3CDTF">2012-05-21T07:04:05Z</dcterms:modified>
</cp:coreProperties>
</file>