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ZŠ,Veselí nad Moravou,</a:t>
          </a:r>
          <a:r>
            <a:rPr lang="cs-CZ" dirty="0" err="1" smtClean="0"/>
            <a:t>Kollárova</a:t>
          </a:r>
          <a:r>
            <a:rPr lang="cs-CZ" dirty="0" smtClean="0"/>
            <a:t>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VY_52_INOVACE_1/05_Pravidla </a:t>
          </a:r>
          <a:r>
            <a:rPr lang="cs-CZ" dirty="0" smtClean="0"/>
            <a:t>                      pro </a:t>
          </a:r>
          <a:r>
            <a:rPr lang="cs-CZ" dirty="0" smtClean="0"/>
            <a:t>chodce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dirty="0" smtClean="0"/>
            <a:t>: Pravidla </a:t>
          </a:r>
          <a:r>
            <a:rPr lang="cs-CZ" dirty="0" smtClean="0"/>
            <a:t>pro chodce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ZŠ,Veselí nad Moravou,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VY_52_INOVACE_1/05_Pravidla </a:t>
          </a:r>
          <a:r>
            <a:rPr lang="cs-CZ" sz="1800" kern="1200" dirty="0" smtClean="0"/>
            <a:t>                      pro </a:t>
          </a:r>
          <a:r>
            <a:rPr lang="cs-CZ" sz="1800" kern="1200" dirty="0" smtClean="0"/>
            <a:t>chodce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</a:t>
          </a:r>
          <a:r>
            <a:rPr lang="cs-CZ" sz="1800" kern="1200" dirty="0" smtClean="0"/>
            <a:t>: Pravidla </a:t>
          </a:r>
          <a:r>
            <a:rPr lang="cs-CZ" sz="1800" kern="1200" dirty="0" smtClean="0"/>
            <a:t>pro chodce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476048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pro výuku předmětu Prvouka-I.období na základní škole praktické</a:t>
            </a:r>
          </a:p>
          <a:p>
            <a:r>
              <a:rPr lang="cs-CZ" dirty="0" smtClean="0"/>
              <a:t>Určeno pro procvičování učiva a </a:t>
            </a:r>
            <a:r>
              <a:rPr lang="cs-CZ" dirty="0" smtClean="0"/>
              <a:t>práci                                </a:t>
            </a:r>
            <a:r>
              <a:rPr lang="cs-CZ" dirty="0" smtClean="0"/>
              <a:t>s interaktivní tabulí</a:t>
            </a:r>
          </a:p>
          <a:p>
            <a:r>
              <a:rPr lang="cs-CZ" dirty="0" smtClean="0"/>
              <a:t>Děti reagovaly se zájmem, znalosti měly odpovídající</a:t>
            </a:r>
            <a:r>
              <a:rPr lang="cs-CZ" dirty="0" smtClean="0"/>
              <a:t>, malý </a:t>
            </a:r>
            <a:r>
              <a:rPr lang="cs-CZ" dirty="0" smtClean="0"/>
              <a:t>problém nastal při rozlišení značky zákazové a informativní</a:t>
            </a:r>
          </a:p>
          <a:p>
            <a:r>
              <a:rPr lang="cs-CZ" dirty="0" smtClean="0"/>
              <a:t>Doba vzniku říjen 2011</a:t>
            </a:r>
          </a:p>
          <a:p>
            <a:r>
              <a:rPr lang="cs-CZ" dirty="0" smtClean="0"/>
              <a:t>Ověřeno 16.11.2011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Značení pro chodce 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357290" y="214290"/>
            <a:ext cx="6296852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00B0F0"/>
                    </a:gs>
                    <a:gs pos="21001">
                      <a:srgbClr val="0819FB"/>
                    </a:gs>
                    <a:gs pos="35001">
                      <a:srgbClr val="1A8D48"/>
                    </a:gs>
                    <a:gs pos="52000">
                      <a:srgbClr val="FFFF00"/>
                    </a:gs>
                    <a:gs pos="73000">
                      <a:srgbClr val="EE3F17"/>
                    </a:gs>
                    <a:gs pos="88000">
                      <a:srgbClr val="E81766"/>
                    </a:gs>
                    <a:gs pos="100000">
                      <a:srgbClr val="A603AB"/>
                    </a:gs>
                  </a:gsLst>
                  <a:lin ang="5400000" scaled="0"/>
                </a:gradFill>
                <a:effectLst/>
              </a:rPr>
              <a:t>SILNIČNÍ PROVOZ</a:t>
            </a:r>
            <a:endParaRPr lang="cs-CZ" sz="6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00B0F0"/>
                  </a:gs>
                  <a:gs pos="21001">
                    <a:srgbClr val="0819FB"/>
                  </a:gs>
                  <a:gs pos="35001">
                    <a:srgbClr val="1A8D48"/>
                  </a:gs>
                  <a:gs pos="52000">
                    <a:srgbClr val="FFFF00"/>
                  </a:gs>
                  <a:gs pos="73000">
                    <a:srgbClr val="EE3F17"/>
                  </a:gs>
                  <a:gs pos="88000">
                    <a:srgbClr val="E81766"/>
                  </a:gs>
                  <a:gs pos="100000">
                    <a:srgbClr val="A603AB"/>
                  </a:gs>
                </a:gsLst>
                <a:lin ang="5400000" scaled="0"/>
              </a:gradFill>
              <a:effectLst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28794" y="2786058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Přechod pro chodce</a:t>
            </a:r>
            <a:endParaRPr lang="cs-CZ" sz="2400" b="1" dirty="0"/>
          </a:p>
        </p:txBody>
      </p:sp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3857628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" name="TextovéPole 23"/>
          <p:cNvSpPr txBox="1"/>
          <p:nvPr/>
        </p:nvSpPr>
        <p:spPr>
          <a:xfrm>
            <a:off x="2000232" y="4286256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Stezka pro chodce</a:t>
            </a:r>
            <a:endParaRPr lang="cs-CZ" sz="2400" b="1" dirty="0"/>
          </a:p>
        </p:txBody>
      </p:sp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2500306"/>
            <a:ext cx="1045125" cy="1047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5357826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7" name="TextovéPole 26"/>
          <p:cNvSpPr txBox="1"/>
          <p:nvPr/>
        </p:nvSpPr>
        <p:spPr>
          <a:xfrm>
            <a:off x="1928794" y="5715016"/>
            <a:ext cx="3000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Zákaz vstupu chodců</a:t>
            </a:r>
            <a:endParaRPr lang="cs-CZ" sz="2400" b="1" dirty="0"/>
          </a:p>
        </p:txBody>
      </p:sp>
      <p:pic>
        <p:nvPicPr>
          <p:cNvPr id="1026" name="Picture 2" descr="C:\Documents and Settings\Janča\Plocha\00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43570" y="1071546"/>
            <a:ext cx="2436413" cy="2857520"/>
          </a:xfrm>
          <a:prstGeom prst="rect">
            <a:avLst/>
          </a:prstGeom>
          <a:noFill/>
        </p:spPr>
      </p:pic>
      <p:pic>
        <p:nvPicPr>
          <p:cNvPr id="1027" name="Picture 3" descr="C:\Documents and Settings\Janča\Plocha\007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29322" y="4095950"/>
            <a:ext cx="2071704" cy="276205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8286776" y="857232"/>
            <a:ext cx="21431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SEMAFOR  PRO  CHODCE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00B0F0"/>
                    </a:gs>
                    <a:gs pos="21001">
                      <a:srgbClr val="0819FB"/>
                    </a:gs>
                    <a:gs pos="35001">
                      <a:srgbClr val="1A8D48"/>
                    </a:gs>
                    <a:gs pos="52000">
                      <a:srgbClr val="FFFF00"/>
                    </a:gs>
                    <a:gs pos="73000">
                      <a:srgbClr val="EE3F17"/>
                    </a:gs>
                    <a:gs pos="88000">
                      <a:srgbClr val="E81766"/>
                    </a:gs>
                    <a:gs pos="100000">
                      <a:srgbClr val="A603AB"/>
                    </a:gs>
                  </a:gsLst>
                  <a:lin ang="5400000" scaled="0"/>
                </a:gradFill>
                <a:sym typeface="Wingdings" pitchFamily="2" charset="2"/>
              </a:rPr>
              <a:t> </a:t>
            </a:r>
            <a:r>
              <a:rPr lang="cs-CZ" dirty="0" smtClean="0"/>
              <a:t>Po chodníku chodíme vpravo</a:t>
            </a:r>
          </a:p>
          <a:p>
            <a:pPr>
              <a:buNone/>
            </a:pPr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00B0F0"/>
                    </a:gs>
                    <a:gs pos="21001">
                      <a:srgbClr val="0819FB"/>
                    </a:gs>
                    <a:gs pos="35001">
                      <a:srgbClr val="1A8D48"/>
                    </a:gs>
                    <a:gs pos="52000">
                      <a:srgbClr val="FFFF00"/>
                    </a:gs>
                    <a:gs pos="73000">
                      <a:srgbClr val="EE3F17"/>
                    </a:gs>
                    <a:gs pos="88000">
                      <a:srgbClr val="E81766"/>
                    </a:gs>
                    <a:gs pos="100000">
                      <a:srgbClr val="A603AB"/>
                    </a:gs>
                  </a:gsLst>
                  <a:lin ang="5400000" scaled="0"/>
                </a:gradFill>
                <a:sym typeface="Wingdings" pitchFamily="2" charset="2"/>
              </a:rPr>
              <a:t> </a:t>
            </a:r>
            <a:r>
              <a:rPr lang="cs-CZ" dirty="0" smtClean="0"/>
              <a:t>Po silnici chodíme vlevo</a:t>
            </a:r>
            <a:r>
              <a:rPr lang="cs-CZ" dirty="0" smtClean="0"/>
              <a:t>, maximálně </a:t>
            </a:r>
            <a:r>
              <a:rPr lang="cs-CZ" dirty="0" smtClean="0"/>
              <a:t>2 vedle sebe</a:t>
            </a:r>
          </a:p>
          <a:p>
            <a:pPr>
              <a:buNone/>
            </a:pPr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00B0F0"/>
                    </a:gs>
                    <a:gs pos="21001">
                      <a:srgbClr val="0819FB"/>
                    </a:gs>
                    <a:gs pos="35001">
                      <a:srgbClr val="1A8D48"/>
                    </a:gs>
                    <a:gs pos="52000">
                      <a:srgbClr val="FFFF00"/>
                    </a:gs>
                    <a:gs pos="73000">
                      <a:srgbClr val="EE3F17"/>
                    </a:gs>
                    <a:gs pos="88000">
                      <a:srgbClr val="E81766"/>
                    </a:gs>
                    <a:gs pos="100000">
                      <a:srgbClr val="A603AB"/>
                    </a:gs>
                  </a:gsLst>
                  <a:lin ang="5400000" scaled="0"/>
                </a:gradFill>
                <a:sym typeface="Wingdings" pitchFamily="2" charset="2"/>
              </a:rPr>
              <a:t> </a:t>
            </a:r>
            <a:r>
              <a:rPr lang="cs-CZ" dirty="0" smtClean="0"/>
              <a:t>Silnici přecházíme na přechodech pro chodce</a:t>
            </a:r>
          </a:p>
          <a:p>
            <a:pPr>
              <a:buNone/>
            </a:pPr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00B0F0"/>
                    </a:gs>
                    <a:gs pos="21001">
                      <a:srgbClr val="0819FB"/>
                    </a:gs>
                    <a:gs pos="35001">
                      <a:srgbClr val="1A8D48"/>
                    </a:gs>
                    <a:gs pos="52000">
                      <a:srgbClr val="FFFF00"/>
                    </a:gs>
                    <a:gs pos="73000">
                      <a:srgbClr val="EE3F17"/>
                    </a:gs>
                    <a:gs pos="88000">
                      <a:srgbClr val="E81766"/>
                    </a:gs>
                    <a:gs pos="100000">
                      <a:srgbClr val="A603AB"/>
                    </a:gs>
                  </a:gsLst>
                  <a:lin ang="5400000" scaled="0"/>
                </a:gradFill>
                <a:sym typeface="Wingdings" pitchFamily="2" charset="2"/>
              </a:rPr>
              <a:t> </a:t>
            </a:r>
            <a:r>
              <a:rPr lang="cs-CZ" dirty="0" smtClean="0"/>
              <a:t>Kde není přechod</a:t>
            </a:r>
            <a:r>
              <a:rPr lang="cs-CZ" dirty="0" smtClean="0"/>
              <a:t>, přecházíme </a:t>
            </a:r>
            <a:r>
              <a:rPr lang="cs-CZ" dirty="0" smtClean="0"/>
              <a:t>nejkratší cestou</a:t>
            </a:r>
          </a:p>
          <a:p>
            <a:pPr>
              <a:buNone/>
            </a:pPr>
            <a:r>
              <a:rPr lang="cs-CZ" dirty="0" smtClean="0"/>
              <a:t>    Rozhlédneme se vlevo</a:t>
            </a:r>
            <a:r>
              <a:rPr lang="cs-CZ" dirty="0" smtClean="0"/>
              <a:t>, vpravo, znovu </a:t>
            </a:r>
            <a:r>
              <a:rPr lang="cs-CZ" dirty="0" smtClean="0"/>
              <a:t>vlevo 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00B0F0"/>
                    </a:gs>
                    <a:gs pos="21001">
                      <a:srgbClr val="0819FB"/>
                    </a:gs>
                    <a:gs pos="35001">
                      <a:srgbClr val="1A8D48"/>
                    </a:gs>
                    <a:gs pos="52000">
                      <a:srgbClr val="FFFF00"/>
                    </a:gs>
                    <a:gs pos="73000">
                      <a:srgbClr val="EE3F17"/>
                    </a:gs>
                    <a:gs pos="88000">
                      <a:srgbClr val="E81766"/>
                    </a:gs>
                    <a:gs pos="100000">
                      <a:srgbClr val="A603AB"/>
                    </a:gs>
                  </a:gsLst>
                  <a:lin ang="5400000" scaled="0"/>
                </a:gradFill>
                <a:sym typeface="Wingdings" pitchFamily="2" charset="2"/>
              </a:rPr>
              <a:t> </a:t>
            </a:r>
            <a:r>
              <a:rPr lang="cs-CZ" dirty="0" smtClean="0"/>
              <a:t>Pokud je u přechodu semafor pro chodce</a:t>
            </a:r>
            <a:r>
              <a:rPr lang="cs-CZ" dirty="0" smtClean="0"/>
              <a:t>, čekáme </a:t>
            </a:r>
            <a:r>
              <a:rPr lang="cs-CZ" dirty="0" smtClean="0"/>
              <a:t>na </a:t>
            </a:r>
            <a:r>
              <a:rPr lang="cs-CZ" dirty="0" smtClean="0">
                <a:solidFill>
                  <a:srgbClr val="00B050"/>
                </a:solidFill>
              </a:rPr>
              <a:t>zeleného </a:t>
            </a:r>
            <a:r>
              <a:rPr lang="cs-CZ" dirty="0" smtClean="0"/>
              <a:t>panáčka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285852" y="285728"/>
            <a:ext cx="65792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00B0F0"/>
                    </a:gs>
                    <a:gs pos="21001">
                      <a:srgbClr val="0819FB"/>
                    </a:gs>
                    <a:gs pos="35001">
                      <a:srgbClr val="1A8D48"/>
                    </a:gs>
                    <a:gs pos="52000">
                      <a:srgbClr val="FFFF00"/>
                    </a:gs>
                    <a:gs pos="73000">
                      <a:srgbClr val="EE3F17"/>
                    </a:gs>
                    <a:gs pos="88000">
                      <a:srgbClr val="E81766"/>
                    </a:gs>
                    <a:gs pos="100000">
                      <a:srgbClr val="A603AB"/>
                    </a:gs>
                  </a:gsLst>
                  <a:lin ang="5400000" scaled="0"/>
                </a:gradFill>
              </a:rPr>
              <a:t>Pravidla pro chodce </a:t>
            </a:r>
            <a:r>
              <a:rPr lang="cs-CZ" sz="5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00B0F0"/>
                    </a:gs>
                    <a:gs pos="21001">
                      <a:srgbClr val="0819FB"/>
                    </a:gs>
                    <a:gs pos="35001">
                      <a:srgbClr val="1A8D48"/>
                    </a:gs>
                    <a:gs pos="52000">
                      <a:srgbClr val="FFFF00"/>
                    </a:gs>
                    <a:gs pos="73000">
                      <a:srgbClr val="EE3F17"/>
                    </a:gs>
                    <a:gs pos="88000">
                      <a:srgbClr val="E81766"/>
                    </a:gs>
                    <a:gs pos="100000">
                      <a:srgbClr val="A603AB"/>
                    </a:gs>
                  </a:gsLst>
                  <a:lin ang="5400000" scaled="0"/>
                </a:gradFill>
                <a:sym typeface="Wingdings" pitchFamily="2" charset="2"/>
              </a:rPr>
              <a:t></a:t>
            </a:r>
            <a:endParaRPr lang="cs-CZ" sz="5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00B0F0"/>
                  </a:gs>
                  <a:gs pos="21001">
                    <a:srgbClr val="0819FB"/>
                  </a:gs>
                  <a:gs pos="35001">
                    <a:srgbClr val="1A8D48"/>
                  </a:gs>
                  <a:gs pos="52000">
                    <a:srgbClr val="FFFF00"/>
                  </a:gs>
                  <a:gs pos="73000">
                    <a:srgbClr val="EE3F17"/>
                  </a:gs>
                  <a:gs pos="88000">
                    <a:srgbClr val="E81766"/>
                  </a:gs>
                  <a:gs pos="100000">
                    <a:srgbClr val="A603AB"/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>
                <a:ln>
                  <a:solidFill>
                    <a:srgbClr val="FF0000"/>
                  </a:solidFill>
                </a:ln>
              </a:rPr>
              <a:t>Rozhodni:</a:t>
            </a:r>
            <a:endParaRPr lang="cs-CZ" sz="5400" dirty="0">
              <a:ln>
                <a:solidFill>
                  <a:srgbClr val="FF0000"/>
                </a:solidFill>
              </a:ln>
            </a:endParaRPr>
          </a:p>
        </p:txBody>
      </p:sp>
      <p:pic>
        <p:nvPicPr>
          <p:cNvPr id="4" name="Picture 20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785926"/>
            <a:ext cx="1404934" cy="14049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428860" y="2357430"/>
            <a:ext cx="2857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Můžeš jít za značku?</a:t>
            </a:r>
            <a:endParaRPr lang="cs-CZ" sz="2400" dirty="0"/>
          </a:p>
        </p:txBody>
      </p:sp>
      <p:pic>
        <p:nvPicPr>
          <p:cNvPr id="6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3357562"/>
            <a:ext cx="1285884" cy="1289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143108" y="4000504"/>
            <a:ext cx="38576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tady přechod pro </a:t>
            </a:r>
            <a:r>
              <a:rPr lang="cs-CZ" sz="2400" dirty="0" smtClean="0"/>
              <a:t>chodce?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00760" y="4000504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ANO/NE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00760" y="2428868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ANO/NE</a:t>
            </a:r>
            <a:endParaRPr lang="cs-CZ" dirty="0"/>
          </a:p>
        </p:txBody>
      </p:sp>
      <p:pic>
        <p:nvPicPr>
          <p:cNvPr id="10" name="Picture 2" descr="C:\Documents and Settings\Janča\Plocha\00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786" y="4857760"/>
            <a:ext cx="1364843" cy="160074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 rot="10800000" flipH="1" flipV="1">
            <a:off x="2214546" y="5286388"/>
            <a:ext cx="266892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Můžeš nyní přejít?                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7355" y="5367063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ANO/NE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err="1" smtClean="0"/>
              <a:t>Commons</a:t>
            </a:r>
            <a:r>
              <a:rPr lang="cs-CZ" sz="1800" dirty="0" smtClean="0"/>
              <a:t>. In </a:t>
            </a:r>
            <a:r>
              <a:rPr lang="cs-CZ" sz="1800" i="1" dirty="0" err="1" smtClean="0"/>
              <a:t>Wikipedia</a:t>
            </a:r>
            <a:r>
              <a:rPr lang="cs-CZ" sz="1800" i="1" dirty="0" smtClean="0"/>
              <a:t> : </a:t>
            </a:r>
            <a:r>
              <a:rPr lang="cs-CZ" sz="1800" i="1" dirty="0" err="1" smtClean="0"/>
              <a:t>the</a:t>
            </a:r>
            <a:r>
              <a:rPr lang="cs-CZ" sz="1800" i="1" dirty="0" smtClean="0"/>
              <a:t> free </a:t>
            </a:r>
            <a:r>
              <a:rPr lang="cs-CZ" sz="1800" i="1" dirty="0" err="1" smtClean="0"/>
              <a:t>encyclopedia</a:t>
            </a:r>
            <a:r>
              <a:rPr lang="cs-CZ" sz="1800" dirty="0" smtClean="0"/>
              <a:t> [online]. St. </a:t>
            </a:r>
            <a:r>
              <a:rPr lang="cs-CZ" sz="1800" dirty="0" err="1" smtClean="0"/>
              <a:t>Petersburg</a:t>
            </a:r>
            <a:r>
              <a:rPr lang="cs-CZ" sz="1800" dirty="0" smtClean="0"/>
              <a:t> (Florida) : </a:t>
            </a:r>
            <a:r>
              <a:rPr lang="cs-CZ" sz="1800" dirty="0" err="1" smtClean="0"/>
              <a:t>Wikipedia</a:t>
            </a:r>
            <a:r>
              <a:rPr lang="cs-CZ" sz="1800" dirty="0" smtClean="0"/>
              <a:t> </a:t>
            </a:r>
            <a:r>
              <a:rPr lang="cs-CZ" sz="1800" dirty="0" err="1" smtClean="0"/>
              <a:t>Foundation</a:t>
            </a:r>
            <a:r>
              <a:rPr lang="cs-CZ" sz="1800" dirty="0" smtClean="0"/>
              <a:t>, 4.7.2010 [cit. 2011-10-26]. Dostupné z WWW: &lt;http://upload.wikimedia.org/wikipedia/commons/8/8f/C07acr.jpg&gt;.</a:t>
            </a:r>
          </a:p>
          <a:p>
            <a:r>
              <a:rPr lang="cs-CZ" sz="1800" dirty="0" err="1" smtClean="0"/>
              <a:t>Commons</a:t>
            </a:r>
            <a:r>
              <a:rPr lang="cs-CZ" sz="1800" dirty="0" smtClean="0"/>
              <a:t>. In </a:t>
            </a:r>
            <a:r>
              <a:rPr lang="cs-CZ" sz="1800" i="1" dirty="0" err="1" smtClean="0"/>
              <a:t>Wikipedia</a:t>
            </a:r>
            <a:r>
              <a:rPr lang="cs-CZ" sz="1800" i="1" dirty="0" smtClean="0"/>
              <a:t> : </a:t>
            </a:r>
            <a:r>
              <a:rPr lang="cs-CZ" sz="1800" i="1" dirty="0" err="1" smtClean="0"/>
              <a:t>the</a:t>
            </a:r>
            <a:r>
              <a:rPr lang="cs-CZ" sz="1800" i="1" dirty="0" smtClean="0"/>
              <a:t> free </a:t>
            </a:r>
            <a:r>
              <a:rPr lang="cs-CZ" sz="1800" i="1" dirty="0" err="1" smtClean="0"/>
              <a:t>encyclopedia</a:t>
            </a:r>
            <a:r>
              <a:rPr lang="cs-CZ" sz="1800" dirty="0" smtClean="0"/>
              <a:t> [online]. St. </a:t>
            </a:r>
            <a:r>
              <a:rPr lang="cs-CZ" sz="1800" dirty="0" err="1" smtClean="0"/>
              <a:t>Petersburg</a:t>
            </a:r>
            <a:r>
              <a:rPr lang="cs-CZ" sz="1800" dirty="0" smtClean="0"/>
              <a:t> (Florida) : </a:t>
            </a:r>
            <a:r>
              <a:rPr lang="cs-CZ" sz="1800" dirty="0" err="1" smtClean="0"/>
              <a:t>Wikipedia</a:t>
            </a:r>
            <a:r>
              <a:rPr lang="cs-CZ" sz="1800" dirty="0" smtClean="0"/>
              <a:t> </a:t>
            </a:r>
            <a:r>
              <a:rPr lang="cs-CZ" sz="1800" dirty="0" err="1" smtClean="0"/>
              <a:t>Foundation</a:t>
            </a:r>
            <a:r>
              <a:rPr lang="cs-CZ" sz="1800" dirty="0" smtClean="0"/>
              <a:t>, 4.7.2010 [cit. 2011-10-26]. Dostupné z WWW: &lt;http://upload.wikimedia.org/wikipedia/commons/e/e2/IP06cr.jpg&gt;.</a:t>
            </a:r>
          </a:p>
          <a:p>
            <a:r>
              <a:rPr lang="cs-CZ" sz="1800" dirty="0" err="1" smtClean="0"/>
              <a:t>Commons</a:t>
            </a:r>
            <a:r>
              <a:rPr lang="cs-CZ" sz="1800" dirty="0" smtClean="0"/>
              <a:t>. In </a:t>
            </a:r>
            <a:r>
              <a:rPr lang="cs-CZ" sz="1800" i="1" dirty="0" err="1" smtClean="0"/>
              <a:t>Wikipedia</a:t>
            </a:r>
            <a:r>
              <a:rPr lang="cs-CZ" sz="1800" i="1" dirty="0" smtClean="0"/>
              <a:t> : </a:t>
            </a:r>
            <a:r>
              <a:rPr lang="cs-CZ" sz="1800" i="1" dirty="0" err="1" smtClean="0"/>
              <a:t>the</a:t>
            </a:r>
            <a:r>
              <a:rPr lang="cs-CZ" sz="1800" i="1" dirty="0" smtClean="0"/>
              <a:t> free </a:t>
            </a:r>
            <a:r>
              <a:rPr lang="cs-CZ" sz="1800" i="1" dirty="0" err="1" smtClean="0"/>
              <a:t>encyclopedia</a:t>
            </a:r>
            <a:r>
              <a:rPr lang="cs-CZ" sz="1800" dirty="0" smtClean="0"/>
              <a:t> [online]. St. </a:t>
            </a:r>
            <a:r>
              <a:rPr lang="cs-CZ" sz="1800" dirty="0" err="1" smtClean="0"/>
              <a:t>Petersburg</a:t>
            </a:r>
            <a:r>
              <a:rPr lang="cs-CZ" sz="1800" dirty="0" smtClean="0"/>
              <a:t> (Florida) : </a:t>
            </a:r>
            <a:r>
              <a:rPr lang="cs-CZ" sz="1800" dirty="0" err="1" smtClean="0"/>
              <a:t>Wikipedia</a:t>
            </a:r>
            <a:r>
              <a:rPr lang="cs-CZ" sz="1800" dirty="0" smtClean="0"/>
              <a:t> </a:t>
            </a:r>
            <a:r>
              <a:rPr lang="cs-CZ" sz="1800" dirty="0" err="1" smtClean="0"/>
              <a:t>Foundation</a:t>
            </a:r>
            <a:r>
              <a:rPr lang="cs-CZ" sz="1800" dirty="0" smtClean="0"/>
              <a:t>, 4.7.2010 [cit. 2011-10-26]. Dostupné z WWW: &lt;http://upload.wikimedia.org/wikipedia/commons/d/de/B30cr.jpg&gt;.</a:t>
            </a:r>
          </a:p>
          <a:p>
            <a:r>
              <a:rPr lang="cs-CZ" sz="1800" dirty="0" smtClean="0"/>
              <a:t>Ilustrace:archiv autora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</TotalTime>
  <Words>182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Snímek 3</vt:lpstr>
      <vt:lpstr>Snímek 4</vt:lpstr>
      <vt:lpstr>Rozhodni: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12</cp:revision>
  <dcterms:created xsi:type="dcterms:W3CDTF">2011-08-21T15:31:45Z</dcterms:created>
  <dcterms:modified xsi:type="dcterms:W3CDTF">2013-02-06T12:46:34Z</dcterms:modified>
</cp:coreProperties>
</file>