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71" r:id="rId3"/>
    <p:sldId id="260" r:id="rId4"/>
    <p:sldId id="259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3" r:id="rId15"/>
    <p:sldId id="263" r:id="rId16"/>
    <p:sldId id="27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43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Europe,_1700_-_1714.png?uselang=cs" TargetMode="External"/><Relationship Id="rId3" Type="http://schemas.openxmlformats.org/officeDocument/2006/relationships/hyperlink" Target="http://fr.wikipedia.org/wiki/Fichier:Cardinal_de_Richelieu_mg_0053.jpg" TargetMode="External"/><Relationship Id="rId7" Type="http://schemas.openxmlformats.org/officeDocument/2006/relationships/hyperlink" Target="http://commons.wikimedia.org/w/index.php?title=File:France_1643_to_1715.svg&amp;page=1&amp;uselang=cs" TargetMode="External"/><Relationship Id="rId2" Type="http://schemas.openxmlformats.org/officeDocument/2006/relationships/hyperlink" Target="http://cs.wikipedia.org/wiki/Soubor:Louis_XIII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Colbert1666.jpg" TargetMode="External"/><Relationship Id="rId5" Type="http://schemas.openxmlformats.org/officeDocument/2006/relationships/hyperlink" Target="http://cs.wikipedia.org/wiki/Soubor:Mazarin.jpg" TargetMode="External"/><Relationship Id="rId4" Type="http://schemas.openxmlformats.org/officeDocument/2006/relationships/hyperlink" Target="http://commons.wikimedia.org/wiki/File:Louis_XIV_(Rigaud).jpg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060848"/>
            <a:ext cx="8784976" cy="4608512"/>
          </a:xfrm>
        </p:spPr>
        <p:txBody>
          <a:bodyPr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Soukromé gymnázium AD FONTES, o.p.s.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Číslo programu: 	CZ.1.07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Název programu:	OP Vzdělávání pro konkurenceschopnost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Název projektu: 	Moderní škola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Název: 		I/2 – Inovace a zkvalitnění výuky směřující k rozvoji čtenářské a 			informační gramotnosti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Autor: 		Mgr. Vladimír Prošek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Téma:  		Dějiny novověku (počátek 17. století – 1. polovina 18. století)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		FRANCIE LUDVÍKA XIV. - VÝVOJ FRANCOUZSKÉHO 			ABSOLUTISMU 1610 - 1715 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rázek 6" descr="Logo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18002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864096"/>
          </a:xfrm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688632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Tato prezentace (.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pptx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) je zaměřena na dějiny novověku, tématem je Francie Ludvíka XIV. - Vývoj francouzského absolutismu 1610 - 1715. Prezentace je určena pro septimu víceletého gymnázia a paralelní třetí ročník čtyřletého gymnázia. Jde o standardní učivo, které se skládá z textů, obrázků a animací.</a:t>
            </a:r>
          </a:p>
          <a:p>
            <a:pPr marL="0" indent="0">
              <a:spcBef>
                <a:spcPts val="1200"/>
              </a:spcBef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88640"/>
            <a:ext cx="7772400" cy="6480719"/>
          </a:xfrm>
        </p:spPr>
        <p:txBody>
          <a:bodyPr>
            <a:no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 FRANCIE </a:t>
            </a:r>
            <a:br>
              <a:rPr lang="cs-CZ" sz="6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LUDVÍKA XIV.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6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VÝVOJ FRANCOUZSKÉHO ABSOLUTISMU</a:t>
            </a:r>
            <a:br>
              <a:rPr lang="cs-CZ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1610 - 1715</a:t>
            </a:r>
            <a:endParaRPr lang="cs-CZ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DOSTUPNÁ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764704"/>
            <a:ext cx="8784976" cy="29523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Cronin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, Vincent: Ludvík XIV. Král Slunce. Velký panovník z rodu Bourbonů. Praha 1999.</a:t>
            </a:r>
          </a:p>
          <a:p>
            <a:pPr marL="0" indent="0">
              <a:buNone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Bordonove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Georges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: Ludvík XIII. Spravedlivý. „Král tří mušketýrů“. Praha 2001.</a:t>
            </a:r>
          </a:p>
          <a:p>
            <a:pPr marL="0" indent="0"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Kovařík, Jiří: Mušketýr, život a doba hraběte d´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Artagnan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 Třebíč 2009.</a:t>
            </a:r>
          </a:p>
          <a:p>
            <a:pPr marL="0" indent="0">
              <a:buNone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Fraser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, Antonia: Ludvík XIV. a jeho osudové ženy. Ostrava 2007.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www.antikopava.cz/upload/eda68ah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789040"/>
            <a:ext cx="2066150" cy="2908015"/>
          </a:xfrm>
          <a:prstGeom prst="rect">
            <a:avLst/>
          </a:prstGeom>
          <a:noFill/>
        </p:spPr>
      </p:pic>
      <p:pic>
        <p:nvPicPr>
          <p:cNvPr id="4" name="Picture 4" descr="http://www.obalkyknih.cz/file/cover/89270/mediu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3789040"/>
            <a:ext cx="2088232" cy="2876085"/>
          </a:xfrm>
          <a:prstGeom prst="rect">
            <a:avLst/>
          </a:prstGeom>
          <a:noFill/>
        </p:spPr>
      </p:pic>
      <p:pic>
        <p:nvPicPr>
          <p:cNvPr id="5" name="Picture 6" descr="http://www.altimax.cz/pictures/kniha/3902/Ludvik-XIV-a-jeho-osudove-zen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3552" y="3789040"/>
            <a:ext cx="2011462" cy="2862485"/>
          </a:xfrm>
          <a:prstGeom prst="rect">
            <a:avLst/>
          </a:prstGeom>
          <a:noFill/>
        </p:spPr>
      </p:pic>
      <p:pic>
        <p:nvPicPr>
          <p:cNvPr id="1032" name="Picture 8" descr="http://www3.bookfan-static.eu/images/cover/book/3/2/9/8/7/Musketyr-Jiri-Kovarik---w-243-h-35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3789040"/>
            <a:ext cx="2026543" cy="28677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62068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REKAPITULACE PŘEDCHOZÍHO VÝVOJE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692696"/>
            <a:ext cx="8784976" cy="59766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 letech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1328 – 1589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vládla dynastie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Valois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Francii se podařilo vyřešit staletí trvající problémy s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Anglií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a zvítězit ve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stoleté válce.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Novým problémem 16. století byla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náboženská otázka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do země se rozšířila reformace –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kalvinismus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jehož stoupenci se nazývali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Hugenoti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Francii zasáhly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náboženské války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Došlo ke sňatku mezi hugenoty a katolíky (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Jindřich Navarrský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 Markéta z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Valois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Od roku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1589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usedli na trůn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Bourboni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osobou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Jindřicha IV.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(1589 - 1610).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Náboženská situace vyřešena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Ediktem nantským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roku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1598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Hugenoti získali řadu práv.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LUDVÍK XIII. (1610 - 1643)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067944" y="836712"/>
            <a:ext cx="4896544" cy="58326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Zpočátku za něj vládla jeho matka Marie. Poté pod silným vlivem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kardinála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Richelieu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Armand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du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Plessis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>
              <a:buNone/>
            </a:pP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Richelieu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důsledně uplatňoval a upevňoval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absolutismus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– do provincií posílal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královské úředníky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místo šlechticů, hugenoty zbavil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politické moci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(dobytí La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Rochelle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generální stavy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byly naposledy svolány roku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1614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V zahraniční politice snaha vymanit Francii z habsburského sevření. Francie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1635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vstoupila do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třicetileté války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a podporovala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Švédsko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Snaha dosáhnout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Pyrenejí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Rýna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jako přirozených hranic.</a:t>
            </a:r>
          </a:p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Roku 1642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Richelieu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zemřel a krátce nato i Ludvík XIII. </a:t>
            </a:r>
          </a:p>
        </p:txBody>
      </p:sp>
      <p:pic>
        <p:nvPicPr>
          <p:cNvPr id="6" name="Zástupný symbol pro obsah 5" descr="030 Ludvík XIII.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988840"/>
            <a:ext cx="3816424" cy="4674924"/>
          </a:xfr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764704"/>
            <a:ext cx="1788701" cy="2284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LUDVÍK XIV. (1643 - 1715)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067944" y="836712"/>
            <a:ext cx="4896544" cy="58326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Narodil se roku 1638, jako pětiletý usedl na trůn a vládl 72 let.</a:t>
            </a:r>
          </a:p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V době jeho nezletilosti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regentsky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vládli matka Anna Rakouská a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kardinál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Mazarin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Giulio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Raimondo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Mazzarini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>
              <a:buNone/>
            </a:pP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Mazarin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nadále upevňoval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absolutismus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což vyvolalo odpor šlechty a měšťanstva, který nakonec přerostl v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občanskou válku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tzv. fronda 1648 – 1653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Povstalci byli ale nejednotní a královská moc zvítězila a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upevnila svou pozici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Roku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1661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Mazarin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zemřel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Ludvík XIV.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se ujal vlády. Vládl podle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absolutistických zásad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– „L´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état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c´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est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moi!“ „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Un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roi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une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foi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une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loi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.“ Obklopil se však schopnými a vzdělanými lidmi.</a:t>
            </a:r>
          </a:p>
        </p:txBody>
      </p:sp>
      <p:pic>
        <p:nvPicPr>
          <p:cNvPr id="8" name="Zástupný symbol pro obsah 7" descr="031 Ludvík XIV.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268760"/>
            <a:ext cx="3793063" cy="5400600"/>
          </a:xfrm>
        </p:spPr>
      </p:pic>
      <p:pic>
        <p:nvPicPr>
          <p:cNvPr id="2050" name="Picture 2" descr="Soubor:Mazar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2500" y="692696"/>
            <a:ext cx="1448441" cy="1944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VNITŘNÍ POLITIKA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79512" y="836712"/>
            <a:ext cx="8784976" cy="58326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První polovina 17. století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přinesla Francii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hospodářský úpadek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Naopak náklady na život dvora a zahraniční politiku se stále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zvyšovaly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Dostatek financí a pokrok státu zajistil ministr financí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Jean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Baptiste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Colbert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(1619 - 1683)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Vedl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státem řízenou obchodní politiku (merkantilismus)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která se vyznačovala následujícími opatřeními:</a:t>
            </a:r>
          </a:p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Podpora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vývozu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omezování dovozu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cly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 Rušení vnitřních cel.</a:t>
            </a:r>
          </a:p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Zakládání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manufaktur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se stání podporou (monopol), které vyráběly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luxusní zboží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(parfémy, látky, sklo, ...).</a:t>
            </a:r>
          </a:p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Budování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silnic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kanálů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Podpora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kolonizace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sz="2200" dirty="0" err="1" smtClean="0">
                <a:latin typeface="Times New Roman" pitchFamily="18" charset="0"/>
                <a:cs typeface="Times New Roman" pitchFamily="18" charset="0"/>
              </a:rPr>
              <a:t>Quebec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Antily) a dovoz levných </a:t>
            </a:r>
          </a:p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surovin (kožešiny, cukrová třtina, koření).</a:t>
            </a:r>
          </a:p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Podpora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námořních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obchodních společností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Tato opatření zvýšila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bohatství státu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a umožnila tak </a:t>
            </a:r>
          </a:p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financování výbojné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zahraniční politiky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, života dvora, </a:t>
            </a:r>
          </a:p>
          <a:p>
            <a:pPr marL="0" indent="0">
              <a:buNone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nákladné stavby, ale i podporu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umění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vědy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3542656"/>
            <a:ext cx="2463779" cy="312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ZAHRANIČNÍ POLITIKA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79512" y="692696"/>
            <a:ext cx="4248472" cy="59766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Rostoucí francouzská moc se projevila také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velmocenskými ambicemi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jejichž hlavním cílem se stalo dosažení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přirozených hranic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Francie na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Rýně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a v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Pyrenejích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1648 Vestfálský mír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konec třicetileté války, Francie získala vliv v Alsasku.</a:t>
            </a:r>
          </a:p>
          <a:p>
            <a:pPr marL="0" indent="0">
              <a:buNone/>
            </a:pP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1659 Pyrenejský mír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konec války se Španělskem, dosažení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přirozené hranice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Pyrenejích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a zisky ve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Flandrech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1667 – 1668 válka se Španělskem, zisk </a:t>
            </a:r>
            <a:r>
              <a:rPr lang="cs-CZ" sz="1800" b="1" dirty="0" err="1" smtClean="0">
                <a:latin typeface="Times New Roman" pitchFamily="18" charset="0"/>
                <a:cs typeface="Times New Roman" pitchFamily="18" charset="0"/>
              </a:rPr>
              <a:t>Brabantu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1672 – 1678 válka s Nizozemím, zisk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Burgundska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Lotrinska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Poté politika tzv. </a:t>
            </a:r>
            <a:r>
              <a:rPr lang="cs-CZ" sz="1800" b="1" dirty="0" err="1" smtClean="0">
                <a:latin typeface="Times New Roman" pitchFamily="18" charset="0"/>
                <a:cs typeface="Times New Roman" pitchFamily="18" charset="0"/>
              </a:rPr>
              <a:t>Reunií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(„mírové dosažení hranic na Rýně“), vznášení nároků na říšská území.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1681 – anexe Štrasburku (Rýn)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a zisk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Alsaska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1688 – 1697 válka o falcké dědictví, Francie utrpěla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první ztráty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(Lotrinsko), ale udržela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Alsasko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Štrasburk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6" name="Zástupný symbol pro obsah 5" descr="034 Mapa Francie 1643 - 171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07886" y="1124744"/>
            <a:ext cx="4556601" cy="4680520"/>
          </a:xfrm>
        </p:spPr>
      </p:pic>
      <p:sp>
        <p:nvSpPr>
          <p:cNvPr id="5" name="Šipka doprava 4"/>
          <p:cNvSpPr/>
          <p:nvPr/>
        </p:nvSpPr>
        <p:spPr>
          <a:xfrm rot="12653683">
            <a:off x="8459973" y="3273584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 rot="10201863">
            <a:off x="8680477" y="2586463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 rot="5941681">
            <a:off x="6658643" y="5326193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 rot="2397804">
            <a:off x="7958841" y="3007705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 rot="19437342">
            <a:off x="6584020" y="2057305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 rot="7007667">
            <a:off x="6908883" y="5252164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 rot="7007667">
            <a:off x="7052898" y="1507749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 rot="703769">
            <a:off x="7528647" y="3382200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 rot="13182599">
            <a:off x="8524962" y="2926491"/>
            <a:ext cx="255058" cy="6869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xit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xit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3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xit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dissolve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53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xit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53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9" presetClass="exit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3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xit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dissolve">
                                      <p:cBhvr>
                                        <p:cTn id="8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53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9" presetClass="exit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dissolve">
                                      <p:cBhvr>
                                        <p:cTn id="10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53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9" presetClass="exit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dissolve">
                                      <p:cBhvr>
                                        <p:cTn id="1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00"/>
                            </p:stCondLst>
                            <p:childTnLst>
                              <p:par>
                                <p:cTn id="127" presetID="53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9" presetClass="exit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dissolve">
                                      <p:cBhvr>
                                        <p:cTn id="1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620688"/>
          </a:xfrm>
        </p:spPr>
        <p:txBody>
          <a:bodyPr anchor="ctr" anchorCtr="0">
            <a:no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VÁLKA O DĚDICTVÍ ŠPANĚLSKÉ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Zástupný symbol pro obsah 14"/>
          <p:cNvSpPr>
            <a:spLocks noGrp="1"/>
          </p:cNvSpPr>
          <p:nvPr>
            <p:ph sz="half" idx="2"/>
          </p:nvPr>
        </p:nvSpPr>
        <p:spPr>
          <a:xfrm>
            <a:off x="179512" y="620688"/>
            <a:ext cx="8784976" cy="60486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Od roku 1665 se čekalo na smrt španělského krále </a:t>
            </a: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Karla II.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, který neměl potomky. Existovaly tři plány jak spor o dědictví vyřešit:</a:t>
            </a:r>
          </a:p>
          <a:p>
            <a:pPr marL="0" indent="0">
              <a:buNone/>
            </a:pP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1/ Na trůn nastoupí bavorští </a:t>
            </a:r>
            <a:r>
              <a:rPr lang="cs-CZ" sz="1900" dirty="0" err="1" smtClean="0">
                <a:latin typeface="Times New Roman" pitchFamily="18" charset="0"/>
                <a:cs typeface="Times New Roman" pitchFamily="18" charset="0"/>
              </a:rPr>
              <a:t>Wittelsbachové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 (podpora Anglie).</a:t>
            </a:r>
          </a:p>
          <a:p>
            <a:pPr marL="0" indent="0">
              <a:buNone/>
            </a:pP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2/ Na trůn nastoupí rakouští </a:t>
            </a: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Habsburci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 – posílí moc, ohrožení Francie.</a:t>
            </a:r>
          </a:p>
          <a:p>
            <a:pPr marL="0" indent="0">
              <a:buNone/>
            </a:pP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3/ Na trůn nastoupí francouzští </a:t>
            </a: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Bourboni (Filip z </a:t>
            </a:r>
            <a:r>
              <a:rPr lang="cs-CZ" sz="1900" b="1" dirty="0" err="1" smtClean="0">
                <a:latin typeface="Times New Roman" pitchFamily="18" charset="0"/>
                <a:cs typeface="Times New Roman" pitchFamily="18" charset="0"/>
              </a:rPr>
              <a:t>Anjou</a:t>
            </a: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– francouzská supervelmoc.</a:t>
            </a:r>
          </a:p>
          <a:p>
            <a:pPr marL="0" indent="0">
              <a:buNone/>
            </a:pP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Bavorský pretendent roku 1699 zemřel a </a:t>
            </a: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Karel II. 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učinil dědicem </a:t>
            </a: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Filipa z </a:t>
            </a:r>
            <a:r>
              <a:rPr lang="cs-CZ" sz="1900" b="1" dirty="0" err="1" smtClean="0">
                <a:latin typeface="Times New Roman" pitchFamily="18" charset="0"/>
                <a:cs typeface="Times New Roman" pitchFamily="18" charset="0"/>
              </a:rPr>
              <a:t>Anjou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. Roku 1700 zemřel a </a:t>
            </a: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rovnováha sil byla narušena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. Roku 1701 se zformovala </a:t>
            </a: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velká aliance Anglie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,  Nizozemí, </a:t>
            </a:r>
            <a:r>
              <a:rPr lang="cs-CZ" sz="1900" dirty="0" err="1" smtClean="0">
                <a:latin typeface="Times New Roman" pitchFamily="18" charset="0"/>
                <a:cs typeface="Times New Roman" pitchFamily="18" charset="0"/>
              </a:rPr>
              <a:t>Hannoverska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, říše, </a:t>
            </a: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Habsburků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, Savojska a Portugalska proti </a:t>
            </a: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Francii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, která se spojila s Kolínem a Bavorskem.</a:t>
            </a:r>
          </a:p>
          <a:p>
            <a:pPr marL="0" indent="0">
              <a:buNone/>
            </a:pP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Boje pak probíhaly do roku 1714 a válčilo se ve Španělsku, Nizozemí, Itálii, Německu a na světových oceánech. První „světová“ válka novověku.</a:t>
            </a:r>
          </a:p>
          <a:p>
            <a:pPr marL="0" indent="0">
              <a:buNone/>
            </a:pP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Střídavé úspěchy a dlouhá léta bojů </a:t>
            </a: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vyčerpaly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 všechny zúčastněné – zejména pak </a:t>
            </a: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Francii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. Navíc došlo k zásadnímu zlomu roku </a:t>
            </a: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1711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, kdy zemřel habsburský </a:t>
            </a: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Josef I.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 a arcivévoda Karel musel nastoupit na jeho místo jako </a:t>
            </a: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Karel VI. 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Válka byla ukončena:</a:t>
            </a:r>
          </a:p>
          <a:p>
            <a:pPr marL="0" indent="0">
              <a:buNone/>
            </a:pP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1713 mírem v Utrechtu 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mezi Velkou Británií a Francií – </a:t>
            </a: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Filip z </a:t>
            </a:r>
            <a:r>
              <a:rPr lang="cs-CZ" sz="1900" b="1" dirty="0" err="1" smtClean="0">
                <a:latin typeface="Times New Roman" pitchFamily="18" charset="0"/>
                <a:cs typeface="Times New Roman" pitchFamily="18" charset="0"/>
              </a:rPr>
              <a:t>Anjou</a:t>
            </a: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 získal Španělsko a kolonie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, Savojsko získalo Sicílii a zbylé </a:t>
            </a: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vedlejší země 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připadly </a:t>
            </a: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Habsburkům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 (Italská území a španělské Nizozemí), mír však neuznali.</a:t>
            </a:r>
          </a:p>
          <a:p>
            <a:pPr marL="0" indent="0">
              <a:buNone/>
            </a:pP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1714 mírem v </a:t>
            </a:r>
            <a:r>
              <a:rPr lang="cs-CZ" sz="1900" b="1" dirty="0" err="1" smtClean="0">
                <a:latin typeface="Times New Roman" pitchFamily="18" charset="0"/>
                <a:cs typeface="Times New Roman" pitchFamily="18" charset="0"/>
              </a:rPr>
              <a:t>Rastattu</a:t>
            </a:r>
            <a:r>
              <a:rPr lang="cs-CZ" sz="19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900" dirty="0" smtClean="0">
                <a:latin typeface="Times New Roman" pitchFamily="18" charset="0"/>
                <a:cs typeface="Times New Roman" pitchFamily="18" charset="0"/>
              </a:rPr>
              <a:t>mezi Francií a Habsburky – ti spolu s říší uznali nové uspořádání.</a:t>
            </a:r>
          </a:p>
          <a:p>
            <a:pPr marL="0" indent="0"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620688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VÁLKA O DĚDICTVÍ ŠPANĚLSKÉ</a:t>
            </a:r>
            <a:endParaRPr lang="cs-CZ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72174"/>
            <a:ext cx="8788332" cy="5998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stenec 4"/>
          <p:cNvSpPr/>
          <p:nvPr/>
        </p:nvSpPr>
        <p:spPr>
          <a:xfrm>
            <a:off x="3275856" y="2132856"/>
            <a:ext cx="288032" cy="288032"/>
          </a:xfrm>
          <a:prstGeom prst="donu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Prstenec 12"/>
          <p:cNvSpPr/>
          <p:nvPr/>
        </p:nvSpPr>
        <p:spPr>
          <a:xfrm>
            <a:off x="3347864" y="3573016"/>
            <a:ext cx="432048" cy="432048"/>
          </a:xfrm>
          <a:prstGeom prst="donu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9" name="Prstenec 28"/>
          <p:cNvSpPr/>
          <p:nvPr/>
        </p:nvSpPr>
        <p:spPr>
          <a:xfrm rot="712096">
            <a:off x="4211960" y="2348880"/>
            <a:ext cx="288032" cy="288032"/>
          </a:xfrm>
          <a:prstGeom prst="donu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0" name="Prstenec 29"/>
          <p:cNvSpPr/>
          <p:nvPr/>
        </p:nvSpPr>
        <p:spPr>
          <a:xfrm>
            <a:off x="4788024" y="2420888"/>
            <a:ext cx="288032" cy="288032"/>
          </a:xfrm>
          <a:prstGeom prst="donu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1" name="Prstenec 30"/>
          <p:cNvSpPr/>
          <p:nvPr/>
        </p:nvSpPr>
        <p:spPr>
          <a:xfrm>
            <a:off x="5652120" y="2348880"/>
            <a:ext cx="288032" cy="288032"/>
          </a:xfrm>
          <a:prstGeom prst="donu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2" name="Prstenec 31"/>
          <p:cNvSpPr/>
          <p:nvPr/>
        </p:nvSpPr>
        <p:spPr>
          <a:xfrm rot="560246">
            <a:off x="5652120" y="3501008"/>
            <a:ext cx="288032" cy="288032"/>
          </a:xfrm>
          <a:prstGeom prst="donu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3" name="Prstenec 32"/>
          <p:cNvSpPr/>
          <p:nvPr/>
        </p:nvSpPr>
        <p:spPr>
          <a:xfrm>
            <a:off x="1115616" y="4797152"/>
            <a:ext cx="288032" cy="288032"/>
          </a:xfrm>
          <a:prstGeom prst="donu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4" name="Prstenec 33"/>
          <p:cNvSpPr/>
          <p:nvPr/>
        </p:nvSpPr>
        <p:spPr>
          <a:xfrm rot="20531513">
            <a:off x="4211960" y="4221088"/>
            <a:ext cx="288032" cy="288032"/>
          </a:xfrm>
          <a:prstGeom prst="donu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5" name="Prstenec 34"/>
          <p:cNvSpPr/>
          <p:nvPr/>
        </p:nvSpPr>
        <p:spPr>
          <a:xfrm rot="1373004">
            <a:off x="4572000" y="3068960"/>
            <a:ext cx="288032" cy="288032"/>
          </a:xfrm>
          <a:prstGeom prst="donu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6" name="Prstenec 35"/>
          <p:cNvSpPr/>
          <p:nvPr/>
        </p:nvSpPr>
        <p:spPr>
          <a:xfrm rot="20551665">
            <a:off x="5004048" y="3356992"/>
            <a:ext cx="360040" cy="360040"/>
          </a:xfrm>
          <a:prstGeom prst="donu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7" name="Prstenec 36"/>
          <p:cNvSpPr/>
          <p:nvPr/>
        </p:nvSpPr>
        <p:spPr>
          <a:xfrm>
            <a:off x="2123728" y="4869160"/>
            <a:ext cx="432048" cy="432048"/>
          </a:xfrm>
          <a:prstGeom prst="donut">
            <a:avLst/>
          </a:prstGeom>
          <a:solidFill>
            <a:schemeClr val="tx1"/>
          </a:solidFill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39" name="Přímá spojovací čára 38"/>
          <p:cNvCxnSpPr>
            <a:stCxn id="5" idx="6"/>
            <a:endCxn id="29" idx="2"/>
          </p:cNvCxnSpPr>
          <p:nvPr/>
        </p:nvCxnSpPr>
        <p:spPr>
          <a:xfrm>
            <a:off x="3563888" y="2276872"/>
            <a:ext cx="651151" cy="186405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>
            <a:stCxn id="29" idx="6"/>
            <a:endCxn id="30" idx="2"/>
          </p:cNvCxnSpPr>
          <p:nvPr/>
        </p:nvCxnSpPr>
        <p:spPr>
          <a:xfrm>
            <a:off x="4496913" y="2522515"/>
            <a:ext cx="291111" cy="42389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ovací čára 44"/>
          <p:cNvCxnSpPr>
            <a:stCxn id="30" idx="6"/>
            <a:endCxn id="31" idx="2"/>
          </p:cNvCxnSpPr>
          <p:nvPr/>
        </p:nvCxnSpPr>
        <p:spPr>
          <a:xfrm flipV="1">
            <a:off x="5076056" y="2492896"/>
            <a:ext cx="576064" cy="72008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ovací čára 47"/>
          <p:cNvCxnSpPr>
            <a:stCxn id="30" idx="5"/>
            <a:endCxn id="32" idx="1"/>
          </p:cNvCxnSpPr>
          <p:nvPr/>
        </p:nvCxnSpPr>
        <p:spPr>
          <a:xfrm>
            <a:off x="5033875" y="2666739"/>
            <a:ext cx="678298" cy="861277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čára 50"/>
          <p:cNvCxnSpPr>
            <a:stCxn id="33" idx="7"/>
            <a:endCxn id="5" idx="3"/>
          </p:cNvCxnSpPr>
          <p:nvPr/>
        </p:nvCxnSpPr>
        <p:spPr>
          <a:xfrm flipV="1">
            <a:off x="1361467" y="2378707"/>
            <a:ext cx="1956570" cy="2460626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ovací čára 53"/>
          <p:cNvCxnSpPr>
            <a:stCxn id="34" idx="6"/>
            <a:endCxn id="32" idx="3"/>
          </p:cNvCxnSpPr>
          <p:nvPr/>
        </p:nvCxnSpPr>
        <p:spPr>
          <a:xfrm flipV="1">
            <a:off x="4493092" y="3728987"/>
            <a:ext cx="1186036" cy="592073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ovací čára 57"/>
          <p:cNvCxnSpPr>
            <a:stCxn id="35" idx="6"/>
            <a:endCxn id="32" idx="2"/>
          </p:cNvCxnSpPr>
          <p:nvPr/>
        </p:nvCxnSpPr>
        <p:spPr>
          <a:xfrm>
            <a:off x="4848698" y="3268978"/>
            <a:ext cx="805330" cy="35268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ovací čára 60"/>
          <p:cNvCxnSpPr>
            <a:stCxn id="13" idx="6"/>
            <a:endCxn id="36" idx="2"/>
          </p:cNvCxnSpPr>
          <p:nvPr/>
        </p:nvCxnSpPr>
        <p:spPr>
          <a:xfrm flipV="1">
            <a:off x="3779912" y="3591062"/>
            <a:ext cx="1232442" cy="197978"/>
          </a:xfrm>
          <a:prstGeom prst="line">
            <a:avLst/>
          </a:pr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ovací čára 64"/>
          <p:cNvCxnSpPr>
            <a:stCxn id="37" idx="7"/>
            <a:endCxn id="13" idx="3"/>
          </p:cNvCxnSpPr>
          <p:nvPr/>
        </p:nvCxnSpPr>
        <p:spPr>
          <a:xfrm flipV="1">
            <a:off x="2492504" y="3941792"/>
            <a:ext cx="918632" cy="990640"/>
          </a:xfrm>
          <a:prstGeom prst="line">
            <a:avLst/>
          </a:prstGeom>
          <a:ln w="444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00"/>
                            </p:stCondLst>
                            <p:childTnLst>
                              <p:par>
                                <p:cTn id="7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0"/>
                            </p:stCondLst>
                            <p:childTnLst>
                              <p:par>
                                <p:cTn id="7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5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000"/>
                            </p:stCondLst>
                            <p:childTnLst>
                              <p:par>
                                <p:cTn id="10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500"/>
                            </p:stCondLst>
                            <p:childTnLst>
                              <p:par>
                                <p:cTn id="1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13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692696"/>
          </a:xfrm>
        </p:spPr>
        <p:txBody>
          <a:bodyPr anchor="ctr" anchorCtr="0">
            <a:no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CÍRKEVNÍ POLITIKA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Zástupný symbol pro obsah 14"/>
          <p:cNvSpPr>
            <a:spLocks noGrp="1"/>
          </p:cNvSpPr>
          <p:nvPr>
            <p:ph sz="half" idx="2"/>
          </p:nvPr>
        </p:nvSpPr>
        <p:spPr>
          <a:xfrm>
            <a:off x="179512" y="692696"/>
            <a:ext cx="8784976" cy="59766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Ludvíkova absolutní vláda se opírala také o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katolickou církev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do jejíchž záležitostí mohl ve své zemi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zasahovat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Ludvík XIV. nechal systematicky šikanovat hugenoty (dragonády).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Nakonec roku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1685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zrušil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edikt nantský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tím i všechna práva a svobody hugenotů. Ti poté zemi houfně opustili a přesídlili většinou do spřátelených nekatolických zemí – Braniborska, Nizozemí, Anglie.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Odchod téměř půl milionu pracovitých obyvatel poškodil hospodářství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Francie se tak stala výrazně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katolickým státem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čele s katolickým panovníkem.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692696"/>
          </a:xfrm>
        </p:spPr>
        <p:txBody>
          <a:bodyPr anchor="ctr" anchorCtr="0">
            <a:no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DVŮR A REPREZENTACE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Zástupný symbol pro obsah 14"/>
          <p:cNvSpPr>
            <a:spLocks noGrp="1"/>
          </p:cNvSpPr>
          <p:nvPr>
            <p:ph sz="half" idx="2"/>
          </p:nvPr>
        </p:nvSpPr>
        <p:spPr>
          <a:xfrm>
            <a:off x="179512" y="692696"/>
            <a:ext cx="8784976" cy="59766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Symbolem absolutní moci ve Francii se stala nová rezidence francouzských králů –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Versailles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Rozsáhlý architektonický podnik v sobě zahrnoval zámek i zahrady s bohatou výzdobou. Jeho účelem byla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reprezentace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ale zároveň byl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vzorem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 ostatní absolutní monarchy (francouzský věk).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Okázalostí vynikal také samotný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královský dvůr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který zahrnoval tisíce dvořanů/šlechticů, dam, umělců a pomocného personálu. Byly podnikány nákladné a velkolepé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kulturní akce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Důležitý byl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vliv dvořanů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krále – výsadní postavení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tzv. metres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oficiálních králových milenek, které měly významný vliv i na politiku země, např. Louisa de la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Valiére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madame de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Montespan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Dvůr tak spotřeboval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obrovské množství financí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Stavby, dvořané, okázalé podniky, výbojná politika a špatná rozhodnutí nakonec zemi v závěru vlády Ludvíka XIV. přivedly k úpadku a vysokému zadlužení.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KONTROLNÍ OTÁZKY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836712"/>
            <a:ext cx="4316288" cy="5832648"/>
          </a:xfrm>
        </p:spPr>
        <p:txBody>
          <a:bodyPr>
            <a:normAutofit lnSpcReduction="10000"/>
          </a:bodyPr>
          <a:lstStyle/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1/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Jaký režim prosazoval kardinál 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Richelieu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2/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Z jaké dynastie byl Ludvík XIV.?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3/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Kdo vládl za Ludvíka XIV. do roku 1661?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4/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Nejvýznamnější ministr Ludvíka XIV.?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5/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Co bylo cílem Ludvíkovy zahraniční politiky?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6/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Kterým konfliktem přivedl Ludvík XIV. Francii na hranici kolapsu?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7/ Jak se třicetiletá válka změnila v poslední fázi?</a:t>
            </a: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8/ Kde se jednalo o uzavření míru?</a:t>
            </a: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9/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K čemu vedlo zrušení ediktu nantského.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10/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Jak se nazývá reprezentativní sídlo francouzského dvora?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836712"/>
            <a:ext cx="4316288" cy="5832648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1/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bsolutismus.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2/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Bourboni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3/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Kardinál 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Mazarin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4/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Jean 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Baptiste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Colbert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5/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Proniknout k Rýnu a do Pyrenejí (přirozené hranice).		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6/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Válkou o dědictví španělské.			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7/ Bojovalo se o moc nikoliv za víru.		</a:t>
            </a: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8/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Rastattu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 a Utrechtu.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9/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Zrušit a omezit práva hugenotů.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cs-CZ" sz="1600" b="1" smtClean="0"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cs-CZ" sz="1600" b="1" smtClean="0">
                <a:latin typeface="Times New Roman" pitchFamily="18" charset="0"/>
                <a:cs typeface="Times New Roman" pitchFamily="18" charset="0"/>
              </a:rPr>
              <a:t>Versailles.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DOSTUPNÉ POD LICENCÍ PUBLIC DOMAIN WWW</a:t>
            </a:r>
            <a:endParaRPr lang="cs-CZ" sz="27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256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hlinkClick r:id="rId2"/>
              </a:rPr>
              <a:t>http://cs.wikipedia.org/wiki/Soubor:Louis_XIII.jpg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ze dne 1. září 2012.</a:t>
            </a:r>
          </a:p>
          <a:p>
            <a:pPr marL="0" indent="0">
              <a:buNone/>
            </a:pPr>
            <a:r>
              <a:rPr lang="cs-CZ" sz="2000" dirty="0" smtClean="0">
                <a:hlinkClick r:id="rId3"/>
              </a:rPr>
              <a:t>http://fr.</a:t>
            </a:r>
            <a:r>
              <a:rPr lang="cs-CZ" sz="2000" dirty="0" err="1" smtClean="0">
                <a:hlinkClick r:id="rId3"/>
              </a:rPr>
              <a:t>wikipedia.org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wiki</a:t>
            </a:r>
            <a:r>
              <a:rPr lang="cs-CZ" sz="2000" dirty="0" smtClean="0">
                <a:hlinkClick r:id="rId3"/>
              </a:rPr>
              <a:t>/</a:t>
            </a:r>
            <a:r>
              <a:rPr lang="cs-CZ" sz="2000" dirty="0" err="1" smtClean="0">
                <a:hlinkClick r:id="rId3"/>
              </a:rPr>
              <a:t>Fichier</a:t>
            </a:r>
            <a:r>
              <a:rPr lang="cs-CZ" sz="2000" dirty="0" smtClean="0">
                <a:hlinkClick r:id="rId3"/>
              </a:rPr>
              <a:t>:</a:t>
            </a:r>
            <a:r>
              <a:rPr lang="cs-CZ" sz="2000" dirty="0" err="1" smtClean="0">
                <a:hlinkClick r:id="rId3"/>
              </a:rPr>
              <a:t>Cardinal</a:t>
            </a:r>
            <a:r>
              <a:rPr lang="cs-CZ" sz="2000" dirty="0" smtClean="0">
                <a:hlinkClick r:id="rId3"/>
              </a:rPr>
              <a:t>_de_</a:t>
            </a:r>
            <a:r>
              <a:rPr lang="cs-CZ" sz="2000" dirty="0" err="1" smtClean="0">
                <a:hlinkClick r:id="rId3"/>
              </a:rPr>
              <a:t>Richelieu</a:t>
            </a:r>
            <a:r>
              <a:rPr lang="cs-CZ" sz="2000" dirty="0" smtClean="0">
                <a:hlinkClick r:id="rId3"/>
              </a:rPr>
              <a:t>_mg_0053.jpg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ze dne 25. července 2012.</a:t>
            </a:r>
          </a:p>
          <a:p>
            <a:pPr marL="0" indent="0">
              <a:buNone/>
            </a:pPr>
            <a:r>
              <a:rPr lang="cs-CZ" sz="2000" dirty="0" smtClean="0">
                <a:hlinkClick r:id="rId4"/>
              </a:rPr>
              <a:t>http://commons.wikimedia.org/wiki/File:Louis_XIV_(Rigaud).jpg</a:t>
            </a:r>
            <a:r>
              <a:rPr lang="cs-CZ" sz="2000" dirty="0" smtClean="0"/>
              <a:t>,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ze dne 1. září 2012.</a:t>
            </a:r>
          </a:p>
          <a:p>
            <a:pPr marL="0" indent="0">
              <a:buNone/>
            </a:pPr>
            <a:r>
              <a:rPr lang="cs-CZ" sz="2000" dirty="0" smtClean="0">
                <a:hlinkClick r:id="rId5"/>
              </a:rPr>
              <a:t>http://cs.wikipedia.org/wiki/Soubor:Mazarin.jpg</a:t>
            </a:r>
            <a:r>
              <a:rPr lang="cs-CZ" sz="2000" dirty="0" smtClean="0"/>
              <a:t>,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ze dne 1. září 2012.</a:t>
            </a:r>
          </a:p>
          <a:p>
            <a:pPr marL="0" indent="0">
              <a:buNone/>
            </a:pPr>
            <a:r>
              <a:rPr lang="cs-CZ" sz="2000" dirty="0" smtClean="0">
                <a:hlinkClick r:id="rId6"/>
              </a:rPr>
              <a:t>http://commons.wikimedia.org/wiki/File:Colbert1666.jpg</a:t>
            </a:r>
            <a:r>
              <a:rPr lang="cs-CZ" sz="2000" dirty="0" smtClean="0"/>
              <a:t>,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ze dne 1. září 2012.</a:t>
            </a:r>
          </a:p>
          <a:p>
            <a:pPr marL="0" indent="0">
              <a:buNone/>
            </a:pPr>
            <a:r>
              <a:rPr lang="cs-CZ" sz="2000" dirty="0" smtClean="0">
                <a:hlinkClick r:id="rId7"/>
              </a:rPr>
              <a:t>http://commons.wikimedia.org/w/index.php?title=File:France_1643_to_1715.svg&amp;page=1&amp;uselang=cs</a:t>
            </a:r>
            <a:r>
              <a:rPr lang="cs-CZ" sz="2000" dirty="0" smtClean="0"/>
              <a:t>,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ze dne 1. září 2012.</a:t>
            </a:r>
          </a:p>
          <a:p>
            <a:pPr marL="0" indent="0">
              <a:buNone/>
            </a:pPr>
            <a:r>
              <a:rPr lang="cs-CZ" sz="2000" dirty="0" smtClean="0">
                <a:hlinkClick r:id="rId8"/>
              </a:rPr>
              <a:t>http://commons.wikimedia.org/wiki/File:Europe,_1700_-_1714.png?uselang=cs</a:t>
            </a:r>
            <a:r>
              <a:rPr lang="cs-CZ" sz="2000" dirty="0" smtClean="0"/>
              <a:t>,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ze dne 1. 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září 2012.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792088"/>
          </a:xfrm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ZHODNOCENÍ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616624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Zpětné ověřování znalostí u studentů prokázalo úspěšnost zpracovaného tématu.</a:t>
            </a:r>
          </a:p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Znalosti studentů, kterých dosáhli studiem materiálu, odpovídají standardu nebo jsou nadprůměrné. Jsou přiměřené vzhledem k použitému materiálu i věku studentů (septima osmiletého studijního cyklu).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617</TotalTime>
  <Words>1432</Words>
  <Application>Microsoft Office PowerPoint</Application>
  <PresentationFormat>Předvádění na obrazovce (4:3)</PresentationFormat>
  <Paragraphs>101</Paragraphs>
  <Slides>16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Soukromé gymnázium AD FONTES, o.p.s. Číslo programu:  CZ.1.07 Název programu: OP Vzdělávání pro konkurenceschopnost Název projektu:  Moderní škola Název:   I/2 – Inovace a zkvalitnění výuky směřující k rozvoji čtenářské a    informační gramotnosti Autor:   Mgr. Vladimír Prošek Téma:    Dějiny novověku (počátek 17. století – 1. polovina 18. století)   FRANCIE LUDVÍKA XIV. - VÝVOJ FRANCOUZSKÉHO    ABSOLUTISMU 1610 - 1715 </vt:lpstr>
      <vt:lpstr>ANOTACE</vt:lpstr>
      <vt:lpstr> FRANCIE  LUDVÍKA XIV.    VÝVOJ FRANCOUZSKÉHO ABSOLUTISMU 1610 - 1715</vt:lpstr>
      <vt:lpstr>DOSTUPNÁ LITERATURA</vt:lpstr>
      <vt:lpstr>REKAPITULACE PŘEDCHOZÍHO VÝVOJE</vt:lpstr>
      <vt:lpstr>LUDVÍK XIII. (1610 - 1643)</vt:lpstr>
      <vt:lpstr>LUDVÍK XIV. (1643 - 1715)</vt:lpstr>
      <vt:lpstr>VNITŘNÍ POLITIKA</vt:lpstr>
      <vt:lpstr>ZAHRANIČNÍ POLITIKA</vt:lpstr>
      <vt:lpstr>VÁLKA O DĚDICTVÍ ŠPANĚLSKÉ</vt:lpstr>
      <vt:lpstr>VÁLKA O DĚDICTVÍ ŠPANĚLSKÉ</vt:lpstr>
      <vt:lpstr>CÍRKEVNÍ POLITIKA</vt:lpstr>
      <vt:lpstr>DVŮR A REPREZENTACE</vt:lpstr>
      <vt:lpstr>KONTROLNÍ OTÁZKY</vt:lpstr>
      <vt:lpstr>POUŽITÉ ZDROJE DOSTUPNÉ POD LICENCÍ PUBLIC DOMAIN WWW</vt:lpstr>
      <vt:lpstr>ZHODNOCENÍ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vladimir.prosek</dc:creator>
  <cp:lastModifiedBy>Administrator</cp:lastModifiedBy>
  <cp:revision>64</cp:revision>
  <dcterms:created xsi:type="dcterms:W3CDTF">2012-05-10T11:19:50Z</dcterms:created>
  <dcterms:modified xsi:type="dcterms:W3CDTF">2013-01-10T12:58:29Z</dcterms:modified>
</cp:coreProperties>
</file>