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58" r:id="rId4"/>
    <p:sldId id="274" r:id="rId5"/>
    <p:sldId id="275" r:id="rId6"/>
    <p:sldId id="278" r:id="rId7"/>
    <p:sldId id="280" r:id="rId8"/>
    <p:sldId id="282" r:id="rId9"/>
    <p:sldId id="283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6.2.2013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06</a:t>
              </a:r>
              <a:r>
                <a:rPr lang="cs-CZ" sz="1200" b="0" i="0" u="none" strike="noStrike" kern="1200" cap="none" spc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b="0" i="0" u="none" strike="noStrike" kern="1200" cap="none" spc="0" dirty="0" smtClean="0">
                  <a:solidFill>
                    <a:srgbClr val="000000"/>
                  </a:solidFill>
                  <a:uFillTx/>
                  <a:latin typeface="Calibri"/>
                </a:rPr>
                <a:t>Magnetické vlastnosti látek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-test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6. 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</a:t>
            </a:r>
            <a:r>
              <a:rPr lang="cs-CZ" sz="1400" dirty="0" smtClean="0">
                <a:solidFill>
                  <a:schemeClr val="tx1"/>
                </a:solidFill>
              </a:rPr>
              <a:t>učivo </a:t>
            </a:r>
            <a:r>
              <a:rPr lang="cs-CZ" sz="1400" dirty="0" smtClean="0">
                <a:solidFill>
                  <a:schemeClr val="tx1"/>
                </a:solidFill>
              </a:rPr>
              <a:t>na téma </a:t>
            </a:r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MAGNETICKÉ VLASTNOSTI LÁTEK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žádné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1.období, věková skupina : 12- 13 let</a:t>
            </a:r>
          </a:p>
        </p:txBody>
      </p:sp>
    </p:spTree>
    <p:extLst>
      <p:ext uri="{BB962C8B-B14F-4D97-AF65-F5344CB8AC3E}">
        <p14:creationId xmlns=""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Magnetické vlastnosti látek,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/>
            </a:pPr>
            <a:r>
              <a:rPr lang="cs-CZ" sz="2000" dirty="0" smtClean="0">
                <a:latin typeface="Calibri"/>
              </a:rPr>
              <a:t>   Vyber z uvedených těles ta, která                              A  stříbrný řetízek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jsou přitahována magnetem :                                    B  tyč z hliníku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C  klika z mosazi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D  kulička z kobaltu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2000" dirty="0" smtClean="0">
                <a:latin typeface="Calibri"/>
              </a:rPr>
              <a:t>Ve kterém místě je podle obrázku              A                      B           C         D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netečné pásmo magnetu ?          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3.  Části tyčového magnetu, kde se               A        B     C      D     C      B       A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přitáhne nejvíce ocelových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hřebíků jsou označeny :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5004048" y="4077072"/>
            <a:ext cx="3384376" cy="360040"/>
            <a:chOff x="5004048" y="4077072"/>
            <a:chExt cx="3384376" cy="360040"/>
          </a:xfrm>
        </p:grpSpPr>
        <p:sp>
          <p:nvSpPr>
            <p:cNvPr id="8" name="Obdélník 7"/>
            <p:cNvSpPr/>
            <p:nvPr/>
          </p:nvSpPr>
          <p:spPr>
            <a:xfrm>
              <a:off x="5004048" y="4077072"/>
              <a:ext cx="3384376" cy="36004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5004048" y="4077072"/>
              <a:ext cx="504056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3" name="Přímá spojovací čára 12"/>
          <p:cNvCxnSpPr>
            <a:stCxn id="8" idx="0"/>
            <a:endCxn id="8" idx="2"/>
          </p:cNvCxnSpPr>
          <p:nvPr/>
        </p:nvCxnSpPr>
        <p:spPr>
          <a:xfrm>
            <a:off x="6696236" y="407707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7452320" y="407707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004048" y="5589240"/>
            <a:ext cx="504056" cy="36004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004048" y="5589240"/>
            <a:ext cx="3384376" cy="3600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2"/>
          <p:cNvCxnSpPr/>
          <p:nvPr/>
        </p:nvCxnSpPr>
        <p:spPr>
          <a:xfrm>
            <a:off x="6696236" y="5589240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796136" y="5589240"/>
            <a:ext cx="0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246549" y="5594122"/>
            <a:ext cx="0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189222" y="5594122"/>
            <a:ext cx="0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607841" y="5590347"/>
            <a:ext cx="0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Magnetické vlastnosti látek,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4.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Jižní pól magnetu označíme                                   A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N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podle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mezinárodní  dohody                                 B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J </a:t>
            </a:r>
            <a:r>
              <a:rPr lang="cs-CZ" sz="2000" dirty="0" smtClean="0">
                <a:latin typeface="Calibri"/>
              </a:rPr>
              <a:t>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písmenem                                                                 C     </a:t>
            </a:r>
            <a:r>
              <a:rPr lang="cs-CZ" sz="2000" b="1" dirty="0" smtClean="0">
                <a:latin typeface="Calibri"/>
              </a:rPr>
              <a:t>S</a:t>
            </a:r>
            <a:r>
              <a:rPr lang="cs-CZ" sz="20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D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P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5.    Vyber nesprávné tvrzení                               A  nesouhlasné póly  se přitahují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o magnetech :                                                B  souhlasné póly se odpuzují    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C  účinky nesouhlasných pólů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se zesilují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D  magnet  a nezmagnetovaná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ocelová tyč se vzájemně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</a:t>
            </a:r>
            <a:r>
              <a:rPr lang="cs-CZ" sz="2000" dirty="0">
                <a:latin typeface="Calibri"/>
              </a:rPr>
              <a:t>přitahují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244022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Magnetické vlastnosti látek,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196752"/>
            <a:ext cx="8352928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</a:t>
            </a:r>
            <a:r>
              <a:rPr lang="cs-CZ" sz="1600" b="1" u="sng" dirty="0" smtClean="0">
                <a:latin typeface="Calibri"/>
              </a:rPr>
              <a:t>  </a:t>
            </a:r>
            <a:r>
              <a:rPr lang="cs-CZ" sz="1600" b="1" u="sng" dirty="0" smtClean="0">
                <a:latin typeface="Calibri"/>
              </a:rPr>
              <a:t>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6</a:t>
            </a:r>
            <a:r>
              <a:rPr lang="cs-CZ" sz="2000" dirty="0" smtClean="0">
                <a:latin typeface="Calibri"/>
              </a:rPr>
              <a:t>.     Silové působení pole  magnetu                                 A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elektrickým polem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na magnetku je způsobeno :                                     B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gravitačním polem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C    magnetizací látky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D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magnetickým polem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7</a:t>
            </a:r>
            <a:r>
              <a:rPr lang="cs-CZ" sz="2000" dirty="0" smtClean="0">
                <a:latin typeface="Calibri"/>
              </a:rPr>
              <a:t>.  Tyč z magneticky měkké oceli      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 A</a:t>
            </a:r>
            <a:r>
              <a:rPr lang="cs-CZ" sz="2000" dirty="0" smtClean="0">
                <a:latin typeface="Calibri"/>
              </a:rPr>
              <a:t>                  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             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              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přiblížíme k hřebíkům. K tyči                      </a:t>
            </a:r>
            <a:r>
              <a:rPr lang="cs-CZ" sz="2000" dirty="0" err="1" smtClean="0">
                <a:latin typeface="Calibri"/>
              </a:rPr>
              <a:t>mag</a:t>
            </a:r>
            <a:r>
              <a:rPr lang="cs-CZ" sz="2000" dirty="0" smtClean="0">
                <a:latin typeface="Calibri"/>
              </a:rPr>
              <a:t>.                 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přiblížíme severní pól magnetu.                N                  </a:t>
            </a:r>
            <a:r>
              <a:rPr lang="cs-CZ" sz="2000" dirty="0" err="1" smtClean="0">
                <a:latin typeface="Calibri"/>
              </a:rPr>
              <a:t>N</a:t>
            </a:r>
            <a:r>
              <a:rPr lang="cs-CZ" sz="2000" dirty="0" smtClean="0">
                <a:latin typeface="Calibri"/>
              </a:rPr>
              <a:t>                 </a:t>
            </a:r>
            <a:r>
              <a:rPr lang="cs-CZ" sz="2000" dirty="0" err="1" smtClean="0">
                <a:latin typeface="Calibri"/>
              </a:rPr>
              <a:t>N</a:t>
            </a:r>
            <a:r>
              <a:rPr lang="cs-CZ" sz="2000" dirty="0" smtClean="0">
                <a:latin typeface="Calibri"/>
              </a:rPr>
              <a:t>                </a:t>
            </a:r>
            <a:r>
              <a:rPr lang="cs-CZ" sz="2000" dirty="0" err="1" smtClean="0">
                <a:latin typeface="Calibri"/>
              </a:rPr>
              <a:t>N</a:t>
            </a:r>
            <a:r>
              <a:rPr lang="cs-CZ" sz="2000" dirty="0" smtClean="0">
                <a:latin typeface="Calibri"/>
              </a:rPr>
              <a:t>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Který z obrázků vystihuje                             N                  S                  </a:t>
            </a:r>
            <a:r>
              <a:rPr lang="cs-CZ" sz="2000" dirty="0" err="1" smtClean="0">
                <a:latin typeface="Calibri"/>
              </a:rPr>
              <a:t>S</a:t>
            </a:r>
            <a:r>
              <a:rPr lang="cs-CZ" sz="2000" dirty="0" smtClean="0">
                <a:latin typeface="Calibri"/>
              </a:rPr>
              <a:t>               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správně vzniklou situaci ?                           tyč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96" name="Skupina 95"/>
          <p:cNvGrpSpPr/>
          <p:nvPr/>
        </p:nvGrpSpPr>
        <p:grpSpPr>
          <a:xfrm>
            <a:off x="4355976" y="3645024"/>
            <a:ext cx="4392488" cy="2880320"/>
            <a:chOff x="4355976" y="3645024"/>
            <a:chExt cx="4392488" cy="2880320"/>
          </a:xfrm>
        </p:grpSpPr>
        <p:grpSp>
          <p:nvGrpSpPr>
            <p:cNvPr id="6" name="Skupina 49"/>
            <p:cNvGrpSpPr/>
            <p:nvPr/>
          </p:nvGrpSpPr>
          <p:grpSpPr>
            <a:xfrm>
              <a:off x="4355976" y="3645024"/>
              <a:ext cx="976108" cy="2870826"/>
              <a:chOff x="611560" y="1844824"/>
              <a:chExt cx="1008112" cy="4320480"/>
            </a:xfrm>
          </p:grpSpPr>
          <p:sp>
            <p:nvSpPr>
              <p:cNvPr id="60" name="Obdélník 2"/>
              <p:cNvSpPr/>
              <p:nvPr/>
            </p:nvSpPr>
            <p:spPr>
              <a:xfrm>
                <a:off x="971600" y="1844824"/>
                <a:ext cx="360040" cy="165969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bdélník 3"/>
              <p:cNvSpPr/>
              <p:nvPr/>
            </p:nvSpPr>
            <p:spPr>
              <a:xfrm>
                <a:off x="971600" y="3188388"/>
                <a:ext cx="360040" cy="316133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Zaoblený obdélník 5"/>
              <p:cNvSpPr/>
              <p:nvPr/>
            </p:nvSpPr>
            <p:spPr>
              <a:xfrm>
                <a:off x="971600" y="3820653"/>
                <a:ext cx="360040" cy="1264531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3" name="Skupina 30"/>
              <p:cNvGrpSpPr/>
              <p:nvPr/>
            </p:nvGrpSpPr>
            <p:grpSpPr>
              <a:xfrm>
                <a:off x="899592" y="5085184"/>
                <a:ext cx="468052" cy="360040"/>
                <a:chOff x="899592" y="5085184"/>
                <a:chExt cx="468052" cy="360040"/>
              </a:xfrm>
            </p:grpSpPr>
            <p:grpSp>
              <p:nvGrpSpPr>
                <p:cNvPr id="76" name="Skupina 25"/>
                <p:cNvGrpSpPr/>
                <p:nvPr/>
              </p:nvGrpSpPr>
              <p:grpSpPr>
                <a:xfrm>
                  <a:off x="899592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81" name="Přímá spojovací čára 15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2" name="Přímá spojovací čára 81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3" name="Přímá spojovací čára 82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77" name="Skupina 26"/>
                <p:cNvGrpSpPr/>
                <p:nvPr/>
              </p:nvGrpSpPr>
              <p:grpSpPr>
                <a:xfrm flipV="1">
                  <a:off x="1115616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78" name="Přímá spojovací čára 27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9" name="Přímá spojovací čára 28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0" name="Přímá spojovací čára 79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64" name="Skupina 31"/>
              <p:cNvGrpSpPr/>
              <p:nvPr/>
            </p:nvGrpSpPr>
            <p:grpSpPr>
              <a:xfrm>
                <a:off x="899592" y="5733256"/>
                <a:ext cx="468052" cy="360040"/>
                <a:chOff x="899592" y="5085184"/>
                <a:chExt cx="468052" cy="360040"/>
              </a:xfrm>
            </p:grpSpPr>
            <p:grpSp>
              <p:nvGrpSpPr>
                <p:cNvPr id="68" name="Skupina 25"/>
                <p:cNvGrpSpPr/>
                <p:nvPr/>
              </p:nvGrpSpPr>
              <p:grpSpPr>
                <a:xfrm>
                  <a:off x="899592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73" name="Přímá spojovací čára 72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4" name="Přímá spojovací čára 73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5" name="Přímá spojovací čára 74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69" name="Skupina 26"/>
                <p:cNvGrpSpPr/>
                <p:nvPr/>
              </p:nvGrpSpPr>
              <p:grpSpPr>
                <a:xfrm flipV="1">
                  <a:off x="1115616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70" name="Přímá spojovací čára 69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1" name="Přímá spojovací čára 35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72" name="Přímá spojovací čára 36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65" name="Obdélník 64"/>
              <p:cNvSpPr/>
              <p:nvPr/>
            </p:nvSpPr>
            <p:spPr>
              <a:xfrm>
                <a:off x="611560" y="6093296"/>
                <a:ext cx="1008112" cy="7200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6" name="Přímá spojovací čára 65"/>
              <p:cNvCxnSpPr/>
              <p:nvPr/>
            </p:nvCxnSpPr>
            <p:spPr>
              <a:xfrm flipH="1">
                <a:off x="827584" y="5733256"/>
                <a:ext cx="72008" cy="36004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ovací čára 46"/>
              <p:cNvCxnSpPr/>
              <p:nvPr/>
            </p:nvCxnSpPr>
            <p:spPr>
              <a:xfrm>
                <a:off x="1403648" y="5733256"/>
                <a:ext cx="72008" cy="36004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Skupina 125"/>
            <p:cNvGrpSpPr/>
            <p:nvPr/>
          </p:nvGrpSpPr>
          <p:grpSpPr>
            <a:xfrm>
              <a:off x="5541251" y="3645024"/>
              <a:ext cx="976108" cy="2870817"/>
              <a:chOff x="2051720" y="1844828"/>
              <a:chExt cx="1008112" cy="4320476"/>
            </a:xfrm>
          </p:grpSpPr>
          <p:sp>
            <p:nvSpPr>
              <p:cNvPr id="47" name="Obdélník 46"/>
              <p:cNvSpPr/>
              <p:nvPr/>
            </p:nvSpPr>
            <p:spPr>
              <a:xfrm>
                <a:off x="2411760" y="1844828"/>
                <a:ext cx="360040" cy="1659701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bdélník 47"/>
              <p:cNvSpPr/>
              <p:nvPr/>
            </p:nvSpPr>
            <p:spPr>
              <a:xfrm>
                <a:off x="2411760" y="3188395"/>
                <a:ext cx="360040" cy="316134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Zaoblený obdélník 48"/>
              <p:cNvSpPr/>
              <p:nvPr/>
            </p:nvSpPr>
            <p:spPr>
              <a:xfrm>
                <a:off x="2411760" y="3820662"/>
                <a:ext cx="360040" cy="1264534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50" name="Skupina 31"/>
              <p:cNvGrpSpPr/>
              <p:nvPr/>
            </p:nvGrpSpPr>
            <p:grpSpPr>
              <a:xfrm>
                <a:off x="2339752" y="5733268"/>
                <a:ext cx="468052" cy="360042"/>
                <a:chOff x="899592" y="5085184"/>
                <a:chExt cx="468052" cy="360040"/>
              </a:xfrm>
            </p:grpSpPr>
            <p:grpSp>
              <p:nvGrpSpPr>
                <p:cNvPr id="52" name="Skupina 25"/>
                <p:cNvGrpSpPr/>
                <p:nvPr/>
              </p:nvGrpSpPr>
              <p:grpSpPr>
                <a:xfrm>
                  <a:off x="899592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57" name="Přímá spojovací čára 56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8" name="Přímá spojovací čára 57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9" name="Přímá spojovací čára 58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53" name="Skupina 26"/>
                <p:cNvGrpSpPr/>
                <p:nvPr/>
              </p:nvGrpSpPr>
              <p:grpSpPr>
                <a:xfrm flipV="1">
                  <a:off x="1115616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54" name="Přímá spojovací čára 53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5" name="Přímá spojovací čára 54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6" name="Přímá spojovací čára 55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51" name="Obdélník 50"/>
              <p:cNvSpPr/>
              <p:nvPr/>
            </p:nvSpPr>
            <p:spPr>
              <a:xfrm>
                <a:off x="2051720" y="6093296"/>
                <a:ext cx="1008112" cy="7200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" name="Skupina 75"/>
            <p:cNvGrpSpPr/>
            <p:nvPr/>
          </p:nvGrpSpPr>
          <p:grpSpPr>
            <a:xfrm>
              <a:off x="6681708" y="3654518"/>
              <a:ext cx="976108" cy="2870826"/>
              <a:chOff x="611560" y="1844824"/>
              <a:chExt cx="1008112" cy="4320480"/>
            </a:xfrm>
          </p:grpSpPr>
          <p:sp>
            <p:nvSpPr>
              <p:cNvPr id="23" name="Obdélník 22"/>
              <p:cNvSpPr/>
              <p:nvPr/>
            </p:nvSpPr>
            <p:spPr>
              <a:xfrm>
                <a:off x="971600" y="1844824"/>
                <a:ext cx="360040" cy="165969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971600" y="3188388"/>
                <a:ext cx="360040" cy="316133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Zaoblený obdélník 24"/>
              <p:cNvSpPr/>
              <p:nvPr/>
            </p:nvSpPr>
            <p:spPr>
              <a:xfrm>
                <a:off x="971600" y="3820653"/>
                <a:ext cx="360040" cy="1264531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26" name="Skupina 30"/>
              <p:cNvGrpSpPr/>
              <p:nvPr/>
            </p:nvGrpSpPr>
            <p:grpSpPr>
              <a:xfrm>
                <a:off x="899592" y="5085184"/>
                <a:ext cx="468052" cy="360040"/>
                <a:chOff x="899592" y="5085184"/>
                <a:chExt cx="468052" cy="360040"/>
              </a:xfrm>
            </p:grpSpPr>
            <p:grpSp>
              <p:nvGrpSpPr>
                <p:cNvPr id="39" name="Skupina 25"/>
                <p:cNvGrpSpPr/>
                <p:nvPr/>
              </p:nvGrpSpPr>
              <p:grpSpPr>
                <a:xfrm>
                  <a:off x="899592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44" name="Přímá spojovací čára 43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5" name="Přímá spojovací čára 18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6" name="Přímá spojovací čára 45"/>
                  <p:cNvCxnSpPr>
                    <a:stCxn id="25" idx="2"/>
                  </p:cNvCxnSpPr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40" name="Skupina 26"/>
                <p:cNvGrpSpPr/>
                <p:nvPr/>
              </p:nvGrpSpPr>
              <p:grpSpPr>
                <a:xfrm flipV="1">
                  <a:off x="1115616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41" name="Přímá spojovací čára 40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2" name="Přímá spojovací čára 41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3" name="Přímá spojovací čára 42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27" name="Skupina 31"/>
              <p:cNvGrpSpPr/>
              <p:nvPr/>
            </p:nvGrpSpPr>
            <p:grpSpPr>
              <a:xfrm>
                <a:off x="899592" y="5733256"/>
                <a:ext cx="468052" cy="360040"/>
                <a:chOff x="899592" y="5085184"/>
                <a:chExt cx="468052" cy="360040"/>
              </a:xfrm>
            </p:grpSpPr>
            <p:grpSp>
              <p:nvGrpSpPr>
                <p:cNvPr id="31" name="Skupina 25"/>
                <p:cNvGrpSpPr/>
                <p:nvPr/>
              </p:nvGrpSpPr>
              <p:grpSpPr>
                <a:xfrm>
                  <a:off x="899592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36" name="Přímá spojovací čára 35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7" name="Přímá spojovací čára 36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8" name="Přímá spojovací čára 37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32" name="Skupina 26"/>
                <p:cNvGrpSpPr/>
                <p:nvPr/>
              </p:nvGrpSpPr>
              <p:grpSpPr>
                <a:xfrm flipV="1">
                  <a:off x="1115616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33" name="Přímá spojovací čára 32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4" name="Přímá spojovací čára 33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Přímá spojovací čára 34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28" name="Obdélník 27"/>
              <p:cNvSpPr/>
              <p:nvPr/>
            </p:nvSpPr>
            <p:spPr>
              <a:xfrm>
                <a:off x="611560" y="6093296"/>
                <a:ext cx="1008112" cy="7200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9" name="Přímá spojovací čára 28"/>
              <p:cNvCxnSpPr/>
              <p:nvPr/>
            </p:nvCxnSpPr>
            <p:spPr>
              <a:xfrm flipH="1">
                <a:off x="827584" y="5733256"/>
                <a:ext cx="72008" cy="36004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>
                <a:off x="1403648" y="5733256"/>
                <a:ext cx="72008" cy="36004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126"/>
            <p:cNvGrpSpPr/>
            <p:nvPr/>
          </p:nvGrpSpPr>
          <p:grpSpPr>
            <a:xfrm>
              <a:off x="7772356" y="3645024"/>
              <a:ext cx="976108" cy="2870826"/>
              <a:chOff x="4355976" y="1844824"/>
              <a:chExt cx="1008112" cy="4320480"/>
            </a:xfrm>
          </p:grpSpPr>
          <p:sp>
            <p:nvSpPr>
              <p:cNvPr id="10" name="Obdélník 9"/>
              <p:cNvSpPr/>
              <p:nvPr/>
            </p:nvSpPr>
            <p:spPr>
              <a:xfrm>
                <a:off x="4716016" y="1844824"/>
                <a:ext cx="360040" cy="165969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4716016" y="3188388"/>
                <a:ext cx="360040" cy="316133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Zaoblený obdélník 11"/>
              <p:cNvSpPr/>
              <p:nvPr/>
            </p:nvSpPr>
            <p:spPr>
              <a:xfrm>
                <a:off x="4716016" y="3820653"/>
                <a:ext cx="360040" cy="1264531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" name="Skupina 31"/>
              <p:cNvGrpSpPr/>
              <p:nvPr/>
            </p:nvGrpSpPr>
            <p:grpSpPr>
              <a:xfrm>
                <a:off x="4644008" y="5733256"/>
                <a:ext cx="468052" cy="360040"/>
                <a:chOff x="899592" y="5085184"/>
                <a:chExt cx="468052" cy="360040"/>
              </a:xfrm>
            </p:grpSpPr>
            <p:grpSp>
              <p:nvGrpSpPr>
                <p:cNvPr id="15" name="Skupina 25"/>
                <p:cNvGrpSpPr/>
                <p:nvPr/>
              </p:nvGrpSpPr>
              <p:grpSpPr>
                <a:xfrm>
                  <a:off x="899592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20" name="Přímá spojovací čára 19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Přímá spojovací čára 20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" name="Přímá spojovací čára 21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6" name="Skupina 26"/>
                <p:cNvGrpSpPr/>
                <p:nvPr/>
              </p:nvGrpSpPr>
              <p:grpSpPr>
                <a:xfrm flipV="1">
                  <a:off x="1115616" y="5085184"/>
                  <a:ext cx="252028" cy="360040"/>
                  <a:chOff x="899592" y="5085184"/>
                  <a:chExt cx="252028" cy="360040"/>
                </a:xfrm>
              </p:grpSpPr>
              <p:cxnSp>
                <p:nvCxnSpPr>
                  <p:cNvPr id="17" name="Přímá spojovací čára 16"/>
                  <p:cNvCxnSpPr/>
                  <p:nvPr/>
                </p:nvCxnSpPr>
                <p:spPr>
                  <a:xfrm flipH="1">
                    <a:off x="899592" y="5085184"/>
                    <a:ext cx="72008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" name="Přímá spojovací čára 17"/>
                  <p:cNvCxnSpPr/>
                  <p:nvPr/>
                </p:nvCxnSpPr>
                <p:spPr>
                  <a:xfrm flipH="1">
                    <a:off x="971600" y="5085184"/>
                    <a:ext cx="108012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" name="Přímá spojovací čára 18"/>
                  <p:cNvCxnSpPr/>
                  <p:nvPr/>
                </p:nvCxnSpPr>
                <p:spPr>
                  <a:xfrm flipH="1">
                    <a:off x="1115616" y="5085184"/>
                    <a:ext cx="36004" cy="360040"/>
                  </a:xfrm>
                  <a:prstGeom prst="line">
                    <a:avLst/>
                  </a:prstGeom>
                  <a:ln w="190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14" name="Obdélník 13"/>
              <p:cNvSpPr/>
              <p:nvPr/>
            </p:nvSpPr>
            <p:spPr>
              <a:xfrm>
                <a:off x="4355976" y="6093296"/>
                <a:ext cx="1008112" cy="7200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85" name="Přímá spojovací čára 84"/>
          <p:cNvCxnSpPr/>
          <p:nvPr/>
        </p:nvCxnSpPr>
        <p:spPr>
          <a:xfrm flipV="1">
            <a:off x="5724128" y="6237312"/>
            <a:ext cx="72008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flipH="1" flipV="1">
            <a:off x="8532440" y="6237312"/>
            <a:ext cx="72008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 flipV="1">
            <a:off x="7956376" y="6237312"/>
            <a:ext cx="72008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flipH="1" flipV="1">
            <a:off x="6300192" y="6237312"/>
            <a:ext cx="72008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884343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Magnetické vlastnosti látek,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8</a:t>
            </a:r>
            <a:r>
              <a:rPr lang="cs-CZ" sz="2000" dirty="0" smtClean="0">
                <a:latin typeface="Calibri"/>
              </a:rPr>
              <a:t>.     </a:t>
            </a:r>
            <a:r>
              <a:rPr lang="cs-CZ" sz="2000" dirty="0" smtClean="0">
                <a:latin typeface="Calibri"/>
              </a:rPr>
              <a:t>Která poloha magnetky v okolí</a:t>
            </a:r>
            <a:r>
              <a:rPr lang="cs-CZ" sz="2000" dirty="0" smtClean="0">
                <a:latin typeface="Calibri"/>
              </a:rPr>
              <a:t>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magnetu je zakreslena </a:t>
            </a:r>
            <a:r>
              <a:rPr lang="cs-CZ" sz="2000" dirty="0" smtClean="0">
                <a:latin typeface="Calibri"/>
              </a:rPr>
              <a:t>                               N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správně ?</a:t>
            </a:r>
            <a:r>
              <a:rPr lang="cs-CZ" sz="2000" dirty="0" smtClean="0">
                <a:latin typeface="Calibri"/>
              </a:rPr>
              <a:t>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 (</a:t>
            </a:r>
            <a:r>
              <a:rPr lang="cs-CZ" sz="2000" dirty="0" err="1" smtClean="0">
                <a:latin typeface="Calibri"/>
              </a:rPr>
              <a:t>sev</a:t>
            </a:r>
            <a:r>
              <a:rPr lang="cs-CZ" sz="2000" dirty="0" smtClean="0">
                <a:latin typeface="Calibri"/>
              </a:rPr>
              <a:t>. pól </a:t>
            </a:r>
            <a:r>
              <a:rPr lang="cs-CZ" sz="2000" dirty="0" smtClean="0">
                <a:latin typeface="Calibri"/>
              </a:rPr>
              <a:t>magnetky </a:t>
            </a:r>
            <a:r>
              <a:rPr lang="cs-CZ" sz="2000" dirty="0" smtClean="0">
                <a:latin typeface="Calibri"/>
              </a:rPr>
              <a:t>je označen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šipkou)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9</a:t>
            </a:r>
            <a:r>
              <a:rPr lang="cs-CZ" sz="2000" dirty="0" smtClean="0">
                <a:latin typeface="Calibri"/>
              </a:rPr>
              <a:t>.   Jižní magnetický pól Země                     </a:t>
            </a:r>
            <a:r>
              <a:rPr lang="cs-CZ" sz="2000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na severním zeměpisném pólu</a:t>
            </a:r>
            <a:r>
              <a:rPr lang="cs-CZ" sz="2000" dirty="0" smtClean="0">
                <a:latin typeface="Calibri"/>
              </a:rPr>
              <a:t>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se nachází :</a:t>
            </a:r>
            <a:r>
              <a:rPr lang="cs-CZ" sz="2000" dirty="0" smtClean="0">
                <a:latin typeface="Calibri"/>
              </a:rPr>
              <a:t>                                                    Země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v blízkosti severního zeměpisného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</a:t>
            </a:r>
            <a:r>
              <a:rPr lang="cs-CZ" sz="2000" dirty="0" smtClean="0">
                <a:latin typeface="Calibri"/>
              </a:rPr>
              <a:t>pólu  </a:t>
            </a:r>
            <a:r>
              <a:rPr lang="cs-CZ" sz="2000" dirty="0" smtClean="0">
                <a:latin typeface="Calibri"/>
              </a:rPr>
              <a:t>Země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</a:t>
            </a:r>
            <a:r>
              <a:rPr lang="cs-CZ" sz="2000" dirty="0" smtClean="0">
                <a:latin typeface="Calibri"/>
              </a:rPr>
              <a:t>C  na jižním zeměpisném pólu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</a:t>
            </a:r>
            <a:r>
              <a:rPr lang="cs-CZ" sz="2000" dirty="0" smtClean="0">
                <a:latin typeface="Calibri"/>
              </a:rPr>
              <a:t>D  v blízkosti jižního zeměpisného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dirty="0" smtClean="0">
                <a:latin typeface="Calibri"/>
              </a:rPr>
              <a:t>pólu Země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355976" y="1556792"/>
            <a:ext cx="4104456" cy="1944216"/>
            <a:chOff x="1547664" y="2420888"/>
            <a:chExt cx="5544616" cy="2520280"/>
          </a:xfrm>
        </p:grpSpPr>
        <p:sp>
          <p:nvSpPr>
            <p:cNvPr id="5" name="Obdélník 4"/>
            <p:cNvSpPr/>
            <p:nvPr/>
          </p:nvSpPr>
          <p:spPr>
            <a:xfrm>
              <a:off x="2627784" y="3429000"/>
              <a:ext cx="3456384" cy="43204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627784" y="3429000"/>
              <a:ext cx="504056" cy="432048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6516216" y="3356992"/>
              <a:ext cx="576064" cy="57606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3995936" y="4365104"/>
              <a:ext cx="576064" cy="57606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" name="Skupina 15"/>
            <p:cNvGrpSpPr/>
            <p:nvPr/>
          </p:nvGrpSpPr>
          <p:grpSpPr>
            <a:xfrm>
              <a:off x="1547664" y="3356992"/>
              <a:ext cx="576064" cy="576064"/>
              <a:chOff x="1547664" y="3356992"/>
              <a:chExt cx="576064" cy="576064"/>
            </a:xfrm>
          </p:grpSpPr>
          <p:sp>
            <p:nvSpPr>
              <p:cNvPr id="15" name="Elipsa 14"/>
              <p:cNvSpPr/>
              <p:nvPr/>
            </p:nvSpPr>
            <p:spPr>
              <a:xfrm>
                <a:off x="1547664" y="3356992"/>
                <a:ext cx="576064" cy="576064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ovací šipka 15"/>
              <p:cNvCxnSpPr/>
              <p:nvPr/>
            </p:nvCxnSpPr>
            <p:spPr>
              <a:xfrm>
                <a:off x="1619672" y="3645024"/>
                <a:ext cx="432048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Skupina 16"/>
            <p:cNvGrpSpPr/>
            <p:nvPr/>
          </p:nvGrpSpPr>
          <p:grpSpPr>
            <a:xfrm>
              <a:off x="4067944" y="2420888"/>
              <a:ext cx="576064" cy="576064"/>
              <a:chOff x="1547664" y="3356992"/>
              <a:chExt cx="576064" cy="576064"/>
            </a:xfrm>
          </p:grpSpPr>
          <p:sp>
            <p:nvSpPr>
              <p:cNvPr id="13" name="Elipsa 12"/>
              <p:cNvSpPr/>
              <p:nvPr/>
            </p:nvSpPr>
            <p:spPr>
              <a:xfrm>
                <a:off x="1547664" y="3356992"/>
                <a:ext cx="576064" cy="576064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" name="Přímá spojovací šipka 13"/>
              <p:cNvCxnSpPr/>
              <p:nvPr/>
            </p:nvCxnSpPr>
            <p:spPr>
              <a:xfrm>
                <a:off x="1619672" y="3645024"/>
                <a:ext cx="432048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1" name="Přímá spojovací šipka 10"/>
            <p:cNvCxnSpPr/>
            <p:nvPr/>
          </p:nvCxnSpPr>
          <p:spPr>
            <a:xfrm>
              <a:off x="4283968" y="4437112"/>
              <a:ext cx="0" cy="43204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šipka 11"/>
            <p:cNvCxnSpPr/>
            <p:nvPr/>
          </p:nvCxnSpPr>
          <p:spPr>
            <a:xfrm flipV="1">
              <a:off x="6804248" y="3429000"/>
              <a:ext cx="0" cy="43204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12244022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395536" y="188640"/>
            <a:ext cx="8229600" cy="539715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Magnetické vlastnosti látek,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5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692696"/>
            <a:ext cx="8229600" cy="597666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</a:t>
            </a:r>
            <a:r>
              <a:rPr lang="cs-CZ" sz="1600" b="1" u="sng" dirty="0" smtClean="0">
                <a:latin typeface="Calibri"/>
              </a:rPr>
              <a:t>                </a:t>
            </a:r>
            <a:r>
              <a:rPr lang="cs-CZ" sz="1600" b="1" u="sng" dirty="0" smtClean="0">
                <a:latin typeface="Calibri"/>
              </a:rPr>
              <a:t>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10.    Čtyři stejné ocelové kuličky jsou zavěšeny na stejných                                   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pružinách.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Pod každou z </a:t>
            </a:r>
            <a:r>
              <a:rPr lang="cs-CZ" sz="2000" dirty="0" smtClean="0">
                <a:latin typeface="Calibri"/>
              </a:rPr>
              <a:t>nich        </a:t>
            </a:r>
            <a:r>
              <a:rPr lang="cs-CZ" sz="2000" b="1" dirty="0" smtClean="0">
                <a:latin typeface="Calibri"/>
              </a:rPr>
              <a:t>A                  B                 C                 D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umístíme </a:t>
            </a:r>
            <a:r>
              <a:rPr lang="cs-CZ" sz="2000" dirty="0" smtClean="0">
                <a:latin typeface="Calibri"/>
              </a:rPr>
              <a:t>postupně jeden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nebo dva tyčové magnety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podle obrázku. Ve kterém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případě se pružina prodlouží 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nejméně ?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11.   </a:t>
            </a:r>
            <a:r>
              <a:rPr lang="cs-CZ" sz="2000" dirty="0" smtClean="0">
                <a:latin typeface="Calibri"/>
              </a:rPr>
              <a:t>Ve kterém případě v úloze  </a:t>
            </a:r>
            <a:r>
              <a:rPr lang="cs-CZ" sz="2000" dirty="0" smtClean="0">
                <a:latin typeface="Calibri"/>
              </a:rPr>
              <a:t>č. 10                                  </a:t>
            </a:r>
            <a:r>
              <a:rPr lang="cs-CZ" sz="2000" b="1" dirty="0" smtClean="0">
                <a:latin typeface="Calibri"/>
              </a:rPr>
              <a:t>A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 </a:t>
            </a:r>
            <a:r>
              <a:rPr lang="cs-CZ" sz="2000" u="sng" dirty="0" smtClean="0">
                <a:latin typeface="Calibri"/>
              </a:rPr>
              <a:t> se </a:t>
            </a:r>
            <a:r>
              <a:rPr lang="cs-CZ" sz="2000" u="sng" dirty="0" smtClean="0">
                <a:latin typeface="Calibri"/>
              </a:rPr>
              <a:t>pružina prodlouží </a:t>
            </a:r>
            <a:r>
              <a:rPr lang="cs-CZ" sz="2000" u="sng" dirty="0" smtClean="0">
                <a:latin typeface="Calibri"/>
              </a:rPr>
              <a:t>nejvíce </a:t>
            </a:r>
            <a:r>
              <a:rPr lang="cs-CZ" sz="2000" u="sng" dirty="0" smtClean="0">
                <a:latin typeface="Calibri"/>
              </a:rPr>
              <a:t>? </a:t>
            </a:r>
            <a:r>
              <a:rPr lang="cs-CZ" sz="2000" u="sng" dirty="0" smtClean="0">
                <a:latin typeface="Calibri"/>
              </a:rPr>
              <a:t>…………………………………………………………………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12. Ocelový hřebík z magneticky měkké             </a:t>
            </a:r>
            <a:r>
              <a:rPr lang="cs-CZ" sz="2000" b="1" dirty="0" smtClean="0">
                <a:latin typeface="Calibri"/>
              </a:rPr>
              <a:t> A</a:t>
            </a:r>
            <a:r>
              <a:rPr lang="cs-CZ" sz="2000" dirty="0" smtClean="0">
                <a:latin typeface="Calibri"/>
              </a:rPr>
              <a:t> přitáhne jen severní pól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oceli přiblížíme nejdříve k severnímu                  magnetky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a potom k jižnímu pólu magnetky.            </a:t>
            </a:r>
            <a:r>
              <a:rPr lang="cs-CZ" sz="2000" b="1" dirty="0" smtClean="0">
                <a:latin typeface="Calibri"/>
              </a:rPr>
              <a:t> B </a:t>
            </a:r>
            <a:r>
              <a:rPr lang="cs-CZ" sz="2000" dirty="0" smtClean="0">
                <a:latin typeface="Calibri"/>
              </a:rPr>
              <a:t>přitáhne jen jižní pól magnetky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K hřebíku se postupně :</a:t>
            </a:r>
            <a:r>
              <a:rPr lang="cs-CZ" sz="2000" dirty="0" smtClean="0">
                <a:latin typeface="Calibri"/>
              </a:rPr>
              <a:t>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oba póly magnetky se přitahují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                                                         </a:t>
            </a:r>
            <a:r>
              <a:rPr lang="cs-CZ" sz="2000" b="1" dirty="0" smtClean="0">
                <a:latin typeface="Calibri"/>
              </a:rPr>
              <a:t> D </a:t>
            </a:r>
            <a:r>
              <a:rPr lang="cs-CZ" sz="2000" dirty="0" err="1" smtClean="0">
                <a:latin typeface="Calibri"/>
              </a:rPr>
              <a:t>sev</a:t>
            </a:r>
            <a:r>
              <a:rPr lang="cs-CZ" sz="2000" dirty="0" smtClean="0">
                <a:latin typeface="Calibri"/>
              </a:rPr>
              <a:t>. pól se přitáhne a jižní pól odpudí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4211960" y="1700808"/>
            <a:ext cx="4464496" cy="1872208"/>
            <a:chOff x="1187624" y="1844824"/>
            <a:chExt cx="5472608" cy="2880320"/>
          </a:xfrm>
        </p:grpSpPr>
        <p:grpSp>
          <p:nvGrpSpPr>
            <p:cNvPr id="18" name="Skupina 20"/>
            <p:cNvGrpSpPr/>
            <p:nvPr/>
          </p:nvGrpSpPr>
          <p:grpSpPr>
            <a:xfrm>
              <a:off x="4499992" y="3212976"/>
              <a:ext cx="648072" cy="1512168"/>
              <a:chOff x="1763688" y="3212976"/>
              <a:chExt cx="648072" cy="1512168"/>
            </a:xfrm>
          </p:grpSpPr>
          <p:grpSp>
            <p:nvGrpSpPr>
              <p:cNvPr id="72" name="Skupina 4"/>
              <p:cNvGrpSpPr/>
              <p:nvPr/>
            </p:nvGrpSpPr>
            <p:grpSpPr>
              <a:xfrm>
                <a:off x="1763688" y="3212976"/>
                <a:ext cx="288032" cy="1512168"/>
                <a:chOff x="1763688" y="3212976"/>
                <a:chExt cx="288032" cy="1512168"/>
              </a:xfrm>
            </p:grpSpPr>
            <p:sp>
              <p:nvSpPr>
                <p:cNvPr id="76" name="Obdélník 2"/>
                <p:cNvSpPr/>
                <p:nvPr/>
              </p:nvSpPr>
              <p:spPr>
                <a:xfrm>
                  <a:off x="1763688" y="3212976"/>
                  <a:ext cx="288032" cy="151216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Obdélník 3"/>
                <p:cNvSpPr/>
                <p:nvPr/>
              </p:nvSpPr>
              <p:spPr>
                <a:xfrm>
                  <a:off x="1763688" y="4437112"/>
                  <a:ext cx="288032" cy="288032"/>
                </a:xfrm>
                <a:prstGeom prst="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73" name="Skupina 5"/>
              <p:cNvGrpSpPr/>
              <p:nvPr/>
            </p:nvGrpSpPr>
            <p:grpSpPr>
              <a:xfrm>
                <a:off x="2123728" y="3212976"/>
                <a:ext cx="288032" cy="1512168"/>
                <a:chOff x="1763688" y="3212976"/>
                <a:chExt cx="288032" cy="1512168"/>
              </a:xfrm>
            </p:grpSpPr>
            <p:sp>
              <p:nvSpPr>
                <p:cNvPr id="74" name="Obdélník 6"/>
                <p:cNvSpPr/>
                <p:nvPr/>
              </p:nvSpPr>
              <p:spPr>
                <a:xfrm>
                  <a:off x="1763688" y="3212976"/>
                  <a:ext cx="288032" cy="151216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5" name="Obdélník 7"/>
                <p:cNvSpPr/>
                <p:nvPr/>
              </p:nvSpPr>
              <p:spPr>
                <a:xfrm>
                  <a:off x="1763688" y="4437112"/>
                  <a:ext cx="288032" cy="288032"/>
                </a:xfrm>
                <a:prstGeom prst="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19" name="Skupina 22"/>
            <p:cNvGrpSpPr/>
            <p:nvPr/>
          </p:nvGrpSpPr>
          <p:grpSpPr>
            <a:xfrm>
              <a:off x="5940152" y="3212976"/>
              <a:ext cx="648072" cy="1512168"/>
              <a:chOff x="3419872" y="3212976"/>
              <a:chExt cx="648072" cy="1512168"/>
            </a:xfrm>
          </p:grpSpPr>
          <p:grpSp>
            <p:nvGrpSpPr>
              <p:cNvPr id="66" name="Skupina 8"/>
              <p:cNvGrpSpPr/>
              <p:nvPr/>
            </p:nvGrpSpPr>
            <p:grpSpPr>
              <a:xfrm>
                <a:off x="3419872" y="3212976"/>
                <a:ext cx="288032" cy="1512168"/>
                <a:chOff x="1763688" y="3212976"/>
                <a:chExt cx="288032" cy="1512168"/>
              </a:xfrm>
            </p:grpSpPr>
            <p:sp>
              <p:nvSpPr>
                <p:cNvPr id="70" name="Obdélník 69"/>
                <p:cNvSpPr/>
                <p:nvPr/>
              </p:nvSpPr>
              <p:spPr>
                <a:xfrm>
                  <a:off x="1763688" y="3212976"/>
                  <a:ext cx="288032" cy="151216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1" name="Obdélník 70"/>
                <p:cNvSpPr/>
                <p:nvPr/>
              </p:nvSpPr>
              <p:spPr>
                <a:xfrm>
                  <a:off x="1763688" y="4437112"/>
                  <a:ext cx="288032" cy="288032"/>
                </a:xfrm>
                <a:prstGeom prst="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67" name="Skupina 11"/>
              <p:cNvGrpSpPr/>
              <p:nvPr/>
            </p:nvGrpSpPr>
            <p:grpSpPr>
              <a:xfrm rot="10800000">
                <a:off x="3779912" y="3212976"/>
                <a:ext cx="288032" cy="1512168"/>
                <a:chOff x="1763688" y="3212976"/>
                <a:chExt cx="288032" cy="1512168"/>
              </a:xfrm>
            </p:grpSpPr>
            <p:sp>
              <p:nvSpPr>
                <p:cNvPr id="68" name="Obdélník 67"/>
                <p:cNvSpPr/>
                <p:nvPr/>
              </p:nvSpPr>
              <p:spPr>
                <a:xfrm>
                  <a:off x="1763688" y="3212976"/>
                  <a:ext cx="288032" cy="1512168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9" name="Obdélník 68"/>
                <p:cNvSpPr/>
                <p:nvPr/>
              </p:nvSpPr>
              <p:spPr>
                <a:xfrm>
                  <a:off x="1763688" y="4437112"/>
                  <a:ext cx="288032" cy="288032"/>
                </a:xfrm>
                <a:prstGeom prst="rect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0" name="Skupina 14"/>
            <p:cNvGrpSpPr/>
            <p:nvPr/>
          </p:nvGrpSpPr>
          <p:grpSpPr>
            <a:xfrm rot="10800000">
              <a:off x="3347864" y="3212976"/>
              <a:ext cx="288032" cy="1512168"/>
              <a:chOff x="1763688" y="3212976"/>
              <a:chExt cx="288032" cy="1512168"/>
            </a:xfrm>
          </p:grpSpPr>
          <p:sp>
            <p:nvSpPr>
              <p:cNvPr id="64" name="Obdélník 15"/>
              <p:cNvSpPr/>
              <p:nvPr/>
            </p:nvSpPr>
            <p:spPr>
              <a:xfrm>
                <a:off x="1763688" y="3212976"/>
                <a:ext cx="288032" cy="151216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Obdélník 16"/>
              <p:cNvSpPr/>
              <p:nvPr/>
            </p:nvSpPr>
            <p:spPr>
              <a:xfrm>
                <a:off x="1763688" y="4437112"/>
                <a:ext cx="288032" cy="28803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" name="Skupina 17"/>
            <p:cNvGrpSpPr/>
            <p:nvPr/>
          </p:nvGrpSpPr>
          <p:grpSpPr>
            <a:xfrm rot="5400000">
              <a:off x="1799692" y="2600908"/>
              <a:ext cx="288032" cy="1512168"/>
              <a:chOff x="1763688" y="3212976"/>
              <a:chExt cx="288032" cy="1512168"/>
            </a:xfrm>
          </p:grpSpPr>
          <p:sp>
            <p:nvSpPr>
              <p:cNvPr id="62" name="Obdélník 61"/>
              <p:cNvSpPr/>
              <p:nvPr/>
            </p:nvSpPr>
            <p:spPr>
              <a:xfrm>
                <a:off x="1763688" y="3212976"/>
                <a:ext cx="288032" cy="151216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bdélník 19"/>
              <p:cNvSpPr/>
              <p:nvPr/>
            </p:nvSpPr>
            <p:spPr>
              <a:xfrm>
                <a:off x="1763688" y="4437112"/>
                <a:ext cx="288032" cy="288032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" name="Elipsa 21"/>
            <p:cNvSpPr/>
            <p:nvPr/>
          </p:nvSpPr>
          <p:spPr>
            <a:xfrm>
              <a:off x="1907704" y="2636912"/>
              <a:ext cx="288032" cy="288032"/>
            </a:xfrm>
            <a:prstGeom prst="ellips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3347864" y="2636912"/>
              <a:ext cx="288032" cy="288032"/>
            </a:xfrm>
            <a:prstGeom prst="ellips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4716016" y="2636912"/>
              <a:ext cx="288032" cy="288032"/>
            </a:xfrm>
            <a:prstGeom prst="ellips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Elipsa 24"/>
            <p:cNvSpPr/>
            <p:nvPr/>
          </p:nvSpPr>
          <p:spPr>
            <a:xfrm>
              <a:off x="6084168" y="2636912"/>
              <a:ext cx="288032" cy="288032"/>
            </a:xfrm>
            <a:prstGeom prst="ellips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2">
                  <a:lumMod val="40000"/>
                  <a:lumOff val="60000"/>
                </a:schemeClr>
              </a:solidFill>
            </a:ln>
            <a:effectLst>
              <a:innerShdw blurRad="63500" dist="508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1619672" y="1844824"/>
              <a:ext cx="864096" cy="14401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059832" y="1844824"/>
              <a:ext cx="864096" cy="14401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427984" y="1844824"/>
              <a:ext cx="864096" cy="14401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796136" y="1844824"/>
              <a:ext cx="864096" cy="144016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0" name="Skupina 55"/>
            <p:cNvGrpSpPr/>
            <p:nvPr/>
          </p:nvGrpSpPr>
          <p:grpSpPr>
            <a:xfrm>
              <a:off x="1907704" y="1988840"/>
              <a:ext cx="216024" cy="648072"/>
              <a:chOff x="1907704" y="1988840"/>
              <a:chExt cx="216024" cy="648072"/>
            </a:xfrm>
          </p:grpSpPr>
          <p:cxnSp>
            <p:nvCxnSpPr>
              <p:cNvPr id="55" name="Přímá spojovací čára 54"/>
              <p:cNvCxnSpPr/>
              <p:nvPr/>
            </p:nvCxnSpPr>
            <p:spPr>
              <a:xfrm flipH="1">
                <a:off x="1907704" y="2132856"/>
                <a:ext cx="144016" cy="14401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6" name="Skupina 49"/>
              <p:cNvGrpSpPr/>
              <p:nvPr/>
            </p:nvGrpSpPr>
            <p:grpSpPr>
              <a:xfrm>
                <a:off x="1907704" y="1988840"/>
                <a:ext cx="216024" cy="576064"/>
                <a:chOff x="1907704" y="1988840"/>
                <a:chExt cx="216024" cy="576064"/>
              </a:xfrm>
            </p:grpSpPr>
            <p:cxnSp>
              <p:nvCxnSpPr>
                <p:cNvPr id="58" name="Přímá spojovací čára 57"/>
                <p:cNvCxnSpPr>
                  <a:stCxn id="26" idx="2"/>
                </p:cNvCxnSpPr>
                <p:nvPr/>
              </p:nvCxnSpPr>
              <p:spPr>
                <a:xfrm>
                  <a:off x="2051720" y="1988840"/>
                  <a:ext cx="0" cy="144016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ovací čára 58"/>
                <p:cNvCxnSpPr/>
                <p:nvPr/>
              </p:nvCxnSpPr>
              <p:spPr>
                <a:xfrm>
                  <a:off x="1907704" y="2276872"/>
                  <a:ext cx="216024" cy="7200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ovací čára 59"/>
                <p:cNvCxnSpPr/>
                <p:nvPr/>
              </p:nvCxnSpPr>
              <p:spPr>
                <a:xfrm flipH="1">
                  <a:off x="1907704" y="2348880"/>
                  <a:ext cx="216024" cy="144016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ovací čára 40"/>
                <p:cNvCxnSpPr/>
                <p:nvPr/>
              </p:nvCxnSpPr>
              <p:spPr>
                <a:xfrm>
                  <a:off x="1907704" y="2492896"/>
                  <a:ext cx="144016" cy="7200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7" name="Přímá spojovací čára 56"/>
              <p:cNvCxnSpPr>
                <a:endCxn id="22" idx="0"/>
              </p:cNvCxnSpPr>
              <p:nvPr/>
            </p:nvCxnSpPr>
            <p:spPr>
              <a:xfrm>
                <a:off x="2051720" y="2564904"/>
                <a:ext cx="0" cy="7200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Skupina 56"/>
            <p:cNvGrpSpPr/>
            <p:nvPr/>
          </p:nvGrpSpPr>
          <p:grpSpPr>
            <a:xfrm>
              <a:off x="3347864" y="1988840"/>
              <a:ext cx="216024" cy="648072"/>
              <a:chOff x="1907704" y="1988840"/>
              <a:chExt cx="216024" cy="648072"/>
            </a:xfrm>
          </p:grpSpPr>
          <p:cxnSp>
            <p:nvCxnSpPr>
              <p:cNvPr id="48" name="Přímá spojovací čára 47"/>
              <p:cNvCxnSpPr/>
              <p:nvPr/>
            </p:nvCxnSpPr>
            <p:spPr>
              <a:xfrm flipH="1">
                <a:off x="1907704" y="2132856"/>
                <a:ext cx="144016" cy="14401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9" name="Skupina 49"/>
              <p:cNvGrpSpPr/>
              <p:nvPr/>
            </p:nvGrpSpPr>
            <p:grpSpPr>
              <a:xfrm>
                <a:off x="1907704" y="1988840"/>
                <a:ext cx="216024" cy="576064"/>
                <a:chOff x="1907704" y="1988840"/>
                <a:chExt cx="216024" cy="576064"/>
              </a:xfrm>
            </p:grpSpPr>
            <p:cxnSp>
              <p:nvCxnSpPr>
                <p:cNvPr id="51" name="Přímá spojovací čára 50"/>
                <p:cNvCxnSpPr/>
                <p:nvPr/>
              </p:nvCxnSpPr>
              <p:spPr>
                <a:xfrm>
                  <a:off x="2051720" y="1988840"/>
                  <a:ext cx="0" cy="144016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ovací čára 51"/>
                <p:cNvCxnSpPr/>
                <p:nvPr/>
              </p:nvCxnSpPr>
              <p:spPr>
                <a:xfrm>
                  <a:off x="1907704" y="2276872"/>
                  <a:ext cx="216024" cy="7200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ovací čára 52"/>
                <p:cNvCxnSpPr/>
                <p:nvPr/>
              </p:nvCxnSpPr>
              <p:spPr>
                <a:xfrm flipH="1">
                  <a:off x="1907704" y="2348880"/>
                  <a:ext cx="216024" cy="144016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ovací čára 53"/>
                <p:cNvCxnSpPr/>
                <p:nvPr/>
              </p:nvCxnSpPr>
              <p:spPr>
                <a:xfrm>
                  <a:off x="1907704" y="2492896"/>
                  <a:ext cx="144016" cy="7200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0" name="Přímá spojovací čára 49"/>
              <p:cNvCxnSpPr/>
              <p:nvPr/>
            </p:nvCxnSpPr>
            <p:spPr>
              <a:xfrm>
                <a:off x="2051720" y="2564904"/>
                <a:ext cx="0" cy="7200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Skupina 64"/>
            <p:cNvGrpSpPr/>
            <p:nvPr/>
          </p:nvGrpSpPr>
          <p:grpSpPr>
            <a:xfrm>
              <a:off x="4716016" y="1988840"/>
              <a:ext cx="216024" cy="648072"/>
              <a:chOff x="1907704" y="1988840"/>
              <a:chExt cx="216024" cy="648072"/>
            </a:xfrm>
          </p:grpSpPr>
          <p:cxnSp>
            <p:nvCxnSpPr>
              <p:cNvPr id="41" name="Přímá spojovací čára 40"/>
              <p:cNvCxnSpPr/>
              <p:nvPr/>
            </p:nvCxnSpPr>
            <p:spPr>
              <a:xfrm flipH="1">
                <a:off x="1907704" y="2132856"/>
                <a:ext cx="144016" cy="14401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2" name="Skupina 49"/>
              <p:cNvGrpSpPr/>
              <p:nvPr/>
            </p:nvGrpSpPr>
            <p:grpSpPr>
              <a:xfrm>
                <a:off x="1907704" y="1988840"/>
                <a:ext cx="216024" cy="576064"/>
                <a:chOff x="1907704" y="1988840"/>
                <a:chExt cx="216024" cy="576064"/>
              </a:xfrm>
            </p:grpSpPr>
            <p:cxnSp>
              <p:nvCxnSpPr>
                <p:cNvPr id="44" name="Přímá spojovací čára 43"/>
                <p:cNvCxnSpPr/>
                <p:nvPr/>
              </p:nvCxnSpPr>
              <p:spPr>
                <a:xfrm>
                  <a:off x="2051720" y="1988840"/>
                  <a:ext cx="0" cy="144016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Přímá spojovací čára 44"/>
                <p:cNvCxnSpPr/>
                <p:nvPr/>
              </p:nvCxnSpPr>
              <p:spPr>
                <a:xfrm>
                  <a:off x="1907704" y="2276872"/>
                  <a:ext cx="216024" cy="7200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Přímá spojovací čára 45"/>
                <p:cNvCxnSpPr/>
                <p:nvPr/>
              </p:nvCxnSpPr>
              <p:spPr>
                <a:xfrm flipH="1">
                  <a:off x="1907704" y="2348880"/>
                  <a:ext cx="216024" cy="144016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ovací čára 46"/>
                <p:cNvCxnSpPr/>
                <p:nvPr/>
              </p:nvCxnSpPr>
              <p:spPr>
                <a:xfrm>
                  <a:off x="1907704" y="2492896"/>
                  <a:ext cx="144016" cy="7200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3" name="Přímá spojovací čára 42"/>
              <p:cNvCxnSpPr/>
              <p:nvPr/>
            </p:nvCxnSpPr>
            <p:spPr>
              <a:xfrm>
                <a:off x="2051720" y="2564904"/>
                <a:ext cx="0" cy="7200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" name="Skupina 72"/>
            <p:cNvGrpSpPr/>
            <p:nvPr/>
          </p:nvGrpSpPr>
          <p:grpSpPr>
            <a:xfrm>
              <a:off x="6084168" y="1988840"/>
              <a:ext cx="216024" cy="648072"/>
              <a:chOff x="1907704" y="1988840"/>
              <a:chExt cx="216024" cy="648072"/>
            </a:xfrm>
          </p:grpSpPr>
          <p:cxnSp>
            <p:nvCxnSpPr>
              <p:cNvPr id="34" name="Přímá spojovací čára 33"/>
              <p:cNvCxnSpPr/>
              <p:nvPr/>
            </p:nvCxnSpPr>
            <p:spPr>
              <a:xfrm flipH="1">
                <a:off x="1907704" y="2132856"/>
                <a:ext cx="144016" cy="144016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5" name="Skupina 49"/>
              <p:cNvGrpSpPr/>
              <p:nvPr/>
            </p:nvGrpSpPr>
            <p:grpSpPr>
              <a:xfrm>
                <a:off x="1907704" y="1988840"/>
                <a:ext cx="216024" cy="576064"/>
                <a:chOff x="1907704" y="1988840"/>
                <a:chExt cx="216024" cy="576064"/>
              </a:xfrm>
            </p:grpSpPr>
            <p:cxnSp>
              <p:nvCxnSpPr>
                <p:cNvPr id="37" name="Přímá spojovací čára 36"/>
                <p:cNvCxnSpPr/>
                <p:nvPr/>
              </p:nvCxnSpPr>
              <p:spPr>
                <a:xfrm>
                  <a:off x="2051720" y="1988840"/>
                  <a:ext cx="0" cy="144016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8" name="Přímá spojovací čára 37"/>
                <p:cNvCxnSpPr/>
                <p:nvPr/>
              </p:nvCxnSpPr>
              <p:spPr>
                <a:xfrm>
                  <a:off x="1907704" y="2276872"/>
                  <a:ext cx="216024" cy="7200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38"/>
                <p:cNvCxnSpPr/>
                <p:nvPr/>
              </p:nvCxnSpPr>
              <p:spPr>
                <a:xfrm flipH="1">
                  <a:off x="1907704" y="2348880"/>
                  <a:ext cx="216024" cy="144016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ovací čára 39"/>
                <p:cNvCxnSpPr/>
                <p:nvPr/>
              </p:nvCxnSpPr>
              <p:spPr>
                <a:xfrm>
                  <a:off x="1907704" y="2492896"/>
                  <a:ext cx="144016" cy="72008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6" name="Přímá spojovací čára 35"/>
              <p:cNvCxnSpPr/>
              <p:nvPr/>
            </p:nvCxnSpPr>
            <p:spPr>
              <a:xfrm>
                <a:off x="2051720" y="2564904"/>
                <a:ext cx="0" cy="7200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="" xmlns:p14="http://schemas.microsoft.com/office/powerpoint/2010/main" val="12244022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Magnetické vlastnosti látek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>-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C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</a:t>
            </a:r>
            <a:r>
              <a:rPr lang="cs-CZ" sz="1800" b="1" dirty="0" smtClean="0">
                <a:latin typeface="Calibri"/>
              </a:rPr>
              <a:t>D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1 </a:t>
            </a:r>
            <a:r>
              <a:rPr lang="cs-CZ" sz="1800" dirty="0" smtClean="0">
                <a:latin typeface="Calibri"/>
              </a:rPr>
              <a:t>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smtClean="0">
                <a:solidFill>
                  <a:srgbClr val="FF0000"/>
                </a:solidFill>
              </a:rPr>
              <a:t>Měření délky a hmotnosti tělesa </a:t>
            </a:r>
            <a:r>
              <a:rPr lang="cs-CZ" sz="2000" b="1" u="sng" dirty="0" smtClean="0">
                <a:solidFill>
                  <a:srgbClr val="FF0000"/>
                </a:solidFill>
              </a:rPr>
              <a:t>- test 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12 </a:t>
            </a:r>
            <a:r>
              <a:rPr lang="cs-CZ" sz="2000" dirty="0" smtClean="0">
                <a:latin typeface="Calibri"/>
              </a:rPr>
              <a:t>b. –  </a:t>
            </a:r>
            <a:r>
              <a:rPr lang="cs-CZ" sz="2000" dirty="0" smtClean="0">
                <a:latin typeface="Calibri"/>
              </a:rPr>
              <a:t>11 </a:t>
            </a:r>
            <a:r>
              <a:rPr lang="cs-CZ" sz="2000" dirty="0" smtClean="0">
                <a:latin typeface="Calibri"/>
              </a:rPr>
              <a:t>b.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10 </a:t>
            </a:r>
            <a:r>
              <a:rPr lang="cs-CZ" sz="2000" dirty="0">
                <a:latin typeface="Calibri"/>
              </a:rPr>
              <a:t>b. </a:t>
            </a:r>
            <a:r>
              <a:rPr lang="cs-CZ" sz="2000" dirty="0" smtClean="0">
                <a:latin typeface="Calibri"/>
              </a:rPr>
              <a:t>–   </a:t>
            </a:r>
            <a:r>
              <a:rPr lang="cs-CZ" sz="2000" dirty="0" smtClean="0">
                <a:latin typeface="Calibri"/>
              </a:rPr>
              <a:t>8  </a:t>
            </a:r>
            <a:r>
              <a:rPr lang="cs-CZ" sz="2000" dirty="0">
                <a:latin typeface="Calibri"/>
              </a:rPr>
              <a:t>b. </a:t>
            </a:r>
            <a:r>
              <a:rPr lang="cs-CZ" sz="2000" b="1" dirty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dirty="0" smtClean="0">
                <a:latin typeface="Calibri"/>
              </a:rPr>
              <a:t>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7 </a:t>
            </a:r>
            <a:r>
              <a:rPr lang="cs-CZ" sz="2000" dirty="0" smtClean="0">
                <a:latin typeface="Calibri"/>
              </a:rPr>
              <a:t>b. –  5  b.</a:t>
            </a: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4 b. –  2  </a:t>
            </a:r>
            <a:r>
              <a:rPr lang="cs-CZ" sz="2000" dirty="0" err="1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.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1 b. –  0  </a:t>
            </a:r>
            <a:r>
              <a:rPr lang="cs-CZ" sz="2000" dirty="0" err="1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.  </a:t>
            </a:r>
            <a:r>
              <a:rPr lang="cs-CZ" sz="2000" b="1" dirty="0" smtClean="0">
                <a:latin typeface="Calibri"/>
              </a:rPr>
              <a:t>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998</TotalTime>
  <Words>808</Words>
  <Application>Microsoft Office PowerPoint</Application>
  <PresentationFormat>Předvádění na obrazovce (4:3)</PresentationFormat>
  <Paragraphs>142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Magnetické vlastnosti látek, test – List 1 </vt:lpstr>
      <vt:lpstr>Magnetické vlastnosti látek, test – List 2 </vt:lpstr>
      <vt:lpstr>Magnetické vlastnosti látek, test – List 3</vt:lpstr>
      <vt:lpstr>Magnetické vlastnosti látek, test – List 4 </vt:lpstr>
      <vt:lpstr>Magnetické vlastnosti látek, test – List 5 </vt:lpstr>
      <vt:lpstr>Magnetické vlastnosti látek - test – řešení</vt:lpstr>
      <vt:lpstr>Měření délky a hmotnosti tělesa - test – návrh hodnocení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88</cp:revision>
  <dcterms:created xsi:type="dcterms:W3CDTF">2012-06-01T22:10:47Z</dcterms:created>
  <dcterms:modified xsi:type="dcterms:W3CDTF">2013-02-06T13:55:02Z</dcterms:modified>
</cp:coreProperties>
</file>