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36DE2C-6862-451A-B844-D93EC55F48BA}" type="datetimeFigureOut">
              <a:rPr lang="cs-CZ" smtClean="0"/>
              <a:t>6.2.2013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BE674004-E2FC-4E53-9862-3B46F24E96E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36DE2C-6862-451A-B844-D93EC55F48BA}" type="datetimeFigureOut">
              <a:rPr lang="cs-CZ" smtClean="0"/>
              <a:t>6.2.2013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BE674004-E2FC-4E53-9862-3B46F24E96E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36DE2C-6862-451A-B844-D93EC55F48BA}" type="datetimeFigureOut">
              <a:rPr lang="cs-CZ" smtClean="0"/>
              <a:t>6.2.2013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674004-E2FC-4E53-9862-3B46F24E96E5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36DE2C-6862-451A-B844-D93EC55F48BA}" type="datetimeFigureOut">
              <a:rPr lang="cs-CZ" smtClean="0"/>
              <a:t>6.2.2013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674004-E2FC-4E53-9862-3B46F24E96E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36DE2C-6862-451A-B844-D93EC55F48BA}" type="datetimeFigureOut">
              <a:rPr lang="cs-CZ" smtClean="0"/>
              <a:t>6.2.2013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BE674004-E2FC-4E53-9862-3B46F24E96E5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36DE2C-6862-451A-B844-D93EC55F48BA}" type="datetimeFigureOut">
              <a:rPr lang="cs-CZ" smtClean="0"/>
              <a:t>6.2.2013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674004-E2FC-4E53-9862-3B46F24E96E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36DE2C-6862-451A-B844-D93EC55F48BA}" type="datetimeFigureOut">
              <a:rPr lang="cs-CZ" smtClean="0"/>
              <a:t>6.2.2013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674004-E2FC-4E53-9862-3B46F24E96E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36DE2C-6862-451A-B844-D93EC55F48BA}" type="datetimeFigureOut">
              <a:rPr lang="cs-CZ" smtClean="0"/>
              <a:t>6.2.2013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674004-E2FC-4E53-9862-3B46F24E96E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36DE2C-6862-451A-B844-D93EC55F48BA}" type="datetimeFigureOut">
              <a:rPr lang="cs-CZ" smtClean="0"/>
              <a:t>6.2.2013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674004-E2FC-4E53-9862-3B46F24E96E5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36DE2C-6862-451A-B844-D93EC55F48BA}" type="datetimeFigureOut">
              <a:rPr lang="cs-CZ" smtClean="0"/>
              <a:t>6.2.2013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674004-E2FC-4E53-9862-3B46F24E96E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36DE2C-6862-451A-B844-D93EC55F48BA}" type="datetimeFigureOut">
              <a:rPr lang="cs-CZ" smtClean="0"/>
              <a:t>6.2.2013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674004-E2FC-4E53-9862-3B46F24E96E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4B36DE2C-6862-451A-B844-D93EC55F48BA}" type="datetimeFigureOut">
              <a:rPr lang="cs-CZ" smtClean="0"/>
              <a:t>6.2.2013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BE674004-E2FC-4E53-9862-3B46F24E96E5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2.jp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Musu_grauzikas1_resize.jpg" TargetMode="External"/><Relationship Id="rId3" Type="http://schemas.openxmlformats.org/officeDocument/2006/relationships/hyperlink" Target="http://cs.wikipedia.org/wiki/Soubor:Mor%C4%8De.jpg" TargetMode="External"/><Relationship Id="rId7" Type="http://schemas.openxmlformats.org/officeDocument/2006/relationships/hyperlink" Target="http://cs.wikipedia.org/wiki/Soubor:Taraxacum_officinale_-_K%C3%B6hler%E2%80%93s_Medizinal-Pflanzen-135.jpg" TargetMode="External"/><Relationship Id="rId2" Type="http://schemas.openxmlformats.org/officeDocument/2006/relationships/hyperlink" Target="http://cs.wikipedia.org/wiki/Wikimedia_Commons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4yougratis.cz/bylinky/prehled_bylinek/sedmikraska_chudobka.htm" TargetMode="External"/><Relationship Id="rId5" Type="http://schemas.openxmlformats.org/officeDocument/2006/relationships/hyperlink" Target="http://cs.wikipedia.org/wiki/Soubor:Two_adult_Guinea_Pigs_(Cavia_porcellus)" TargetMode="External"/><Relationship Id="rId10" Type="http://schemas.openxmlformats.org/officeDocument/2006/relationships/hyperlink" Target="http://cs.wikipedia.org/wiki/Soubor:Ro_pool_gilberte.jpg" TargetMode="External"/><Relationship Id="rId4" Type="http://schemas.openxmlformats.org/officeDocument/2006/relationships/hyperlink" Target="http://cs.wikipedia.org/wiki/Soubor:Wildmeerschweinchen-06.jpg" TargetMode="External"/><Relationship Id="rId9" Type="http://schemas.openxmlformats.org/officeDocument/2006/relationships/hyperlink" Target="http://cs.wikipedia.org/wiki/Soubor:Peach_2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/>
              <a:t>Škola: 		Základní škola a Mateřská škola, 					Kostelní 560, Svoboda n. Úpou,</a:t>
            </a:r>
          </a:p>
          <a:p>
            <a:pPr marL="0" indent="0">
              <a:buNone/>
            </a:pPr>
            <a:r>
              <a:rPr lang="cs-CZ" sz="2400" dirty="0"/>
              <a:t>			okres Trutnov </a:t>
            </a:r>
          </a:p>
          <a:p>
            <a:r>
              <a:rPr lang="cs-CZ" sz="2400" dirty="0"/>
              <a:t>Autor: 		Mgr. Hana </a:t>
            </a:r>
            <a:r>
              <a:rPr lang="cs-CZ" sz="2400" dirty="0" err="1"/>
              <a:t>Klomínská</a:t>
            </a:r>
            <a:endParaRPr lang="cs-CZ" sz="2400" dirty="0"/>
          </a:p>
          <a:p>
            <a:r>
              <a:rPr lang="cs-CZ" sz="2400" dirty="0"/>
              <a:t>Datum:  		říjen 2012 </a:t>
            </a:r>
          </a:p>
          <a:p>
            <a:r>
              <a:rPr lang="cs-CZ" sz="2400" dirty="0"/>
              <a:t>Název: 		</a:t>
            </a:r>
            <a:r>
              <a:rPr lang="cs-CZ" sz="2400" dirty="0" smtClean="0"/>
              <a:t>VY_12_INOVACE_1.2.1_PRV1,2_23</a:t>
            </a:r>
            <a:endParaRPr lang="cs-CZ" sz="2400" dirty="0"/>
          </a:p>
          <a:p>
            <a:r>
              <a:rPr lang="cs-CZ" sz="2400" dirty="0"/>
              <a:t>Téma</a:t>
            </a:r>
            <a:r>
              <a:rPr lang="cs-CZ" sz="2400" dirty="0" smtClean="0"/>
              <a:t>:		Morče a křeček </a:t>
            </a:r>
          </a:p>
          <a:p>
            <a:r>
              <a:rPr lang="cs-CZ" sz="2400" dirty="0" smtClean="0"/>
              <a:t>Ročník</a:t>
            </a:r>
            <a:r>
              <a:rPr lang="cs-CZ" sz="2400" dirty="0"/>
              <a:t>:		</a:t>
            </a:r>
            <a:r>
              <a:rPr lang="cs-CZ" sz="2400" dirty="0" smtClean="0"/>
              <a:t>1. a 2.</a:t>
            </a:r>
            <a:endParaRPr lang="cs-CZ" sz="2400" dirty="0"/>
          </a:p>
          <a:p>
            <a:r>
              <a:rPr lang="cs-CZ" sz="2400" dirty="0"/>
              <a:t>Číslo projektu:	CZ.1.07/1.4.00/21.3068</a:t>
            </a:r>
          </a:p>
          <a:p>
            <a:endParaRPr lang="cs-CZ" sz="2400" dirty="0"/>
          </a:p>
        </p:txBody>
      </p:sp>
      <p:pic>
        <p:nvPicPr>
          <p:cNvPr id="4" name="Zástupný symbol pro obsah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23728" y="82161"/>
            <a:ext cx="5270303" cy="97297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23571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	</a:t>
            </a:r>
            <a:r>
              <a:rPr lang="cs-CZ" sz="2400" dirty="0"/>
              <a:t>anotace: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554162"/>
            <a:ext cx="8299648" cy="4525963"/>
          </a:xfrm>
        </p:spPr>
        <p:txBody>
          <a:bodyPr>
            <a:normAutofit/>
          </a:bodyPr>
          <a:lstStyle/>
          <a:p>
            <a:pPr algn="just"/>
            <a:r>
              <a:rPr lang="cs-CZ" sz="2400" dirty="0"/>
              <a:t>Materiál slouží k procvičování čtení s porozuměním v hodinách prvouky ve </a:t>
            </a:r>
            <a:r>
              <a:rPr lang="cs-CZ" sz="2400" dirty="0" smtClean="0"/>
              <a:t>věku 6 až 8 let. </a:t>
            </a:r>
            <a:r>
              <a:rPr lang="cs-CZ" sz="2400" dirty="0"/>
              <a:t>Lze ho využít jako motivační, výkladový nebo opakovací. Je určen pro práci na interaktivní tabuli nebo na folii. </a:t>
            </a:r>
            <a:endParaRPr lang="cs-CZ" sz="2400" dirty="0" smtClean="0"/>
          </a:p>
          <a:p>
            <a:pPr algn="just"/>
            <a:endParaRPr lang="cs-CZ" sz="2400" dirty="0"/>
          </a:p>
          <a:p>
            <a:pPr algn="just"/>
            <a:r>
              <a:rPr lang="cs-CZ" sz="2400" dirty="0"/>
              <a:t>Vytvořeno jako DUM do předmětu prvouka. Slouží jako doplněk k výuce o </a:t>
            </a:r>
            <a:r>
              <a:rPr lang="cs-CZ" sz="2400" dirty="0" smtClean="0"/>
              <a:t>zvířatech </a:t>
            </a:r>
            <a:r>
              <a:rPr lang="cs-CZ" sz="2400" dirty="0"/>
              <a:t>prostřednictvím vlastního čtení. 			</a:t>
            </a:r>
          </a:p>
          <a:p>
            <a:pPr marL="0" indent="0" algn="just">
              <a:buNone/>
            </a:pPr>
            <a:r>
              <a:rPr lang="cs-CZ" sz="2400" dirty="0"/>
              <a:t>			</a:t>
            </a:r>
          </a:p>
          <a:p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1649063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	morče domácí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90844" y="1497955"/>
            <a:ext cx="4494940" cy="3371205"/>
          </a:xfrm>
        </p:spPr>
      </p:pic>
      <p:sp>
        <p:nvSpPr>
          <p:cNvPr id="5" name="TextovéPole 4"/>
          <p:cNvSpPr txBox="1"/>
          <p:nvPr/>
        </p:nvSpPr>
        <p:spPr>
          <a:xfrm>
            <a:off x="616859" y="1628800"/>
            <a:ext cx="3024336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V současné době patří mezi oblíbené domácí mazlíčky. Nejsou útoční, nekoušou a mají rádi společnost. Byli dovezeni námořníky z Jižní Ameriky jako milá zvířátka pro děti.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661501" y="5373216"/>
            <a:ext cx="8059597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Morčata jsou kamarádská, nemají rádi samotu. Proto je dobré chovat je ve skupině. Někdy se však samečci perou.</a:t>
            </a: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8028384" y="4869160"/>
            <a:ext cx="908738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   obr. 1</a:t>
            </a: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31615142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	morče divoké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7584" y="1988840"/>
            <a:ext cx="4143837" cy="3098973"/>
          </a:xfrm>
        </p:spPr>
      </p:pic>
      <p:sp>
        <p:nvSpPr>
          <p:cNvPr id="5" name="TextovéPole 4"/>
          <p:cNvSpPr txBox="1"/>
          <p:nvPr/>
        </p:nvSpPr>
        <p:spPr>
          <a:xfrm>
            <a:off x="5300391" y="1844824"/>
            <a:ext cx="3528392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Domácí morčata byla vypěstována z morčat divokých. Ta žijí v horách v </a:t>
            </a:r>
            <a:r>
              <a:rPr lang="cs-CZ" sz="2400" dirty="0"/>
              <a:t>J</a:t>
            </a:r>
            <a:r>
              <a:rPr lang="cs-CZ" sz="2400" dirty="0" smtClean="0"/>
              <a:t>ižní Americe. Zde si vyhrabávají zemní nory nebo pobývají v opuštěných doupatech jiných zvířat. Dokáží skákat až 1 metr vysoko. Mají černo hnědou barvu.  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752491" y="5062010"/>
            <a:ext cx="7920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</a:t>
            </a:r>
            <a:r>
              <a:rPr lang="cs-CZ" sz="1400" dirty="0" smtClean="0"/>
              <a:t>obr. 2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752491" y="5563695"/>
            <a:ext cx="7779949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Morčata jsou hlodavci  a  býložravci.  Za  potravou  se vydávají za soumraku a v noci. Žijí ve velkých skupinách.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7534105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	Jak a kde chovat morčata ?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39752" y="1556792"/>
            <a:ext cx="4320480" cy="2667000"/>
          </a:xfrm>
        </p:spPr>
      </p:pic>
      <p:sp>
        <p:nvSpPr>
          <p:cNvPr id="5" name="TextovéPole 4"/>
          <p:cNvSpPr txBox="1"/>
          <p:nvPr/>
        </p:nvSpPr>
        <p:spPr>
          <a:xfrm>
            <a:off x="755576" y="4509120"/>
            <a:ext cx="7632848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Vhodné obydlí pro morče domácí je klec. V létě pak oplocený travnatý kousek zahrady se stínem a ochranou před dravci. Jako podestýlka se hodí hobliny nebo kukuřičná drť. Mají také rádi svůj domeček, kam se mohou schovat a odpočívat.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6660232" y="3933056"/>
            <a:ext cx="864096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 obr. 3</a:t>
            </a: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17323835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	</a:t>
            </a:r>
            <a:r>
              <a:rPr lang="cs-CZ" dirty="0"/>
              <a:t> </a:t>
            </a:r>
            <a:r>
              <a:rPr lang="cs-CZ" dirty="0" smtClean="0"/>
              <a:t> čím se živí ?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63991" y="1144107"/>
            <a:ext cx="1468449" cy="1885637"/>
          </a:xfrm>
          <a:ln>
            <a:solidFill>
              <a:schemeClr val="tx1"/>
            </a:solidFill>
          </a:ln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64089" y="1128948"/>
            <a:ext cx="1285875" cy="190500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64088" y="3708689"/>
            <a:ext cx="3168352" cy="2515589"/>
          </a:xfrm>
          <a:prstGeom prst="rect">
            <a:avLst/>
          </a:prstGeom>
          <a:ln>
            <a:solidFill>
              <a:schemeClr val="tx1"/>
            </a:solidFill>
          </a:ln>
        </p:spPr>
      </p:pic>
      <p:sp>
        <p:nvSpPr>
          <p:cNvPr id="7" name="TextovéPole 6"/>
          <p:cNvSpPr txBox="1"/>
          <p:nvPr/>
        </p:nvSpPr>
        <p:spPr>
          <a:xfrm>
            <a:off x="5364088" y="2976319"/>
            <a:ext cx="792088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 obr. 4</a:t>
            </a:r>
            <a:endParaRPr lang="cs-CZ" sz="1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7002016" y="2976319"/>
            <a:ext cx="882352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 obr. 5</a:t>
            </a:r>
            <a:endParaRPr lang="cs-CZ" sz="14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5364089" y="6176483"/>
            <a:ext cx="792088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 obr. 6                       </a:t>
            </a:r>
            <a:endParaRPr lang="cs-CZ" sz="14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611560" y="1313613"/>
            <a:ext cx="4464496" cy="50167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2000" dirty="0" smtClean="0"/>
              <a:t>   Potrava morčat by měla být pestrá. Hlavní složkou je seno a pitná voda. Dále čerstvá kořenová, listová i plodová zelenina. Nevhodná je zelenina cibulová. </a:t>
            </a:r>
          </a:p>
          <a:p>
            <a:pPr algn="just"/>
            <a:r>
              <a:rPr lang="cs-CZ" sz="2000" dirty="0" smtClean="0"/>
              <a:t>   V menším množství a méně často mohou dostat i ovoce.  Čerstvá tráva je také pochoutka, zejména lupení z pampelišek a květy sedmikrásek. Morčata jsou hlodavci, proto si musí stále obrušovat zuby. K ohlodávání nejlépe poslouží větvičky ovocných dřevin. </a:t>
            </a:r>
          </a:p>
          <a:p>
            <a:pPr algn="just"/>
            <a:r>
              <a:rPr lang="cs-CZ" sz="2000" dirty="0" smtClean="0"/>
              <a:t>   Pro morčata ani pro křečky není vhodné zrní, slunečnice nebo ořechy. Jsou </a:t>
            </a:r>
            <a:r>
              <a:rPr lang="cs-CZ" sz="2000" dirty="0" smtClean="0"/>
              <a:t>pro ně příliš </a:t>
            </a:r>
            <a:r>
              <a:rPr lang="cs-CZ" sz="2000" dirty="0" smtClean="0"/>
              <a:t>syté a nezdravé.</a:t>
            </a:r>
            <a:endParaRPr lang="cs-CZ" sz="20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7236296" y="6199839"/>
            <a:ext cx="153042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Balík sena</a:t>
            </a:r>
            <a:endParaRPr lang="cs-CZ" sz="14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5364089" y="3215392"/>
            <a:ext cx="3168351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Sedmikráska              Pampeliška</a:t>
            </a: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28966651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250"/>
                            </p:stCondLst>
                            <p:childTnLst>
                              <p:par>
                                <p:cTn id="9" presetID="21" presetClass="entr" presetSubtype="1" fill="hold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1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500"/>
                            </p:stCondLst>
                            <p:childTnLst>
                              <p:par>
                                <p:cTn id="13" presetID="21" presetClass="entr" presetSubtype="1" fill="hold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5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		Křečci a králíčci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7584" y="1482334"/>
            <a:ext cx="2057400" cy="2151888"/>
          </a:xfr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75479" y="1484784"/>
            <a:ext cx="2593042" cy="2160240"/>
          </a:xfrm>
          <a:prstGeom prst="rect">
            <a:avLst/>
          </a:prstGeom>
        </p:spPr>
      </p:pic>
      <p:sp>
        <p:nvSpPr>
          <p:cNvPr id="8" name="TextovéPole 7"/>
          <p:cNvSpPr txBox="1"/>
          <p:nvPr/>
        </p:nvSpPr>
        <p:spPr>
          <a:xfrm>
            <a:off x="753616" y="4293096"/>
            <a:ext cx="7920880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Podobně jako morčata se chovají křečci a králíčci. Pro zdraví všech je důležitá čistota. Proto jim pravidelně měníme podestýlku za čerstvou. Vodu dáváme do napáječky. V misce se snadno ušpiní nebo vyleje. Vše potřebné pro chov se kupuje v obchodech nazvaných „ Zverimex“.</a:t>
            </a:r>
            <a:endParaRPr lang="cs-CZ" sz="24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827584" y="3645024"/>
            <a:ext cx="1008112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 obr. 7</a:t>
            </a:r>
            <a:endParaRPr lang="cs-CZ" sz="14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275479" y="3645024"/>
            <a:ext cx="1296521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 obr. 8</a:t>
            </a:r>
            <a:endParaRPr lang="cs-CZ" sz="14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6300192" y="3645024"/>
            <a:ext cx="1152128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 obr. 9</a:t>
            </a:r>
            <a:endParaRPr lang="cs-CZ" sz="1400" dirty="0"/>
          </a:p>
        </p:txBody>
      </p:sp>
      <p:pic>
        <p:nvPicPr>
          <p:cNvPr id="12" name="Zástupný symbol pro obsah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86155" y="1517503"/>
            <a:ext cx="2271643" cy="21326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623875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250"/>
                            </p:stCondLst>
                            <p:childTnLst>
                              <p:par>
                                <p:cTn id="9" presetID="6" presetClass="entr" presetSubtype="16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1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6" presetClass="entr" presetSubtype="16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	otázky:	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304800" y="1554162"/>
            <a:ext cx="4915272" cy="4525963"/>
          </a:xfrm>
        </p:spPr>
        <p:txBody>
          <a:bodyPr>
            <a:normAutofit lnSpcReduction="10000"/>
          </a:bodyPr>
          <a:lstStyle/>
          <a:p>
            <a:pPr marL="457200" indent="-457200">
              <a:buFont typeface="+mj-lt"/>
              <a:buAutoNum type="arabicPeriod"/>
            </a:pPr>
            <a:r>
              <a:rPr lang="cs-CZ" sz="2400" dirty="0" smtClean="0"/>
              <a:t>Co si musíš připravit pro chov morčete, křečka nebo králíčka?</a:t>
            </a:r>
          </a:p>
          <a:p>
            <a:pPr marL="457200" indent="-457200">
              <a:buFont typeface="+mj-lt"/>
              <a:buAutoNum type="arabicPeriod"/>
            </a:pPr>
            <a:endParaRPr lang="cs-CZ" sz="2400" dirty="0"/>
          </a:p>
          <a:p>
            <a:pPr marL="457200" indent="-457200">
              <a:buFont typeface="+mj-lt"/>
              <a:buAutoNum type="arabicPeriod"/>
            </a:pPr>
            <a:r>
              <a:rPr lang="cs-CZ" sz="2400" dirty="0" smtClean="0"/>
              <a:t>Jaký druh potravy jim nabídneš?</a:t>
            </a:r>
          </a:p>
          <a:p>
            <a:pPr marL="457200" indent="-457200">
              <a:buFont typeface="+mj-lt"/>
              <a:buAutoNum type="arabicPeriod"/>
            </a:pPr>
            <a:endParaRPr lang="cs-CZ" sz="2400" dirty="0" smtClean="0"/>
          </a:p>
          <a:p>
            <a:pPr marL="457200" indent="-457200">
              <a:buFont typeface="+mj-lt"/>
              <a:buAutoNum type="arabicPeriod"/>
            </a:pPr>
            <a:endParaRPr lang="cs-CZ" sz="2400" dirty="0"/>
          </a:p>
          <a:p>
            <a:pPr marL="457200" indent="-457200">
              <a:buFont typeface="+mj-lt"/>
              <a:buAutoNum type="arabicPeriod"/>
            </a:pPr>
            <a:endParaRPr lang="cs-CZ" sz="2400" dirty="0"/>
          </a:p>
          <a:p>
            <a:pPr marL="457200" indent="-457200" algn="just">
              <a:buFont typeface="+mj-lt"/>
              <a:buAutoNum type="arabicPeriod"/>
            </a:pPr>
            <a:r>
              <a:rPr lang="cs-CZ" sz="2400" dirty="0" smtClean="0"/>
              <a:t>Proč lidé chovají tato zvířátka? Co myslíš ? Máš nějakého domácího mazlíčka? Jak o něho pečuješ? Vypravuj.</a:t>
            </a: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5100918" y="1192705"/>
            <a:ext cx="3816424" cy="369332"/>
          </a:xfrm>
          <a:prstGeom prst="rect">
            <a:avLst/>
          </a:prstGeom>
          <a:solidFill>
            <a:schemeClr val="accent1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a) Vlastní pokoj a WC.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5100918" y="1562037"/>
            <a:ext cx="3816424" cy="369332"/>
          </a:xfrm>
          <a:prstGeom prst="rect">
            <a:avLst/>
          </a:prstGeom>
          <a:solidFill>
            <a:schemeClr val="accent1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b) Klec s plným dnem a podestýlku.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5100918" y="1931369"/>
            <a:ext cx="3816424" cy="369332"/>
          </a:xfrm>
          <a:prstGeom prst="rect">
            <a:avLst/>
          </a:prstGeom>
          <a:solidFill>
            <a:schemeClr val="accent1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c) Napáječku a domeček.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5100918" y="2300701"/>
            <a:ext cx="3816424" cy="369332"/>
          </a:xfrm>
          <a:prstGeom prst="rect">
            <a:avLst/>
          </a:prstGeom>
          <a:solidFill>
            <a:schemeClr val="accent1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d) Akvárium s mořskou vodou.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5115690" y="2863842"/>
            <a:ext cx="3816424" cy="369332"/>
          </a:xfrm>
          <a:prstGeom prst="rect">
            <a:avLst/>
          </a:prstGeom>
          <a:solidFill>
            <a:schemeClr val="accent1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a) Seno, vodu a ovoce.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5115690" y="3233174"/>
            <a:ext cx="3816424" cy="369332"/>
          </a:xfrm>
          <a:prstGeom prst="rect">
            <a:avLst/>
          </a:prstGeom>
          <a:solidFill>
            <a:schemeClr val="accent1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b) Vodu, seno a čerstvou zeleninu.</a:t>
            </a:r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5117069" y="3594415"/>
            <a:ext cx="3816424" cy="369332"/>
          </a:xfrm>
          <a:prstGeom prst="rect">
            <a:avLst/>
          </a:prstGeom>
          <a:solidFill>
            <a:schemeClr val="accent1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c) Zrní, semínka slunečnic a ořechy.</a:t>
            </a:r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5100918" y="3920282"/>
            <a:ext cx="3831196" cy="369332"/>
          </a:xfrm>
          <a:prstGeom prst="rect">
            <a:avLst/>
          </a:prstGeom>
          <a:solidFill>
            <a:schemeClr val="accent1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d) Větvičky na ohlodávání.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190360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0" presetClass="exit" presetSubtype="0" fill="hold" grpId="0" nodeType="clickEffect">
                                  <p:stCondLst>
                                    <p:cond delay="5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3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xit" presetSubtype="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0" presetClass="exit" presetSubtype="0" fill="hold" grpId="0" nodeType="clickEffect">
                                  <p:stCondLst>
                                    <p:cond delay="5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0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2" presetID="10" presetClass="exit" presetSubtype="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3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  <p:bldP spid="7" grpId="0" animBg="1"/>
      <p:bldP spid="14" grpId="0" animBg="1"/>
      <p:bldP spid="15" grpId="0" animBg="1"/>
      <p:bldP spid="18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	</a:t>
            </a:r>
            <a:r>
              <a:rPr lang="cs-CZ" sz="2800" dirty="0" smtClean="0"/>
              <a:t>použitý materiál: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sz="1600" dirty="0" smtClean="0"/>
              <a:t>Obrázek č. 1 - </a:t>
            </a:r>
            <a:r>
              <a:rPr lang="cs-CZ" sz="1600" dirty="0" err="1">
                <a:hlinkClick r:id="rId2" tooltip="Wikimedia Commons"/>
              </a:rPr>
              <a:t>Wikimedia</a:t>
            </a:r>
            <a:r>
              <a:rPr lang="cs-CZ" sz="1600" dirty="0">
                <a:hlinkClick r:id="rId2" tooltip="Wikimedia Commons"/>
              </a:rPr>
              <a:t> </a:t>
            </a:r>
            <a:r>
              <a:rPr lang="cs-CZ" sz="1600" dirty="0" err="1">
                <a:hlinkClick r:id="rId2" tooltip="Wikimedia Commons"/>
              </a:rPr>
              <a:t>Commons</a:t>
            </a:r>
            <a:r>
              <a:rPr lang="cs-CZ" sz="1600" dirty="0"/>
              <a:t> </a:t>
            </a:r>
            <a:r>
              <a:rPr lang="cs-CZ" sz="1600" dirty="0">
                <a:hlinkClick r:id="rId3"/>
              </a:rPr>
              <a:t>http://</a:t>
            </a:r>
            <a:r>
              <a:rPr lang="cs-CZ" sz="1600" dirty="0" smtClean="0">
                <a:hlinkClick r:id="rId3"/>
              </a:rPr>
              <a:t>cs.wikipedia.org/wiki/Soubor:Mor%C4%8De.jpg</a:t>
            </a:r>
            <a:endParaRPr lang="cs-CZ" sz="1600" dirty="0"/>
          </a:p>
          <a:p>
            <a:r>
              <a:rPr lang="cs-CZ" sz="1600" dirty="0" smtClean="0"/>
              <a:t>Obrázek č. 2 - </a:t>
            </a:r>
            <a:r>
              <a:rPr lang="cs-CZ" sz="1600" dirty="0"/>
              <a:t>KARSTEDT, Petra. </a:t>
            </a:r>
            <a:r>
              <a:rPr lang="cs-CZ" sz="1600" i="1" dirty="0" err="1"/>
              <a:t>Wikimedia</a:t>
            </a:r>
            <a:r>
              <a:rPr lang="cs-CZ" sz="1600" i="1" dirty="0"/>
              <a:t> </a:t>
            </a:r>
            <a:r>
              <a:rPr lang="cs-CZ" sz="1600" i="1" dirty="0" err="1"/>
              <a:t>Commons</a:t>
            </a:r>
            <a:r>
              <a:rPr lang="cs-CZ" sz="1600" dirty="0"/>
              <a:t> [online]. [cit. 14.11.2012]. Dostupný na WWW: </a:t>
            </a:r>
            <a:r>
              <a:rPr lang="cs-CZ" sz="1600" u="sng" dirty="0">
                <a:hlinkClick r:id="rId4"/>
              </a:rPr>
              <a:t>http://cs.wikipedia.org/wiki/Soubor:Wildmeerschweinchen-06.jpg</a:t>
            </a:r>
            <a:endParaRPr lang="cs-CZ" sz="1600" dirty="0"/>
          </a:p>
          <a:p>
            <a:r>
              <a:rPr lang="cs-CZ" sz="1600" dirty="0" smtClean="0"/>
              <a:t>Obrázek č. 3 - </a:t>
            </a:r>
            <a:r>
              <a:rPr lang="cs-CZ" sz="1600" dirty="0"/>
              <a:t>SANDOS. </a:t>
            </a:r>
            <a:r>
              <a:rPr lang="cs-CZ" sz="1600" i="1" dirty="0" err="1"/>
              <a:t>Wikimedia</a:t>
            </a:r>
            <a:r>
              <a:rPr lang="cs-CZ" sz="1600" i="1" dirty="0"/>
              <a:t> </a:t>
            </a:r>
            <a:r>
              <a:rPr lang="cs-CZ" sz="1600" i="1" dirty="0" err="1"/>
              <a:t>Commons</a:t>
            </a:r>
            <a:r>
              <a:rPr lang="cs-CZ" sz="1600" dirty="0"/>
              <a:t> [online]. [cit. 14.11.2012]. Dostupný na WWW: </a:t>
            </a:r>
            <a:r>
              <a:rPr lang="cs-CZ" sz="1600" u="sng" dirty="0">
                <a:hlinkClick r:id="rId5"/>
              </a:rPr>
              <a:t>http://cs.wikipedia.org/wiki/Soubor:Two_adult_Guinea_Pigs_%</a:t>
            </a:r>
            <a:r>
              <a:rPr lang="cs-CZ" sz="1600" u="sng" dirty="0" smtClean="0">
                <a:hlinkClick r:id="rId5"/>
              </a:rPr>
              <a:t>28Cavia_porcellus%29</a:t>
            </a:r>
            <a:r>
              <a:rPr lang="cs-CZ" sz="1600" dirty="0" smtClean="0"/>
              <a:t>.jpg</a:t>
            </a:r>
            <a:endParaRPr lang="cs-CZ" sz="1600" dirty="0"/>
          </a:p>
          <a:p>
            <a:r>
              <a:rPr lang="cs-CZ" sz="1600" dirty="0" smtClean="0"/>
              <a:t>Obrázek č. 4 - </a:t>
            </a:r>
            <a:r>
              <a:rPr lang="cs-CZ" sz="1600" u="sng" dirty="0">
                <a:hlinkClick r:id="rId6"/>
              </a:rPr>
              <a:t>http://www.4yougratis.cz/bylinky/prehled_bylinek/sedmikraska_chudobka.htm</a:t>
            </a:r>
            <a:endParaRPr lang="cs-CZ" sz="1600" dirty="0"/>
          </a:p>
          <a:p>
            <a:r>
              <a:rPr lang="cs-CZ" sz="1600" dirty="0" smtClean="0"/>
              <a:t>Obrázek č. 5 - </a:t>
            </a:r>
            <a:r>
              <a:rPr lang="cs-CZ" sz="1600" dirty="0"/>
              <a:t>KÖHLE, Franz Eugen. </a:t>
            </a:r>
            <a:r>
              <a:rPr lang="cs-CZ" sz="1600" i="1" dirty="0" err="1"/>
              <a:t>Wikimedia</a:t>
            </a:r>
            <a:r>
              <a:rPr lang="cs-CZ" sz="1600" i="1" dirty="0"/>
              <a:t> </a:t>
            </a:r>
            <a:r>
              <a:rPr lang="cs-CZ" sz="1600" i="1" dirty="0" err="1"/>
              <a:t>Commons</a:t>
            </a:r>
            <a:r>
              <a:rPr lang="cs-CZ" sz="1600" dirty="0"/>
              <a:t> [online]. [cit. 16.11.2012]. Dostupný na WWW: </a:t>
            </a:r>
            <a:r>
              <a:rPr lang="cs-CZ" sz="1600" u="sng" dirty="0">
                <a:hlinkClick r:id="rId7"/>
              </a:rPr>
              <a:t>http://cs.wikipedia.org/wiki/Soubor:Taraxacum_officinale_-_</a:t>
            </a:r>
            <a:r>
              <a:rPr lang="cs-CZ" sz="1600" u="sng" dirty="0" smtClean="0">
                <a:hlinkClick r:id="rId7"/>
              </a:rPr>
              <a:t>K%C3%B6hler%E2%80%93s_Medizinal-Pflanzen-135.jpg</a:t>
            </a:r>
            <a:endParaRPr lang="cs-CZ" sz="1600" u="sng" dirty="0" smtClean="0"/>
          </a:p>
          <a:p>
            <a:r>
              <a:rPr lang="cs-CZ" sz="1600" u="sng" dirty="0" smtClean="0"/>
              <a:t>Obrázek č. 6 – foto archiv autorky</a:t>
            </a:r>
          </a:p>
          <a:p>
            <a:r>
              <a:rPr lang="cs-CZ" sz="1600" u="sng" dirty="0" smtClean="0"/>
              <a:t>Obrázek č. 7 - </a:t>
            </a:r>
            <a:r>
              <a:rPr lang="cs-CZ" sz="1600" dirty="0"/>
              <a:t>ALGIRDAS. </a:t>
            </a:r>
            <a:r>
              <a:rPr lang="cs-CZ" sz="1600" i="1" dirty="0" err="1"/>
              <a:t>Wikimedia</a:t>
            </a:r>
            <a:r>
              <a:rPr lang="cs-CZ" sz="1600" i="1" dirty="0"/>
              <a:t> </a:t>
            </a:r>
            <a:r>
              <a:rPr lang="cs-CZ" sz="1600" i="1" dirty="0" err="1"/>
              <a:t>Commons</a:t>
            </a:r>
            <a:r>
              <a:rPr lang="cs-CZ" sz="1600" dirty="0"/>
              <a:t> [online]. [cit. 14.11.2012]. Dostupný na WWW: </a:t>
            </a:r>
            <a:r>
              <a:rPr lang="cs-CZ" sz="1600" u="sng" dirty="0">
                <a:hlinkClick r:id="rId8"/>
              </a:rPr>
              <a:t>http://cs.wikipedia.org/wiki/Soubor:Musu_grauzikas1_resize.jpg</a:t>
            </a:r>
            <a:endParaRPr lang="cs-CZ" sz="1600" dirty="0"/>
          </a:p>
          <a:p>
            <a:r>
              <a:rPr lang="cs-CZ" sz="1600" dirty="0" smtClean="0"/>
              <a:t>Obrázek č. 8 - </a:t>
            </a:r>
            <a:r>
              <a:rPr lang="cs-CZ" sz="1600" dirty="0"/>
              <a:t>TETRAHYDROCANNABINOL. </a:t>
            </a:r>
            <a:r>
              <a:rPr lang="cs-CZ" sz="1600" i="1" dirty="0" err="1"/>
              <a:t>Wikimedia</a:t>
            </a:r>
            <a:r>
              <a:rPr lang="cs-CZ" sz="1600" i="1" dirty="0"/>
              <a:t> </a:t>
            </a:r>
            <a:r>
              <a:rPr lang="cs-CZ" sz="1600" i="1" dirty="0" err="1"/>
              <a:t>Commons</a:t>
            </a:r>
            <a:r>
              <a:rPr lang="cs-CZ" sz="1600" dirty="0"/>
              <a:t> [online]. [cit. 14.11.2012]. Dostupný na WWW: </a:t>
            </a:r>
            <a:r>
              <a:rPr lang="cs-CZ" sz="1600" u="sng" dirty="0">
                <a:hlinkClick r:id="rId9"/>
              </a:rPr>
              <a:t>http://cs.wikipedia.org/wiki/Soubor:Peach_2.jpg</a:t>
            </a:r>
            <a:endParaRPr lang="cs-CZ" sz="1600" dirty="0"/>
          </a:p>
          <a:p>
            <a:r>
              <a:rPr lang="cs-CZ" sz="1600" dirty="0" smtClean="0"/>
              <a:t>Obrázek č. 9 - </a:t>
            </a:r>
            <a:r>
              <a:rPr lang="cs-CZ" sz="1600" dirty="0"/>
              <a:t>GILBERTE. </a:t>
            </a:r>
            <a:r>
              <a:rPr lang="cs-CZ" sz="1600" i="1" dirty="0" err="1"/>
              <a:t>Wikimedia</a:t>
            </a:r>
            <a:r>
              <a:rPr lang="cs-CZ" sz="1600" i="1" dirty="0"/>
              <a:t> </a:t>
            </a:r>
            <a:r>
              <a:rPr lang="cs-CZ" sz="1600" i="1" dirty="0" err="1"/>
              <a:t>Commons</a:t>
            </a:r>
            <a:r>
              <a:rPr lang="cs-CZ" sz="1600" dirty="0"/>
              <a:t> [online]. [cit. 14.11.2012]. Dostupný na WWW: </a:t>
            </a:r>
            <a:r>
              <a:rPr lang="cs-CZ" sz="1600" u="sng" dirty="0">
                <a:hlinkClick r:id="rId10"/>
              </a:rPr>
              <a:t>http://cs.wikipedia.org/wiki/Soubor:Ro_pool_gilberte.jpg</a:t>
            </a:r>
            <a:endParaRPr lang="cs-CZ" sz="1600" dirty="0"/>
          </a:p>
          <a:p>
            <a:pPr marL="0" indent="0">
              <a:buNone/>
            </a:pPr>
            <a:endParaRPr lang="cs-CZ" sz="1600" dirty="0"/>
          </a:p>
          <a:p>
            <a:endParaRPr lang="cs-CZ" sz="1600" dirty="0"/>
          </a:p>
          <a:p>
            <a:endParaRPr lang="cs-CZ" sz="1600" dirty="0"/>
          </a:p>
          <a:p>
            <a:pPr marL="0" indent="0">
              <a:buNone/>
            </a:pPr>
            <a:r>
              <a:rPr lang="cs-CZ" sz="1600" dirty="0" smtClean="0"/>
              <a:t> </a:t>
            </a:r>
            <a:endParaRPr lang="cs-CZ" sz="1600" dirty="0"/>
          </a:p>
        </p:txBody>
      </p:sp>
    </p:spTree>
    <p:extLst>
      <p:ext uri="{BB962C8B-B14F-4D97-AF65-F5344CB8AC3E}">
        <p14:creationId xmlns:p14="http://schemas.microsoft.com/office/powerpoint/2010/main" val="9469130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172</TotalTime>
  <Words>682</Words>
  <Application>Microsoft Office PowerPoint</Application>
  <PresentationFormat>Předvádění na obrazovce (4:3)</PresentationFormat>
  <Paragraphs>68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Cesta</vt:lpstr>
      <vt:lpstr>Prezentace aplikace PowerPoint</vt:lpstr>
      <vt:lpstr> anotace:</vt:lpstr>
      <vt:lpstr> morče domácí</vt:lpstr>
      <vt:lpstr> morče divoké</vt:lpstr>
      <vt:lpstr> Jak a kde chovat morčata ?</vt:lpstr>
      <vt:lpstr>   čím se živí ?</vt:lpstr>
      <vt:lpstr>  Křečci a králíčci</vt:lpstr>
      <vt:lpstr> otázky: </vt:lpstr>
      <vt:lpstr> použitý materiál: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Hana</dc:creator>
  <cp:lastModifiedBy>Hana</cp:lastModifiedBy>
  <cp:revision>20</cp:revision>
  <dcterms:created xsi:type="dcterms:W3CDTF">2012-11-16T17:32:21Z</dcterms:created>
  <dcterms:modified xsi:type="dcterms:W3CDTF">2013-02-06T16:37:01Z</dcterms:modified>
</cp:coreProperties>
</file>