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56" r:id="rId4"/>
    <p:sldId id="265" r:id="rId5"/>
    <p:sldId id="257" r:id="rId6"/>
    <p:sldId id="266" r:id="rId7"/>
    <p:sldId id="258" r:id="rId8"/>
    <p:sldId id="267" r:id="rId9"/>
    <p:sldId id="263" r:id="rId10"/>
    <p:sldId id="259" r:id="rId11"/>
    <p:sldId id="260" r:id="rId12"/>
    <p:sldId id="268" r:id="rId13"/>
    <p:sldId id="272" r:id="rId14"/>
    <p:sldId id="269" r:id="rId15"/>
    <p:sldId id="270" r:id="rId16"/>
    <p:sldId id="262" r:id="rId17"/>
    <p:sldId id="273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7053B18-DCC2-4731-BA04-F9AE9A5A63AB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16AA3AC-CBB2-446F-82C2-A6E0D26CC90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lus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estavby.cz/clanky/srpen-okrasna-zahrada-5924.html" TargetMode="External"/><Relationship Id="rId2" Type="http://schemas.openxmlformats.org/officeDocument/2006/relationships/hyperlink" Target="http://www.gesneriads.wbs.cz/pestovani-a-mnozeni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ireceptar.cz/zahrada/okrasna-zahrada/kdy-sbirat-semena-kvetin-a-jak-je-uchovat-do-jara/" TargetMode="External"/><Relationship Id="rId4" Type="http://schemas.openxmlformats.org/officeDocument/2006/relationships/hyperlink" Target="http://www.chovatelka.cz/pokojove-rostliny-clanek/pokojove-rostliny-a-jejich-rozmnozovani-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70969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Množení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různými způsoby množení okrasných rostlin – množení semeny, řízkováním, odnožemi, hlízami, částmi listů, oddenky, cibulemi a hřížením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785794"/>
            <a:ext cx="7851648" cy="1714512"/>
          </a:xfrm>
        </p:spPr>
        <p:txBody>
          <a:bodyPr>
            <a:normAutofit/>
          </a:bodyPr>
          <a:lstStyle/>
          <a:p>
            <a:r>
              <a:rPr lang="cs-CZ" sz="8000" dirty="0" smtClean="0"/>
              <a:t>Množení rostlin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500306"/>
            <a:ext cx="5595944" cy="41969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Množení rostlin - zásady: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Množíme jen zdravé rostliny</a:t>
            </a:r>
          </a:p>
          <a:p>
            <a:r>
              <a:rPr lang="cs-CZ" sz="3200" dirty="0" smtClean="0"/>
              <a:t>Množíme jen ve vhodné době, zpravidla na jaře</a:t>
            </a:r>
          </a:p>
          <a:p>
            <a:r>
              <a:rPr lang="cs-CZ" sz="3200" dirty="0" smtClean="0"/>
              <a:t>Zajistíme dostatečnou teplotu, dostatek světla a vody</a:t>
            </a:r>
          </a:p>
          <a:p>
            <a:r>
              <a:rPr lang="cs-CZ" sz="3200" dirty="0" smtClean="0"/>
              <a:t>Pracujeme s čistými pomůckami a nářadím</a:t>
            </a:r>
          </a:p>
          <a:p>
            <a:r>
              <a:rPr lang="cs-CZ" sz="3200" dirty="0" smtClean="0"/>
              <a:t>Části rostlin podle potřeby upravíme</a:t>
            </a:r>
          </a:p>
          <a:p>
            <a:pPr>
              <a:buNone/>
            </a:pPr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81" y="0"/>
            <a:ext cx="3071819" cy="30718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semeny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 smtClean="0"/>
              <a:t>je jeden z časově nejnáročnějších způsobů rozmnožování</a:t>
            </a:r>
          </a:p>
          <a:p>
            <a:r>
              <a:rPr lang="cs-CZ" sz="3000" b="1" dirty="0" smtClean="0"/>
              <a:t>semena musí být před výsevem čerstvá a nenakažená žádnou chorobou</a:t>
            </a:r>
            <a:endParaRPr lang="cs-CZ" sz="3000" dirty="0" smtClean="0"/>
          </a:p>
          <a:p>
            <a:r>
              <a:rPr lang="cs-CZ" sz="3000" dirty="0" smtClean="0"/>
              <a:t>vyséváme do květináčů, misek a truhlíků, které naplníme zeminou </a:t>
            </a:r>
          </a:p>
          <a:p>
            <a:r>
              <a:rPr lang="cs-CZ" sz="3000" dirty="0" smtClean="0"/>
              <a:t>na dno květináče položíme pár střepů a trochu hrubozrnného písku </a:t>
            </a:r>
          </a:p>
          <a:p>
            <a:r>
              <a:rPr lang="cs-CZ" sz="3000" b="1" dirty="0" smtClean="0"/>
              <a:t>zaléváme velice opatrně</a:t>
            </a:r>
            <a:endParaRPr lang="cs-CZ" sz="30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semeny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po vzejití jsou rostliny velice jemné a husté</a:t>
            </a:r>
          </a:p>
          <a:p>
            <a:r>
              <a:rPr lang="cs-CZ" sz="3200" dirty="0" smtClean="0"/>
              <a:t>mají jemný kořenový systém</a:t>
            </a:r>
          </a:p>
          <a:p>
            <a:r>
              <a:rPr lang="cs-CZ" sz="3200" dirty="0" smtClean="0"/>
              <a:t>je potřeba rostliny protrhávat (pikýrovat) </a:t>
            </a:r>
          </a:p>
          <a:p>
            <a:r>
              <a:rPr lang="cs-CZ" sz="3200" dirty="0" smtClean="0"/>
              <a:t>pikýrování se opakuje 2 až 3 krát</a:t>
            </a:r>
          </a:p>
          <a:p>
            <a:r>
              <a:rPr lang="cs-CZ" sz="3200" dirty="0" smtClean="0"/>
              <a:t>necháme jen silné rostlinky, které se přesazují do většího prostoru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21817" t="39301" r="13423" b="12084"/>
          <a:stretch>
            <a:fillRect/>
          </a:stretch>
        </p:blipFill>
        <p:spPr>
          <a:xfrm rot="10800000">
            <a:off x="6357950" y="0"/>
            <a:ext cx="2786050" cy="2786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Řízkování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je nejrozšířenější způsob rozmnožování rostlin </a:t>
            </a:r>
          </a:p>
          <a:p>
            <a:r>
              <a:rPr lang="cs-CZ" sz="3200" dirty="0" smtClean="0"/>
              <a:t>na množení se používají nejčastěji části mladých výhonků</a:t>
            </a:r>
          </a:p>
          <a:p>
            <a:r>
              <a:rPr lang="cs-CZ" sz="3200" dirty="0" smtClean="0"/>
              <a:t>nejlépe se množení provádí v jarním nebo letním období</a:t>
            </a:r>
          </a:p>
          <a:p>
            <a:r>
              <a:rPr lang="cs-CZ" sz="3200" dirty="0" smtClean="0"/>
              <a:t>řízky s částmi rostlin řežeme ostrým, čistým a zahnutým nožem šikmým řezem, abychom neporušili zbývající část rostliny </a:t>
            </a:r>
            <a:endParaRPr lang="cs-CZ" sz="32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novat0004.jpg"/>
          <p:cNvPicPr>
            <a:picLocks noChangeAspect="1"/>
          </p:cNvPicPr>
          <p:nvPr/>
        </p:nvPicPr>
        <p:blipFill>
          <a:blip r:embed="rId2"/>
          <a:srcRect l="23938" t="19180" r="-105" b="16837"/>
          <a:stretch>
            <a:fillRect/>
          </a:stretch>
        </p:blipFill>
        <p:spPr>
          <a:xfrm rot="5400000">
            <a:off x="5793979" y="992598"/>
            <a:ext cx="4342619" cy="23574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Řízkování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389120"/>
          </a:xfrm>
        </p:spPr>
        <p:txBody>
          <a:bodyPr/>
          <a:lstStyle/>
          <a:p>
            <a:r>
              <a:rPr lang="cs-CZ" sz="3200" dirty="0" smtClean="0"/>
              <a:t>travnaté slabší řízky se sází do hloubky    </a:t>
            </a:r>
            <a:r>
              <a:rPr lang="cs-CZ" sz="3200" b="1" dirty="0" smtClean="0"/>
              <a:t>1 až 2 centimetrů</a:t>
            </a:r>
            <a:endParaRPr lang="cs-CZ" sz="3200" dirty="0" smtClean="0"/>
          </a:p>
          <a:p>
            <a:r>
              <a:rPr lang="cs-CZ" sz="3200" dirty="0" smtClean="0"/>
              <a:t>dřevnaté několikanásobně hlouběji</a:t>
            </a:r>
          </a:p>
          <a:p>
            <a:r>
              <a:rPr lang="cs-CZ" sz="3200" dirty="0" smtClean="0"/>
              <a:t>lepšímu zakořenění pomáhá </a:t>
            </a:r>
            <a:r>
              <a:rPr lang="cs-CZ" sz="3200" b="1" dirty="0" smtClean="0"/>
              <a:t>vlažný vlhký vzduch a přikrytí nových rostlin průhlednou fólií</a:t>
            </a:r>
          </a:p>
          <a:p>
            <a:r>
              <a:rPr lang="cs-CZ" sz="3200" dirty="0" smtClean="0"/>
              <a:t>tímto způsobem se množí například </a:t>
            </a:r>
            <a:r>
              <a:rPr lang="cs-CZ" sz="3200" dirty="0" err="1" smtClean="0"/>
              <a:t>difenbachie</a:t>
            </a:r>
            <a:r>
              <a:rPr lang="cs-CZ" sz="3200" dirty="0" smtClean="0"/>
              <a:t>, dracény a filodendrony</a:t>
            </a:r>
          </a:p>
          <a:p>
            <a:endParaRPr lang="cs-CZ" sz="32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 l="37843" t="3081" r="34130" b="58151"/>
          <a:stretch>
            <a:fillRect/>
          </a:stretch>
        </p:blipFill>
        <p:spPr>
          <a:xfrm rot="10800000">
            <a:off x="0" y="0"/>
            <a:ext cx="450056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Zástupný symbol pro obsah 10" descr="2013-02-05 14.27.4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500562" y="0"/>
            <a:ext cx="4643438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2013-02-05 14.30.44.jpg"/>
          <p:cNvPicPr>
            <a:picLocks noChangeAspect="1"/>
          </p:cNvPicPr>
          <p:nvPr/>
        </p:nvPicPr>
        <p:blipFill>
          <a:blip r:embed="rId2" cstate="print"/>
          <a:srcRect l="29167" t="27083" r="20833" b="19792"/>
          <a:stretch>
            <a:fillRect/>
          </a:stretch>
        </p:blipFill>
        <p:spPr>
          <a:xfrm>
            <a:off x="6572232" y="3500438"/>
            <a:ext cx="2571768" cy="3357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2013-02-05 14.22.15.jpg"/>
          <p:cNvPicPr>
            <a:picLocks noChangeAspect="1"/>
          </p:cNvPicPr>
          <p:nvPr/>
        </p:nvPicPr>
        <p:blipFill>
          <a:blip r:embed="rId3" cstate="print"/>
          <a:srcRect t="8333" r="1389" b="13541"/>
          <a:stretch>
            <a:fillRect/>
          </a:stretch>
        </p:blipFill>
        <p:spPr>
          <a:xfrm>
            <a:off x="6072198" y="0"/>
            <a:ext cx="3071802" cy="32448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Odnožemi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na jaře, když přesazujeme rostliny, můžeme oddělit kořeny či cibule od sebe</a:t>
            </a:r>
          </a:p>
          <a:p>
            <a:r>
              <a:rPr lang="cs-CZ" sz="3200" dirty="0" smtClean="0"/>
              <a:t>potřebujeme k tomu ostrý zahnutý nůž</a:t>
            </a:r>
          </a:p>
          <a:p>
            <a:r>
              <a:rPr lang="cs-CZ" sz="3200" b="1" dirty="0" smtClean="0"/>
              <a:t>každá z oddělených částí má svoje kořeny, očka a pupeny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odnože jsou schopny růst samostatně</a:t>
            </a:r>
          </a:p>
          <a:p>
            <a:r>
              <a:rPr lang="cs-CZ" sz="3200" dirty="0" smtClean="0"/>
              <a:t>tímto způsobem množíme například klívie, maranty, asparágus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/>
          <a:srcRect r="6000" b="14634"/>
          <a:stretch>
            <a:fillRect/>
          </a:stretch>
        </p:blipFill>
        <p:spPr>
          <a:xfrm rot="10800000">
            <a:off x="5072066" y="0"/>
            <a:ext cx="4071934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Hlízami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 přesazování oddělíme část hlíz ostrým nožíkem</a:t>
            </a:r>
          </a:p>
          <a:p>
            <a:r>
              <a:rPr lang="cs-CZ" sz="3200" dirty="0" smtClean="0"/>
              <a:t>hlízky dělíme tak, aby každá hlízka měla očko</a:t>
            </a:r>
          </a:p>
          <a:p>
            <a:r>
              <a:rPr lang="cs-CZ" sz="3200" dirty="0" smtClean="0"/>
              <a:t>hlízky se sází do připravené zeminy </a:t>
            </a:r>
          </a:p>
          <a:p>
            <a:r>
              <a:rPr lang="cs-CZ" sz="3200" dirty="0" smtClean="0"/>
              <a:t>tento způsob se používá například u </a:t>
            </a:r>
            <a:r>
              <a:rPr lang="cs-CZ" sz="3200" dirty="0" err="1" smtClean="0"/>
              <a:t>gloxinií</a:t>
            </a:r>
            <a:r>
              <a:rPr lang="cs-CZ" sz="3200" dirty="0" smtClean="0"/>
              <a:t> a některých druhů begonií</a:t>
            </a:r>
          </a:p>
          <a:p>
            <a:endParaRPr lang="cs-CZ" sz="32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Částmi listů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listy rostlin se řežou na kousky </a:t>
            </a:r>
            <a:r>
              <a:rPr lang="cs-CZ" sz="3200" b="1" dirty="0" smtClean="0"/>
              <a:t>4 až 5 centimetrů velkých</a:t>
            </a:r>
            <a:r>
              <a:rPr lang="cs-CZ" sz="3200" dirty="0" smtClean="0"/>
              <a:t> a sází se do vlhkého teplého písku</a:t>
            </a:r>
          </a:p>
          <a:p>
            <a:r>
              <a:rPr lang="cs-CZ" sz="3200" dirty="0" smtClean="0"/>
              <a:t>rostliny pěstujeme </a:t>
            </a:r>
            <a:r>
              <a:rPr lang="cs-CZ" sz="3200" b="1" dirty="0" smtClean="0"/>
              <a:t>při vysoké teplotě 35 - 38°C</a:t>
            </a:r>
            <a:r>
              <a:rPr lang="cs-CZ" sz="3200" dirty="0" smtClean="0"/>
              <a:t> a při opatrné zálivce</a:t>
            </a:r>
          </a:p>
          <a:p>
            <a:r>
              <a:rPr lang="cs-CZ" sz="3200" dirty="0" smtClean="0"/>
              <a:t>kousky listů pustí kořeny velice rychle, vyroste nová rostlinka </a:t>
            </a:r>
          </a:p>
          <a:p>
            <a:r>
              <a:rPr lang="cs-CZ" sz="3200" dirty="0" smtClean="0"/>
              <a:t>tímto způsobem množíme například begónii, fialky</a:t>
            </a:r>
            <a:endParaRPr lang="cs-CZ" sz="32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0"/>
            <a:ext cx="4571999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429000"/>
            <a:ext cx="4643438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3429001"/>
            <a:ext cx="4738678" cy="3428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Oddenky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258204" cy="4434840"/>
          </a:xfrm>
        </p:spPr>
        <p:txBody>
          <a:bodyPr>
            <a:noAutofit/>
          </a:bodyPr>
          <a:lstStyle/>
          <a:p>
            <a:r>
              <a:rPr lang="cs-CZ" sz="3200" dirty="0" smtClean="0"/>
              <a:t>rostliny jako                                              </a:t>
            </a:r>
            <a:r>
              <a:rPr lang="cs-CZ" sz="3200" dirty="0" err="1" smtClean="0"/>
              <a:t>kořenokvětka</a:t>
            </a:r>
            <a:r>
              <a:rPr lang="cs-CZ" sz="3200" dirty="0" smtClean="0"/>
              <a:t>,                                     šáchor se množí                                    dělením oddenků </a:t>
            </a:r>
          </a:p>
          <a:p>
            <a:r>
              <a:rPr lang="cs-CZ" sz="3200" dirty="0" smtClean="0"/>
              <a:t>při přesazování                                              opatrně zbavíme kořeny půdy a oddenky rozřežeme na několik částí, které vysadíme do samostatných květináčů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 l="15564" t="15014" r="8340" b="12747"/>
          <a:stretch>
            <a:fillRect/>
          </a:stretch>
        </p:blipFill>
        <p:spPr>
          <a:xfrm>
            <a:off x="4143372" y="0"/>
            <a:ext cx="5000628" cy="45720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 cibulnatých rostlin se vytvářejí v paždí šupin starých cibulí mladé dceřiné cibulky </a:t>
            </a:r>
          </a:p>
          <a:p>
            <a:r>
              <a:rPr lang="cs-CZ" sz="3200" dirty="0" smtClean="0"/>
              <a:t>mladé cibule sázíme samostatně a pečujeme o ně jako a dospělé rostliny </a:t>
            </a:r>
          </a:p>
          <a:p>
            <a:r>
              <a:rPr lang="cs-CZ" sz="3200" dirty="0" smtClean="0"/>
              <a:t>cibulemi se množí                       například hvězdník,                        tulipány, narcisy,… 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098" name="Picture 2" descr="Fotky: Mno&amp;zcaron;ení rostlin (foto, obrázky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8" y="4018363"/>
            <a:ext cx="3786182" cy="28396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Hřížení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je postup, kdy boční poléhavý výhon rostliny přihrneme zemí a pokusíme se jej tak donutit k zakořenění</a:t>
            </a:r>
          </a:p>
          <a:p>
            <a:r>
              <a:rPr lang="cs-CZ" sz="2800" dirty="0" smtClean="0"/>
              <a:t>výhon, který zahrneme zemí, je možno ještě před tím lehce naříznout a podpořit tak na daném místě růst kořínků. </a:t>
            </a:r>
          </a:p>
          <a:p>
            <a:r>
              <a:rPr lang="cs-CZ" sz="2800" dirty="0" smtClean="0"/>
              <a:t>jakmile výhon vytvoří nové kořeny v zahrnutém místě, můžeme jej oddělit od mateřské rostliny a tu  novou buď ponechat vedle, nebo přesadit jinam</a:t>
            </a:r>
          </a:p>
          <a:p>
            <a:endParaRPr lang="cs-CZ" sz="28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 descr="skenovat0002.jpg"/>
          <p:cNvPicPr>
            <a:picLocks noGrp="1" noChangeAspect="1"/>
          </p:cNvPicPr>
          <p:nvPr>
            <p:ph idx="1"/>
          </p:nvPr>
        </p:nvPicPr>
        <p:blipFill>
          <a:blip r:embed="rId2"/>
          <a:srcRect l="43671" t="7851" r="12245" b="5779"/>
          <a:stretch>
            <a:fillRect/>
          </a:stretch>
        </p:blipFill>
        <p:spPr>
          <a:xfrm rot="16200000">
            <a:off x="1123506" y="-1162494"/>
            <a:ext cx="6896988" cy="9144000"/>
          </a:xfrm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Pěstitelské práce v 7. ročníku, A. </a:t>
            </a:r>
            <a:r>
              <a:rPr lang="cs-CZ" sz="1800" dirty="0" err="1" smtClean="0"/>
              <a:t>Milec</a:t>
            </a:r>
            <a:r>
              <a:rPr lang="cs-CZ" sz="1800" dirty="0" smtClean="0"/>
              <a:t>, H. </a:t>
            </a:r>
            <a:r>
              <a:rPr lang="cs-CZ" sz="1800" dirty="0" err="1" smtClean="0"/>
              <a:t>Cimburková</a:t>
            </a:r>
            <a:r>
              <a:rPr lang="cs-CZ" sz="1800" dirty="0" smtClean="0"/>
              <a:t>, R. </a:t>
            </a:r>
            <a:r>
              <a:rPr lang="cs-CZ" sz="1800" dirty="0" err="1" smtClean="0"/>
              <a:t>Halásová</a:t>
            </a:r>
            <a:r>
              <a:rPr lang="cs-CZ" sz="1800" dirty="0" smtClean="0"/>
              <a:t>, J. Hůla, E. </a:t>
            </a:r>
            <a:r>
              <a:rPr lang="cs-CZ" sz="1800" dirty="0" err="1" smtClean="0"/>
              <a:t>Komanová</a:t>
            </a:r>
            <a:r>
              <a:rPr lang="cs-CZ" sz="1800" dirty="0" smtClean="0"/>
              <a:t>, D. </a:t>
            </a:r>
            <a:r>
              <a:rPr lang="cs-CZ" sz="1800" dirty="0" err="1" smtClean="0"/>
              <a:t>Deml</a:t>
            </a:r>
            <a:r>
              <a:rPr lang="cs-CZ" sz="1800" dirty="0" smtClean="0"/>
              <a:t>, nakladatelství </a:t>
            </a:r>
            <a:r>
              <a:rPr lang="cs-CZ" sz="1800" dirty="0" smtClean="0"/>
              <a:t>SPN</a:t>
            </a:r>
          </a:p>
          <a:p>
            <a:r>
              <a:rPr lang="cs-CZ" sz="1800" dirty="0" smtClean="0"/>
              <a:t>Naskenované obrázky str. 75 – 77</a:t>
            </a:r>
          </a:p>
          <a:p>
            <a:r>
              <a:rPr lang="cs-CZ" sz="1800" dirty="0" smtClean="0"/>
              <a:t>Tisíc dobrých rad mladým ovocnářům, květinářům, zelinářům, pěstitelům  a pokusníkům, R. Šrot a kol., nakladatelství Mladá fronta Praha</a:t>
            </a:r>
          </a:p>
          <a:p>
            <a:r>
              <a:rPr lang="cs-CZ" sz="1800" dirty="0" smtClean="0"/>
              <a:t>Naskenované obrázky str. 296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gesneriads.wbs.cz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pestovani</a:t>
            </a:r>
            <a:r>
              <a:rPr lang="cs-CZ" sz="1800" dirty="0" smtClean="0">
                <a:hlinkClick r:id="rId2"/>
              </a:rPr>
              <a:t>-a-</a:t>
            </a:r>
            <a:r>
              <a:rPr lang="cs-CZ" sz="1800" dirty="0" err="1" smtClean="0">
                <a:hlinkClick r:id="rId2"/>
              </a:rPr>
              <a:t>mnozeni.html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celysvet.cz</a:t>
            </a:r>
            <a:r>
              <a:rPr lang="cs-CZ" sz="1800" dirty="0" smtClean="0">
                <a:hlinkClick r:id="rId3"/>
              </a:rPr>
              <a:t>/fotky-</a:t>
            </a:r>
            <a:r>
              <a:rPr lang="cs-CZ" sz="1800" dirty="0" err="1" smtClean="0">
                <a:hlinkClick r:id="rId3"/>
              </a:rPr>
              <a:t>mnozeni</a:t>
            </a:r>
            <a:r>
              <a:rPr lang="cs-CZ" sz="1800" dirty="0" smtClean="0">
                <a:hlinkClick r:id="rId3"/>
              </a:rPr>
              <a:t>-rostlin-foto-</a:t>
            </a:r>
            <a:r>
              <a:rPr lang="cs-CZ" sz="1800" dirty="0" err="1" smtClean="0">
                <a:hlinkClick r:id="rId3"/>
              </a:rPr>
              <a:t>obrazky</a:t>
            </a:r>
            <a:r>
              <a:rPr lang="cs-CZ" sz="1800" dirty="0" smtClean="0">
                <a:hlinkClick r:id="rId3"/>
              </a:rPr>
              <a:t>?</a:t>
            </a:r>
            <a:r>
              <a:rPr lang="cs-CZ" sz="1800" dirty="0" err="1" smtClean="0">
                <a:hlinkClick r:id="rId3"/>
              </a:rPr>
              <a:t>rr</a:t>
            </a:r>
            <a:r>
              <a:rPr lang="cs-CZ" sz="1800" dirty="0" smtClean="0">
                <a:hlinkClick r:id="rId3"/>
              </a:rPr>
              <a:t>=0</a:t>
            </a:r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celysvet.cz</a:t>
            </a:r>
            <a:r>
              <a:rPr lang="cs-CZ" sz="1800" dirty="0" smtClean="0">
                <a:hlinkClick r:id="rId3"/>
              </a:rPr>
              <a:t>/fotky-</a:t>
            </a:r>
            <a:r>
              <a:rPr lang="cs-CZ" sz="1800" dirty="0" err="1" smtClean="0">
                <a:hlinkClick r:id="rId3"/>
              </a:rPr>
              <a:t>mnozeni</a:t>
            </a:r>
            <a:r>
              <a:rPr lang="cs-CZ" sz="1800" dirty="0" smtClean="0">
                <a:hlinkClick r:id="rId3"/>
              </a:rPr>
              <a:t>-rostlin-foto-</a:t>
            </a:r>
            <a:r>
              <a:rPr lang="cs-CZ" sz="1800" dirty="0" err="1" smtClean="0">
                <a:hlinkClick r:id="rId3"/>
              </a:rPr>
              <a:t>obrazky</a:t>
            </a:r>
            <a:r>
              <a:rPr lang="cs-CZ" sz="1800" dirty="0" smtClean="0">
                <a:hlinkClick r:id="rId3"/>
              </a:rPr>
              <a:t>?</a:t>
            </a:r>
            <a:r>
              <a:rPr lang="cs-CZ" sz="1800" dirty="0" err="1" smtClean="0">
                <a:hlinkClick r:id="rId3"/>
              </a:rPr>
              <a:t>rr</a:t>
            </a:r>
            <a:r>
              <a:rPr lang="cs-CZ" sz="1800" dirty="0" smtClean="0">
                <a:hlinkClick r:id="rId3"/>
              </a:rPr>
              <a:t>=1</a:t>
            </a:r>
          </a:p>
          <a:p>
            <a:r>
              <a:rPr lang="cs-CZ" sz="1800" dirty="0" smtClean="0">
                <a:hlinkClick r:id="rId4"/>
              </a:rPr>
              <a:t>http://www.chovatelka.</a:t>
            </a:r>
            <a:r>
              <a:rPr lang="cs-CZ" sz="1800" dirty="0" err="1" smtClean="0">
                <a:hlinkClick r:id="rId4"/>
              </a:rPr>
              <a:t>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pokojove</a:t>
            </a:r>
            <a:r>
              <a:rPr lang="cs-CZ" sz="1800" dirty="0" smtClean="0">
                <a:hlinkClick r:id="rId4"/>
              </a:rPr>
              <a:t>-rostliny-</a:t>
            </a:r>
            <a:r>
              <a:rPr lang="cs-CZ" sz="1800" dirty="0" err="1" smtClean="0">
                <a:hlinkClick r:id="rId4"/>
              </a:rPr>
              <a:t>clanek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pokojove</a:t>
            </a:r>
            <a:r>
              <a:rPr lang="cs-CZ" sz="1800" dirty="0" smtClean="0">
                <a:hlinkClick r:id="rId4"/>
              </a:rPr>
              <a:t>-rostliny-a-jejich-</a:t>
            </a:r>
            <a:r>
              <a:rPr lang="cs-CZ" sz="1800" dirty="0" err="1" smtClean="0">
                <a:hlinkClick r:id="rId4"/>
              </a:rPr>
              <a:t>rozmnozovani</a:t>
            </a:r>
            <a:r>
              <a:rPr lang="cs-CZ" sz="1800" dirty="0" smtClean="0">
                <a:hlinkClick r:id="rId4"/>
              </a:rPr>
              <a:t>-35#</a:t>
            </a:r>
            <a:r>
              <a:rPr lang="cs-CZ" sz="1800" dirty="0" err="1" smtClean="0">
                <a:hlinkClick r:id="rId4"/>
              </a:rPr>
              <a:t>article</a:t>
            </a:r>
            <a:r>
              <a:rPr lang="cs-CZ" sz="1800" dirty="0" smtClean="0">
                <a:hlinkClick r:id="rId4"/>
              </a:rPr>
              <a:t>-body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ireceptar.cz</a:t>
            </a:r>
            <a:r>
              <a:rPr lang="cs-CZ" sz="1800" dirty="0" smtClean="0">
                <a:hlinkClick r:id="rId5"/>
              </a:rPr>
              <a:t>/zahrada/</a:t>
            </a:r>
            <a:r>
              <a:rPr lang="cs-CZ" sz="1800" dirty="0" err="1" smtClean="0">
                <a:hlinkClick r:id="rId5"/>
              </a:rPr>
              <a:t>okrasna</a:t>
            </a:r>
            <a:r>
              <a:rPr lang="cs-CZ" sz="1800" dirty="0" smtClean="0">
                <a:hlinkClick r:id="rId5"/>
              </a:rPr>
              <a:t>-zahrada/kdy-</a:t>
            </a:r>
            <a:r>
              <a:rPr lang="cs-CZ" sz="1800" dirty="0" err="1" smtClean="0">
                <a:hlinkClick r:id="rId5"/>
              </a:rPr>
              <a:t>sbirat</a:t>
            </a:r>
            <a:r>
              <a:rPr lang="cs-CZ" sz="1800" dirty="0" smtClean="0">
                <a:hlinkClick r:id="rId5"/>
              </a:rPr>
              <a:t>-semena-</a:t>
            </a:r>
            <a:r>
              <a:rPr lang="cs-CZ" sz="1800" dirty="0" err="1" smtClean="0">
                <a:hlinkClick r:id="rId5"/>
              </a:rPr>
              <a:t>kvetin</a:t>
            </a:r>
            <a:r>
              <a:rPr lang="cs-CZ" sz="1800" dirty="0" smtClean="0">
                <a:hlinkClick r:id="rId5"/>
              </a:rPr>
              <a:t>-a-jak-je-uchovat-do-jara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 smtClean="0"/>
              <a:t>f</a:t>
            </a:r>
            <a:r>
              <a:rPr lang="cs-CZ" sz="1800" dirty="0" smtClean="0"/>
              <a:t>otografie str. 9 – 10 – vlastní zdroje</a:t>
            </a:r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313</TotalTime>
  <Words>631</Words>
  <Application>Microsoft Office PowerPoint</Application>
  <PresentationFormat>Předvádění na obrazovce (4:3)</PresentationFormat>
  <Paragraphs>96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Anotace</vt:lpstr>
      <vt:lpstr>Množení rostlin</vt:lpstr>
      <vt:lpstr>Množení rostlin - zásady:</vt:lpstr>
      <vt:lpstr>Rozmnožování semeny</vt:lpstr>
      <vt:lpstr>Rozmnožování semeny</vt:lpstr>
      <vt:lpstr>Řízkování</vt:lpstr>
      <vt:lpstr>Řízkování</vt:lpstr>
      <vt:lpstr>Snímek 9</vt:lpstr>
      <vt:lpstr>Odnožemi</vt:lpstr>
      <vt:lpstr>Hlízami</vt:lpstr>
      <vt:lpstr>Částmi listů</vt:lpstr>
      <vt:lpstr>Snímek 13</vt:lpstr>
      <vt:lpstr>Oddenky</vt:lpstr>
      <vt:lpstr>Cibulemi</vt:lpstr>
      <vt:lpstr>Hřížení</vt:lpstr>
      <vt:lpstr>Snímek 17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Množení rostlin</dc:title>
  <dc:subject>Pěstitelství 7</dc:subject>
  <dc:creator>Přibíková</dc:creator>
  <cp:lastModifiedBy>Aleš</cp:lastModifiedBy>
  <cp:revision>34</cp:revision>
  <dcterms:created xsi:type="dcterms:W3CDTF">2011-04-06T18:38:36Z</dcterms:created>
  <dcterms:modified xsi:type="dcterms:W3CDTF">2013-02-06T17:14:44Z</dcterms:modified>
</cp:coreProperties>
</file>