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4DD05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VY_32_INOVACE_18_Sloveso </a:t>
          </a:r>
          <a:r>
            <a:rPr lang="cs-CZ" dirty="0" err="1" smtClean="0"/>
            <a:t>can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Sloveso </a:t>
          </a:r>
          <a:r>
            <a:rPr lang="cs-CZ" dirty="0" err="1" smtClean="0"/>
            <a:t>can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VY_32_INOVACE_18_Sloveso </a:t>
          </a:r>
          <a:r>
            <a:rPr lang="cs-CZ" sz="1400" kern="1200" dirty="0" err="1" smtClean="0"/>
            <a:t>can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Sloveso </a:t>
          </a:r>
          <a:r>
            <a:rPr lang="cs-CZ" sz="1400" kern="1200" dirty="0" err="1" smtClean="0"/>
            <a:t>can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84575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394775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Shrnutí a</a:t>
                      </a:r>
                      <a:r>
                        <a:rPr lang="cs-CZ" baseline="0" dirty="0" smtClean="0"/>
                        <a:t> prohloubení učiva o slovese </a:t>
                      </a:r>
                      <a:r>
                        <a:rPr lang="cs-CZ" baseline="0" dirty="0" err="1" smtClean="0"/>
                        <a:t>can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dle prezentace dělají výpisky do sešitu. Na příští hodinu si každý žák přinese 3 obrázky, o kterých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bude hovořit.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solidFill>
                  <a:srgbClr val="0066FF"/>
                </a:solidFill>
              </a:rPr>
              <a:t/>
            </a:r>
            <a:br>
              <a:rPr lang="cs-CZ" sz="7200" b="1" dirty="0" smtClean="0">
                <a:solidFill>
                  <a:srgbClr val="0066FF"/>
                </a:solidFill>
              </a:rPr>
            </a:br>
            <a:r>
              <a:rPr lang="cs-CZ" sz="7200" b="1" dirty="0">
                <a:solidFill>
                  <a:srgbClr val="0066FF"/>
                </a:solidFill>
              </a:rPr>
              <a:t/>
            </a:r>
            <a:br>
              <a:rPr lang="cs-CZ" sz="7200" b="1" dirty="0">
                <a:solidFill>
                  <a:srgbClr val="0066FF"/>
                </a:solidFill>
              </a:rPr>
            </a:br>
            <a:r>
              <a:rPr lang="cs-CZ" sz="7200" b="1" dirty="0" smtClean="0">
                <a:solidFill>
                  <a:srgbClr val="0066FF"/>
                </a:solidFill>
              </a:rPr>
              <a:t>Sloveso </a:t>
            </a:r>
            <a:r>
              <a:rPr lang="cs-CZ" sz="7200" b="1" dirty="0" err="1">
                <a:solidFill>
                  <a:srgbClr val="0066FF"/>
                </a:solidFill>
              </a:rPr>
              <a:t>can</a:t>
            </a:r>
            <a:r>
              <a:rPr lang="cs-CZ" sz="7200" b="1" dirty="0">
                <a:solidFill>
                  <a:srgbClr val="0066FF"/>
                </a:solidFill>
              </a:rPr>
              <a:t>/</a:t>
            </a:r>
            <a:r>
              <a:rPr lang="cs-CZ" sz="7200" b="1" dirty="0" err="1">
                <a:solidFill>
                  <a:srgbClr val="0066FF"/>
                </a:solidFill>
              </a:rPr>
              <a:t>can´t</a:t>
            </a:r>
            <a:r>
              <a:rPr lang="cs-CZ" sz="7200" b="1" dirty="0">
                <a:solidFill>
                  <a:srgbClr val="0066FF"/>
                </a:solidFill>
              </a:rPr>
              <a:t/>
            </a:r>
            <a:br>
              <a:rPr lang="cs-CZ" sz="7200" b="1" dirty="0">
                <a:solidFill>
                  <a:srgbClr val="0066FF"/>
                </a:solidFill>
              </a:rPr>
            </a:b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58360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>
                <a:solidFill>
                  <a:srgbClr val="C00000"/>
                </a:solidFill>
              </a:rPr>
              <a:t>Can</a:t>
            </a:r>
            <a:r>
              <a:rPr lang="cs-CZ" sz="6000" b="1" dirty="0">
                <a:solidFill>
                  <a:srgbClr val="C00000"/>
                </a:solidFill>
              </a:rPr>
              <a:t> (moci, umět)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4800" b="1" dirty="0" smtClean="0"/>
              <a:t>ve </a:t>
            </a:r>
            <a:r>
              <a:rPr lang="cs-CZ" sz="4800" b="1" dirty="0"/>
              <a:t>všech osobách stejný tvar</a:t>
            </a:r>
          </a:p>
          <a:p>
            <a:pPr>
              <a:defRPr/>
            </a:pPr>
            <a:r>
              <a:rPr lang="cs-CZ" sz="4800" b="1" dirty="0" smtClean="0"/>
              <a:t>zápor </a:t>
            </a:r>
            <a:r>
              <a:rPr lang="cs-CZ" sz="4800" b="1" dirty="0"/>
              <a:t>tvoříme pomocí </a:t>
            </a:r>
            <a:r>
              <a:rPr lang="cs-CZ" sz="4800" b="1" dirty="0">
                <a:solidFill>
                  <a:srgbClr val="14DD05"/>
                </a:solidFill>
              </a:rPr>
              <a:t>not</a:t>
            </a:r>
            <a:r>
              <a:rPr lang="cs-CZ" sz="4800" b="1" dirty="0">
                <a:solidFill>
                  <a:schemeClr val="accent2"/>
                </a:solidFill>
              </a:rPr>
              <a:t> </a:t>
            </a:r>
            <a:r>
              <a:rPr lang="cs-CZ" sz="4800" b="1" dirty="0">
                <a:solidFill>
                  <a:srgbClr val="FF0000"/>
                </a:solidFill>
                <a:sym typeface="Wingdings 3" pitchFamily="18" charset="2"/>
              </a:rPr>
              <a:t></a:t>
            </a:r>
            <a:r>
              <a:rPr lang="cs-CZ" sz="4800" b="1" dirty="0" err="1" smtClean="0">
                <a:solidFill>
                  <a:srgbClr val="FF0000"/>
                </a:solidFill>
                <a:sym typeface="Wingdings 3" pitchFamily="18" charset="2"/>
              </a:rPr>
              <a:t>cannot,stažený</a:t>
            </a:r>
            <a:r>
              <a:rPr lang="cs-CZ" sz="4800" b="1" dirty="0" smtClean="0">
                <a:solidFill>
                  <a:srgbClr val="FF0000"/>
                </a:solidFill>
                <a:sym typeface="Wingdings 3" pitchFamily="18" charset="2"/>
              </a:rPr>
              <a:t> </a:t>
            </a:r>
            <a:r>
              <a:rPr lang="cs-CZ" sz="4800" b="1" dirty="0">
                <a:solidFill>
                  <a:srgbClr val="FF0000"/>
                </a:solidFill>
                <a:sym typeface="Wingdings 3" pitchFamily="18" charset="2"/>
              </a:rPr>
              <a:t>tvar </a:t>
            </a:r>
            <a:r>
              <a:rPr lang="cs-CZ" sz="4800" b="1" dirty="0" err="1">
                <a:solidFill>
                  <a:srgbClr val="14DD05"/>
                </a:solidFill>
                <a:sym typeface="Wingdings 3" pitchFamily="18" charset="2"/>
              </a:rPr>
              <a:t>can´t</a:t>
            </a:r>
            <a:r>
              <a:rPr lang="cs-CZ" sz="4800" b="1" dirty="0">
                <a:solidFill>
                  <a:srgbClr val="14DD05"/>
                </a:solidFill>
                <a:effectLst>
                  <a:outerShdw blurRad="38100" dist="38100" dir="2700000" algn="tl">
                    <a:srgbClr val="FFFFFF"/>
                  </a:outerShdw>
                </a:effectLst>
                <a:sym typeface="Wingdings 3" pitchFamily="18" charset="2"/>
              </a:rPr>
              <a:t> </a:t>
            </a:r>
          </a:p>
          <a:p>
            <a:pPr>
              <a:defRPr/>
            </a:pPr>
            <a:r>
              <a:rPr lang="cs-CZ" sz="4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sym typeface="Wingdings 3" pitchFamily="18" charset="2"/>
              </a:rPr>
              <a:t>otázka </a:t>
            </a:r>
            <a:r>
              <a:rPr lang="cs-CZ" sz="4800" b="1" dirty="0" err="1">
                <a:solidFill>
                  <a:srgbClr val="0000FF"/>
                </a:solidFill>
                <a:sym typeface="Wingdings 3" pitchFamily="18" charset="2"/>
              </a:rPr>
              <a:t>Can</a:t>
            </a:r>
            <a:r>
              <a:rPr lang="cs-CZ" sz="4800" b="1" dirty="0">
                <a:solidFill>
                  <a:srgbClr val="0000FF"/>
                </a:solidFill>
                <a:sym typeface="Wingdings 3" pitchFamily="18" charset="2"/>
              </a:rPr>
              <a:t> </a:t>
            </a:r>
            <a:r>
              <a:rPr lang="cs-CZ" sz="4800" b="1" dirty="0" err="1">
                <a:solidFill>
                  <a:srgbClr val="0000FF"/>
                </a:solidFill>
                <a:sym typeface="Wingdings 3" pitchFamily="18" charset="2"/>
              </a:rPr>
              <a:t>you</a:t>
            </a:r>
            <a:r>
              <a:rPr lang="cs-CZ" sz="4800" b="1" dirty="0">
                <a:solidFill>
                  <a:srgbClr val="0000FF"/>
                </a:solidFill>
                <a:sym typeface="Wingdings 3" pitchFamily="18" charset="2"/>
              </a:rPr>
              <a:t> .. </a:t>
            </a:r>
            <a:r>
              <a:rPr lang="cs-CZ" sz="4800" b="1" dirty="0" smtClean="0">
                <a:solidFill>
                  <a:srgbClr val="0000FF"/>
                </a:solidFill>
                <a:sym typeface="Wingdings 3" pitchFamily="18" charset="2"/>
              </a:rPr>
              <a:t>?</a:t>
            </a:r>
            <a:endParaRPr lang="cs-CZ" sz="4800" b="1" dirty="0">
              <a:solidFill>
                <a:srgbClr val="0000FF"/>
              </a:solidFill>
              <a:sym typeface="Wingdings 3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91924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Kladná věta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056506"/>
              </p:ext>
            </p:extLst>
          </p:nvPr>
        </p:nvGraphicFramePr>
        <p:xfrm>
          <a:off x="457200" y="1600200"/>
          <a:ext cx="8540750" cy="3273542"/>
        </p:xfrm>
        <a:graphic>
          <a:graphicData uri="http://schemas.openxmlformats.org/drawingml/2006/table">
            <a:tbl>
              <a:tblPr/>
              <a:tblGrid>
                <a:gridCol w="2846388"/>
                <a:gridCol w="2847975"/>
                <a:gridCol w="2846387"/>
              </a:tblGrid>
              <a:tr h="3078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She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It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can</a:t>
                      </a: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swim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19918" y="5349668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Já (ty, on atd.) mohu/umím plavat.</a:t>
            </a:r>
          </a:p>
          <a:p>
            <a:endParaRPr lang="cs-CZ" dirty="0"/>
          </a:p>
        </p:txBody>
      </p:sp>
      <p:pic>
        <p:nvPicPr>
          <p:cNvPr id="1026" name="Picture 2" descr="C:\Users\X\AppData\Local\Microsoft\Windows\Temporary Internet Files\Content.IE5\ZAVS63D2\MC900230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02900"/>
            <a:ext cx="2165287" cy="141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86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Zápor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040478"/>
              </p:ext>
            </p:extLst>
          </p:nvPr>
        </p:nvGraphicFramePr>
        <p:xfrm>
          <a:off x="457200" y="1600200"/>
          <a:ext cx="8540750" cy="3273542"/>
        </p:xfrm>
        <a:graphic>
          <a:graphicData uri="http://schemas.openxmlformats.org/drawingml/2006/table">
            <a:tbl>
              <a:tblPr/>
              <a:tblGrid>
                <a:gridCol w="2846388"/>
                <a:gridCol w="2847975"/>
                <a:gridCol w="2846387"/>
              </a:tblGrid>
              <a:tr h="3078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She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It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3399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can</a:t>
                      </a:r>
                      <a:r>
                        <a:rPr kumimoji="0" lang="cs-CZ" sz="3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´t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dance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.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5445224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Já (ty, on atd.) neumím tančit.</a:t>
            </a:r>
          </a:p>
        </p:txBody>
      </p:sp>
      <p:pic>
        <p:nvPicPr>
          <p:cNvPr id="2050" name="Picture 2" descr="C:\Users\X\AppData\Local\Microsoft\Windows\Temporary Internet Files\Content.IE5\2TN04YLY\MC9004079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877186"/>
            <a:ext cx="1825625" cy="172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98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Otázka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590397"/>
              </p:ext>
            </p:extLst>
          </p:nvPr>
        </p:nvGraphicFramePr>
        <p:xfrm>
          <a:off x="457200" y="1600200"/>
          <a:ext cx="8540750" cy="3931910"/>
        </p:xfrm>
        <a:graphic>
          <a:graphicData uri="http://schemas.openxmlformats.org/drawingml/2006/table">
            <a:tbl>
              <a:tblPr/>
              <a:tblGrid>
                <a:gridCol w="2135188"/>
                <a:gridCol w="2043112"/>
                <a:gridCol w="2227263"/>
                <a:gridCol w="2135187"/>
              </a:tblGrid>
              <a:tr h="3078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What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can</a:t>
                      </a: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0066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she</a:t>
                      </a: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it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do?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539552" y="5733256"/>
            <a:ext cx="62646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Co já (ty, on atd.) mohu dělat?</a:t>
            </a:r>
          </a:p>
          <a:p>
            <a:endParaRPr lang="cs-CZ" dirty="0">
              <a:solidFill>
                <a:srgbClr val="FF9900"/>
              </a:solidFill>
            </a:endParaRPr>
          </a:p>
        </p:txBody>
      </p:sp>
      <p:pic>
        <p:nvPicPr>
          <p:cNvPr id="3074" name="Picture 2" descr="C:\Users\X\AppData\Local\Microsoft\Windows\Temporary Internet Files\Content.IE5\2TN04YLY\MC9002380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57192"/>
            <a:ext cx="1741283" cy="161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24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Otázka s odpovědí ano/ne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1618711"/>
              </p:ext>
            </p:extLst>
          </p:nvPr>
        </p:nvGraphicFramePr>
        <p:xfrm>
          <a:off x="457200" y="1600200"/>
          <a:ext cx="6405563" cy="3931910"/>
        </p:xfrm>
        <a:graphic>
          <a:graphicData uri="http://schemas.openxmlformats.org/drawingml/2006/table">
            <a:tbl>
              <a:tblPr/>
              <a:tblGrid>
                <a:gridCol w="2043113"/>
                <a:gridCol w="2227262"/>
                <a:gridCol w="2135188"/>
              </a:tblGrid>
              <a:tr h="3078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+mn-lt"/>
                          <a:cs typeface="Arial" charset="0"/>
                        </a:rPr>
                        <a:t>Can</a:t>
                      </a:r>
                      <a:endParaRPr kumimoji="0" lang="cs-CZ" sz="36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00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00FF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he/</a:t>
                      </a: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she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we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you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they</a:t>
                      </a: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3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drive?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67544" y="5661248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Umíš (ty, on atd.) řídit auto?</a:t>
            </a:r>
          </a:p>
        </p:txBody>
      </p:sp>
      <p:pic>
        <p:nvPicPr>
          <p:cNvPr id="4098" name="Picture 2" descr="C:\Users\X\AppData\Local\Microsoft\Windows\Temporary Internet Files\Content.IE5\2TN04YLY\MC9002334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45874"/>
            <a:ext cx="2522899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8178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209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  Sloveso can/can´t </vt:lpstr>
      <vt:lpstr>Can (moci, umět)</vt:lpstr>
      <vt:lpstr>Kladná věta</vt:lpstr>
      <vt:lpstr>Zápor</vt:lpstr>
      <vt:lpstr>Otázka</vt:lpstr>
      <vt:lpstr>Otázka s odpovědí ano/ne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19</cp:revision>
  <dcterms:created xsi:type="dcterms:W3CDTF">2011-11-09T14:01:04Z</dcterms:created>
  <dcterms:modified xsi:type="dcterms:W3CDTF">2012-02-11T15:52:19Z</dcterms:modified>
</cp:coreProperties>
</file>