
<file path=[Content_Types].xml><?xml version="1.0" encoding="utf-8"?>
<Types xmlns="http://schemas.openxmlformats.org/package/2006/content-types">
  <Override PartName="/ppt/slides/slide6.xml" ContentType="application/vnd.openxmlformats-officedocument.presentationml.slide+xml"/>
  <Override PartName="/ppt/slideLayouts/slideLayout8.xml" ContentType="application/vnd.openxmlformats-officedocument.presentationml.slideLayout+xml"/>
  <Override PartName="/ppt/notesSlides/notesSlide2.xml" ContentType="application/vnd.openxmlformats-officedocument.presentationml.notesSlide+xml"/>
  <Override PartName="/ppt/slideMasters/slideMaster1.xml" ContentType="application/vnd.openxmlformats-officedocument.presentationml.slideMaster+xml"/>
  <Override PartName="/ppt/slides/slide3.xml" ContentType="application/vnd.openxmlformats-officedocument.presentationml.slide+xml"/>
  <Override PartName="/ppt/slides/slide4.xml" ContentType="application/vnd.openxmlformats-officedocument.presentationml.slide+xml"/>
  <Override PartName="/ppt/slides/slide17.xml" ContentType="application/vnd.openxmlformats-officedocument.presentationml.slide+xml"/>
  <Override PartName="/ppt/slides/slide18.xml" ContentType="application/vnd.openxmlformats-officedocument.presentationml.slide+xml"/>
  <Override PartName="/ppt/presProps.xml" ContentType="application/vnd.openxmlformats-officedocument.presentationml.presProps+xml"/>
  <Override PartName="/ppt/slideLayouts/slideLayout4.xml" ContentType="application/vnd.openxmlformats-officedocument.presentationml.slideLayout+xml"/>
  <Override PartName="/ppt/slideLayouts/slideLayout5.xml" ContentType="application/vnd.openxmlformats-officedocument.presentationml.slideLayout+xml"/>
  <Override PartName="/ppt/slideLayouts/slideLayout6.xml" ContentType="application/vnd.openxmlformats-officedocument.presentationml.slideLayout+xml"/>
  <Override PartName="/ppt/theme/theme2.xml" ContentType="application/vnd.openxmlformats-officedocument.theme+xml"/>
  <Override PartName="/ppt/slides/slide1.xml" ContentType="application/vnd.openxmlformats-officedocument.presentationml.slide+xml"/>
  <Override PartName="/ppt/slides/slide2.xml" ContentType="application/vnd.openxmlformats-officedocument.presentationml.slide+xml"/>
  <Override PartName="/ppt/slides/slide15.xml" ContentType="application/vnd.openxmlformats-officedocument.presentationml.slide+xml"/>
  <Override PartName="/ppt/slides/slide16.xml" ContentType="application/vnd.openxmlformats-officedocument.presentationml.slide+xml"/>
  <Override PartName="/ppt/slides/slide24.xml" ContentType="application/vnd.openxmlformats-officedocument.presentationml.slide+xml"/>
  <Override PartName="/ppt/theme/theme1.xml" ContentType="application/vnd.openxmlformats-officedocument.theme+xml"/>
  <Default Extension="jpeg" ContentType="image/jpeg"/>
  <Override PartName="/ppt/slideLayouts/slideLayout2.xml" ContentType="application/vnd.openxmlformats-officedocument.presentationml.slideLayout+xml"/>
  <Override PartName="/ppt/slideLayouts/slideLayout3.xml" ContentType="application/vnd.openxmlformats-officedocument.presentationml.slideLayout+xml"/>
  <Default Extension="rels" ContentType="application/vnd.openxmlformats-package.relationships+xml"/>
  <Default Extension="xml" ContentType="application/xml"/>
  <Override PartName="/ppt/presentation.xml" ContentType="application/vnd.openxmlformats-officedocument.presentationml.presentation.main+xml"/>
  <Override PartName="/ppt/slides/slide13.xml" ContentType="application/vnd.openxmlformats-officedocument.presentationml.slide+xml"/>
  <Override PartName="/ppt/slides/slide14.xml" ContentType="application/vnd.openxmlformats-officedocument.presentationml.slide+xml"/>
  <Override PartName="/ppt/slides/slide22.xml" ContentType="application/vnd.openxmlformats-officedocument.presentationml.slide+xml"/>
  <Override PartName="/ppt/slides/slide23.xml" ContentType="application/vnd.openxmlformats-officedocument.presentationml.slide+xml"/>
  <Override PartName="/ppt/notesMasters/notesMaster1.xml" ContentType="application/vnd.openxmlformats-officedocument.presentationml.notesMaster+xml"/>
  <Override PartName="/ppt/slideLayouts/slideLayout1.xml" ContentType="application/vnd.openxmlformats-officedocument.presentationml.slideLayout+xml"/>
  <Override PartName="/docProps/app.xml" ContentType="application/vnd.openxmlformats-officedocument.extended-properties+xml"/>
  <Override PartName="/ppt/slides/slide10.xml" ContentType="application/vnd.openxmlformats-officedocument.presentationml.slide+xml"/>
  <Override PartName="/ppt/slides/slide11.xml" ContentType="application/vnd.openxmlformats-officedocument.presentationml.slide+xml"/>
  <Override PartName="/ppt/slides/slide12.xml" ContentType="application/vnd.openxmlformats-officedocument.presentationml.slide+xml"/>
  <Override PartName="/ppt/slides/slide20.xml" ContentType="application/vnd.openxmlformats-officedocument.presentationml.slide+xml"/>
  <Override PartName="/ppt/slides/slide21.xml" ContentType="application/vnd.openxmlformats-officedocument.presentationml.slide+xml"/>
  <Override PartName="/ppt/tableStyles.xml" ContentType="application/vnd.openxmlformats-officedocument.presentationml.tableStyles+xml"/>
  <Override PartName="/ppt/slideLayouts/slideLayout11.xml" ContentType="application/vnd.openxmlformats-officedocument.presentationml.slideLayout+xml"/>
  <Override PartName="/ppt/slideLayouts/slideLayout10.xml" ContentType="application/vnd.openxmlformats-officedocument.presentationml.slideLayout+xml"/>
  <Default Extension="vml" ContentType="application/vnd.openxmlformats-officedocument.vmlDrawing"/>
  <Override PartName="/ppt/slides/slide7.xml" ContentType="application/vnd.openxmlformats-officedocument.presentationml.slide+xml"/>
  <Override PartName="/ppt/slides/slide8.xml" ContentType="application/vnd.openxmlformats-officedocument.presentationml.slide+xml"/>
  <Override PartName="/ppt/slides/slide9.xml" ContentType="application/vnd.openxmlformats-officedocument.presentationml.slide+xml"/>
  <Override PartName="/ppt/viewProps.xml" ContentType="application/vnd.openxmlformats-officedocument.presentationml.viewProps+xml"/>
  <Override PartName="/ppt/slideLayouts/slideLayout9.xml" ContentType="application/vnd.openxmlformats-officedocument.presentationml.slideLayout+xml"/>
  <Override PartName="/docProps/core.xml" ContentType="application/vnd.openxmlformats-package.core-properties+xml"/>
  <Override PartName="/ppt/slides/slide5.xml" ContentType="application/vnd.openxmlformats-officedocument.presentationml.slide+xml"/>
  <Override PartName="/ppt/slides/slide19.xml" ContentType="application/vnd.openxmlformats-officedocument.presentationml.slide+xml"/>
  <Override PartName="/ppt/slideLayouts/slideLayout7.xml" ContentType="application/vnd.openxmlformats-officedocument.presentationml.slideLayout+xml"/>
  <Default Extension="png" ContentType="image/png"/>
  <Default Extension="bin" ContentType="application/vnd.openxmlformats-officedocument.oleObject"/>
  <Override PartName="/ppt/notesSlides/notesSlide1.xml" ContentType="application/vnd.openxmlformats-officedocument.presentationml.notesSlide+xml"/>
</Types>
</file>

<file path=_rels/.rels><?xml version="1.0" encoding="UTF-8" standalone="yes"?>
<Relationships xmlns="http://schemas.openxmlformats.org/package/2006/relationships"><Relationship Id="rId3" Type="http://schemas.openxmlformats.org/package/2006/relationships/metadata/core-properties" Target="docProps/core.xml"/><Relationship Id="rId2" Type="http://schemas.openxmlformats.org/package/2006/relationships/metadata/thumbnail" Target="docProps/thumbnail.jpeg"/><Relationship Id="rId1" Type="http://schemas.openxmlformats.org/officeDocument/2006/relationships/officeDocument" Target="ppt/presentation.xml"/><Relationship Id="rId4" Type="http://schemas.openxmlformats.org/officeDocument/2006/relationships/extended-properties" Target="docProps/app.xml"/></Relationships>
</file>

<file path=ppt/presentation.xml><?xml version="1.0" encoding="utf-8"?>
<p:presentation xmlns:a="http://schemas.openxmlformats.org/drawingml/2006/main" xmlns:r="http://schemas.openxmlformats.org/officeDocument/2006/relationships" xmlns:p="http://schemas.openxmlformats.org/presentationml/2006/main" saveSubsetFonts="1">
  <p:sldMasterIdLst>
    <p:sldMasterId id="2147483744" r:id="rId1"/>
  </p:sldMasterIdLst>
  <p:notesMasterIdLst>
    <p:notesMasterId r:id="rId26"/>
  </p:notesMasterIdLst>
  <p:sldIdLst>
    <p:sldId id="283" r:id="rId2"/>
    <p:sldId id="286" r:id="rId3"/>
    <p:sldId id="287" r:id="rId4"/>
    <p:sldId id="259" r:id="rId5"/>
    <p:sldId id="263" r:id="rId6"/>
    <p:sldId id="267" r:id="rId7"/>
    <p:sldId id="268" r:id="rId8"/>
    <p:sldId id="264" r:id="rId9"/>
    <p:sldId id="269" r:id="rId10"/>
    <p:sldId id="270" r:id="rId11"/>
    <p:sldId id="272" r:id="rId12"/>
    <p:sldId id="273" r:id="rId13"/>
    <p:sldId id="274" r:id="rId14"/>
    <p:sldId id="275" r:id="rId15"/>
    <p:sldId id="276" r:id="rId16"/>
    <p:sldId id="277" r:id="rId17"/>
    <p:sldId id="278" r:id="rId18"/>
    <p:sldId id="280" r:id="rId19"/>
    <p:sldId id="281" r:id="rId20"/>
    <p:sldId id="282" r:id="rId21"/>
    <p:sldId id="266" r:id="rId22"/>
    <p:sldId id="271" r:id="rId23"/>
    <p:sldId id="265" r:id="rId24"/>
    <p:sldId id="279" r:id="rId25"/>
  </p:sldIdLst>
  <p:sldSz cx="9144000" cy="6858000" type="screen4x3"/>
  <p:notesSz cx="6858000" cy="9144000"/>
  <p:defaultTextStyle>
    <a:defPPr>
      <a:defRPr lang="cs-CZ"/>
    </a:defPPr>
    <a:lvl1pPr marL="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1pPr>
    <a:lvl2pPr marL="4572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2pPr>
    <a:lvl3pPr marL="9144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3pPr>
    <a:lvl4pPr marL="13716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4pPr>
    <a:lvl5pPr marL="18288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5pPr>
    <a:lvl6pPr marL="22860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6pPr>
    <a:lvl7pPr marL="27432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7pPr>
    <a:lvl8pPr marL="32004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8pPr>
    <a:lvl9pPr marL="36576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9pPr>
  </p:defaultTextStyle>
</p:presentation>
</file>

<file path=ppt/presProps.xml><?xml version="1.0" encoding="utf-8"?>
<p:presentationPr xmlns:a="http://schemas.openxmlformats.org/drawingml/2006/main" xmlns:r="http://schemas.openxmlformats.org/officeDocument/2006/relationships" xmlns:p="http://schemas.openxmlformats.org/presentationml/2006/main">
  <p:showPr showNarration="1">
    <p:present/>
    <p:sldAll/>
    <p:penClr>
      <a:srgbClr val="FF0000"/>
    </p:penClr>
    <p:extLst>
      <p:ext uri="{EC167BDD-8182-4AB7-AECC-EB403E3ABB37}">
        <p14:laserClr xmlns:p14="http://schemas.microsoft.com/office/powerpoint/2010/main" xmlns="">
          <a:srgbClr val="FF0000"/>
        </p14:laserClr>
      </p:ext>
      <p:ext uri="{2FDB2607-1784-4EEB-B798-7EB5836EED8A}">
        <p14:showMediaCtrls xmlns:p14="http://schemas.microsoft.com/office/powerpoint/2010/main" xmlns="" val="1"/>
      </p:ext>
    </p:extLst>
  </p:showPr>
  <p:extLst>
    <p:ext uri="{E76CE94A-603C-4142-B9EB-6D1370010A27}">
      <p14:discardImageEditData xmlns:p14="http://schemas.microsoft.com/office/powerpoint/2010/main" xmlns="" val="0"/>
    </p:ext>
    <p:ext uri="{D31A062A-798A-4329-ABDD-BBA856620510}">
      <p14:defaultImageDpi xmlns:p14="http://schemas.microsoft.com/office/powerpoint/2010/main" xmlns="" val="220"/>
    </p:ext>
  </p:extLst>
</p:presentationPr>
</file>

<file path=ppt/tableStyles.xml><?xml version="1.0" encoding="utf-8"?>
<a:tblStyleLst xmlns:a="http://schemas.openxmlformats.org/drawingml/2006/main" def="{5C22544A-7EE6-4342-B048-85BDC9FD1C3A}"/>
</file>

<file path=ppt/viewProps.xml><?xml version="1.0" encoding="utf-8"?>
<p:viewPr xmlns:a="http://schemas.openxmlformats.org/drawingml/2006/main" xmlns:r="http://schemas.openxmlformats.org/officeDocument/2006/relationships" xmlns:p="http://schemas.openxmlformats.org/presentationml/2006/main">
  <p:normalViewPr>
    <p:restoredLeft sz="15620"/>
    <p:restoredTop sz="94660"/>
  </p:normalViewPr>
  <p:slideViewPr>
    <p:cSldViewPr>
      <p:cViewPr varScale="1">
        <p:scale>
          <a:sx n="103" d="100"/>
          <a:sy n="103" d="100"/>
        </p:scale>
        <p:origin x="-204" y="-96"/>
      </p:cViewPr>
      <p:guideLst>
        <p:guide orient="horz" pos="2160"/>
        <p:guide pos="2880"/>
      </p:guideLst>
    </p:cSldViewPr>
  </p:slideViewPr>
  <p:notesTextViewPr>
    <p:cViewPr>
      <p:scale>
        <a:sx n="100" d="100"/>
        <a:sy n="100" d="100"/>
      </p:scale>
      <p:origin x="0" y="0"/>
    </p:cViewPr>
  </p:notesTextViewPr>
  <p:gridSpacing cx="73736200" cy="73736200"/>
</p:viewPr>
</file>

<file path=ppt/_rels/presentation.xml.rels><?xml version="1.0" encoding="UTF-8" standalone="yes"?>
<Relationships xmlns="http://schemas.openxmlformats.org/package/2006/relationships"><Relationship Id="rId8" Type="http://schemas.openxmlformats.org/officeDocument/2006/relationships/slide" Target="slides/slide7.xml"/><Relationship Id="rId13" Type="http://schemas.openxmlformats.org/officeDocument/2006/relationships/slide" Target="slides/slide12.xml"/><Relationship Id="rId18" Type="http://schemas.openxmlformats.org/officeDocument/2006/relationships/slide" Target="slides/slide17.xml"/><Relationship Id="rId26" Type="http://schemas.openxmlformats.org/officeDocument/2006/relationships/notesMaster" Target="notesMasters/notesMaster1.xml"/><Relationship Id="rId3" Type="http://schemas.openxmlformats.org/officeDocument/2006/relationships/slide" Target="slides/slide2.xml"/><Relationship Id="rId21" Type="http://schemas.openxmlformats.org/officeDocument/2006/relationships/slide" Target="slides/slide20.xml"/><Relationship Id="rId7" Type="http://schemas.openxmlformats.org/officeDocument/2006/relationships/slide" Target="slides/slide6.xml"/><Relationship Id="rId12" Type="http://schemas.openxmlformats.org/officeDocument/2006/relationships/slide" Target="slides/slide11.xml"/><Relationship Id="rId17" Type="http://schemas.openxmlformats.org/officeDocument/2006/relationships/slide" Target="slides/slide16.xml"/><Relationship Id="rId25" Type="http://schemas.openxmlformats.org/officeDocument/2006/relationships/slide" Target="slides/slide24.xml"/><Relationship Id="rId2" Type="http://schemas.openxmlformats.org/officeDocument/2006/relationships/slide" Target="slides/slide1.xml"/><Relationship Id="rId16" Type="http://schemas.openxmlformats.org/officeDocument/2006/relationships/slide" Target="slides/slide15.xml"/><Relationship Id="rId20" Type="http://schemas.openxmlformats.org/officeDocument/2006/relationships/slide" Target="slides/slide19.xml"/><Relationship Id="rId29" Type="http://schemas.openxmlformats.org/officeDocument/2006/relationships/theme" Target="theme/theme1.xml"/><Relationship Id="rId1" Type="http://schemas.openxmlformats.org/officeDocument/2006/relationships/slideMaster" Target="slideMasters/slideMaster1.xml"/><Relationship Id="rId6" Type="http://schemas.openxmlformats.org/officeDocument/2006/relationships/slide" Target="slides/slide5.xml"/><Relationship Id="rId11" Type="http://schemas.openxmlformats.org/officeDocument/2006/relationships/slide" Target="slides/slide10.xml"/><Relationship Id="rId24" Type="http://schemas.openxmlformats.org/officeDocument/2006/relationships/slide" Target="slides/slide23.xml"/><Relationship Id="rId5" Type="http://schemas.openxmlformats.org/officeDocument/2006/relationships/slide" Target="slides/slide4.xml"/><Relationship Id="rId15" Type="http://schemas.openxmlformats.org/officeDocument/2006/relationships/slide" Target="slides/slide14.xml"/><Relationship Id="rId23" Type="http://schemas.openxmlformats.org/officeDocument/2006/relationships/slide" Target="slides/slide22.xml"/><Relationship Id="rId28" Type="http://schemas.openxmlformats.org/officeDocument/2006/relationships/viewProps" Target="viewProps.xml"/><Relationship Id="rId10" Type="http://schemas.openxmlformats.org/officeDocument/2006/relationships/slide" Target="slides/slide9.xml"/><Relationship Id="rId19" Type="http://schemas.openxmlformats.org/officeDocument/2006/relationships/slide" Target="slides/slide18.xml"/><Relationship Id="rId4" Type="http://schemas.openxmlformats.org/officeDocument/2006/relationships/slide" Target="slides/slide3.xml"/><Relationship Id="rId9" Type="http://schemas.openxmlformats.org/officeDocument/2006/relationships/slide" Target="slides/slide8.xml"/><Relationship Id="rId14" Type="http://schemas.openxmlformats.org/officeDocument/2006/relationships/slide" Target="slides/slide13.xml"/><Relationship Id="rId22" Type="http://schemas.openxmlformats.org/officeDocument/2006/relationships/slide" Target="slides/slide21.xml"/><Relationship Id="rId27" Type="http://schemas.openxmlformats.org/officeDocument/2006/relationships/presProps" Target="presProps.xml"/><Relationship Id="rId30" Type="http://schemas.openxmlformats.org/officeDocument/2006/relationships/tableStyles" Target="tableStyles.xml"/></Relationships>
</file>

<file path=ppt/drawings/_rels/vmlDrawing1.vml.rels><?xml version="1.0" encoding="UTF-8" standalone="yes"?>
<Relationships xmlns="http://schemas.openxmlformats.org/package/2006/relationships"><Relationship Id="rId1" Type="http://schemas.openxmlformats.org/officeDocument/2006/relationships/image" Target="../media/image2.png"/></Relationships>
</file>

<file path=ppt/notesMasters/_rels/notesMaster1.xml.rels><?xml version="1.0" encoding="UTF-8" standalone="yes"?>
<Relationships xmlns="http://schemas.openxmlformats.org/package/2006/relationships"><Relationship Id="rId1" Type="http://schemas.openxmlformats.org/officeDocument/2006/relationships/theme" Target="../theme/theme2.xml"/></Relationships>
</file>

<file path=ppt/notesMasters/notesMaster1.xml><?xml version="1.0" encoding="utf-8"?>
<p:notesMaster xmlns:a="http://schemas.openxmlformats.org/drawingml/2006/main" xmlns:r="http://schemas.openxmlformats.org/officeDocument/2006/relationships" xmlns:p="http://schemas.openxmlformats.org/presentationml/2006/main">
  <p:cSld>
    <p:bg>
      <p:bgRef idx="1001">
        <a:schemeClr val="bg1"/>
      </p:bgRef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Zástupný symbol pro záhlaví 1"/>
          <p:cNvSpPr>
            <a:spLocks noGrp="1"/>
          </p:cNvSpPr>
          <p:nvPr>
            <p:ph type="hdr" sz="quarter"/>
          </p:nvPr>
        </p:nvSpPr>
        <p:spPr>
          <a:xfrm>
            <a:off x="0" y="0"/>
            <a:ext cx="2971800" cy="457200"/>
          </a:xfrm>
          <a:prstGeom prst="rect">
            <a:avLst/>
          </a:prstGeom>
        </p:spPr>
        <p:txBody>
          <a:bodyPr vert="horz" lIns="91440" tIns="45720" rIns="91440" bIns="45720" rtlCol="0"/>
          <a:lstStyle>
            <a:lvl1pPr algn="l">
              <a:defRPr sz="1200"/>
            </a:lvl1pPr>
          </a:lstStyle>
          <a:p>
            <a:endParaRPr lang="cs-CZ"/>
          </a:p>
        </p:txBody>
      </p:sp>
      <p:sp>
        <p:nvSpPr>
          <p:cNvPr id="3" name="Zástupný symbol pro datum 2"/>
          <p:cNvSpPr>
            <a:spLocks noGrp="1"/>
          </p:cNvSpPr>
          <p:nvPr>
            <p:ph type="dt" idx="1"/>
          </p:nvPr>
        </p:nvSpPr>
        <p:spPr>
          <a:xfrm>
            <a:off x="3884613" y="0"/>
            <a:ext cx="2971800" cy="457200"/>
          </a:xfrm>
          <a:prstGeom prst="rect">
            <a:avLst/>
          </a:prstGeom>
        </p:spPr>
        <p:txBody>
          <a:bodyPr vert="horz" lIns="91440" tIns="45720" rIns="91440" bIns="45720" rtlCol="0"/>
          <a:lstStyle>
            <a:lvl1pPr algn="r">
              <a:defRPr sz="1200"/>
            </a:lvl1pPr>
          </a:lstStyle>
          <a:p>
            <a:fld id="{CE4B5F9F-3BF4-413C-9F54-D247F8A920E6}" type="datetimeFigureOut">
              <a:rPr lang="cs-CZ" smtClean="0"/>
              <a:pPr/>
              <a:t>7.2.2013</a:t>
            </a:fld>
            <a:endParaRPr lang="cs-CZ"/>
          </a:p>
        </p:txBody>
      </p:sp>
      <p:sp>
        <p:nvSpPr>
          <p:cNvPr id="4" name="Zástupný symbol pro obrázek snímku 3"/>
          <p:cNvSpPr>
            <a:spLocks noGrp="1" noRot="1" noChangeAspect="1"/>
          </p:cNvSpPr>
          <p:nvPr>
            <p:ph type="sldImg" idx="2"/>
          </p:nvPr>
        </p:nvSpPr>
        <p:spPr>
          <a:xfrm>
            <a:off x="1143000" y="685800"/>
            <a:ext cx="4572000" cy="3429000"/>
          </a:xfrm>
          <a:prstGeom prst="rect">
            <a:avLst/>
          </a:prstGeom>
          <a:noFill/>
          <a:ln w="12700">
            <a:solidFill>
              <a:prstClr val="black"/>
            </a:solidFill>
          </a:ln>
        </p:spPr>
        <p:txBody>
          <a:bodyPr vert="horz" lIns="91440" tIns="45720" rIns="91440" bIns="45720" rtlCol="0" anchor="ctr"/>
          <a:lstStyle/>
          <a:p>
            <a:endParaRPr lang="cs-CZ"/>
          </a:p>
        </p:txBody>
      </p:sp>
      <p:sp>
        <p:nvSpPr>
          <p:cNvPr id="5" name="Zástupný symbol pro poznámky 4"/>
          <p:cNvSpPr>
            <a:spLocks noGrp="1"/>
          </p:cNvSpPr>
          <p:nvPr>
            <p:ph type="body" sz="quarter" idx="3"/>
          </p:nvPr>
        </p:nvSpPr>
        <p:spPr>
          <a:xfrm>
            <a:off x="685800" y="4343400"/>
            <a:ext cx="5486400" cy="4114800"/>
          </a:xfrm>
          <a:prstGeom prst="rect">
            <a:avLst/>
          </a:prstGeom>
        </p:spPr>
        <p:txBody>
          <a:bodyPr vert="horz" lIns="91440" tIns="45720" rIns="91440" bIns="45720" rtlCol="0"/>
          <a:lstStyle/>
          <a:p>
            <a:pPr lvl="0"/>
            <a:r>
              <a:rPr lang="cs-CZ" smtClean="0"/>
              <a:t>Kliknutím lze upravit styly předlohy textu.</a:t>
            </a:r>
          </a:p>
          <a:p>
            <a:pPr lvl="1"/>
            <a:r>
              <a:rPr lang="cs-CZ" smtClean="0"/>
              <a:t>Druhá úroveň</a:t>
            </a:r>
          </a:p>
          <a:p>
            <a:pPr lvl="2"/>
            <a:r>
              <a:rPr lang="cs-CZ" smtClean="0"/>
              <a:t>Třetí úroveň</a:t>
            </a:r>
          </a:p>
          <a:p>
            <a:pPr lvl="3"/>
            <a:r>
              <a:rPr lang="cs-CZ" smtClean="0"/>
              <a:t>Čtvrtá úroveň</a:t>
            </a:r>
          </a:p>
          <a:p>
            <a:pPr lvl="4"/>
            <a:r>
              <a:rPr lang="cs-CZ" smtClean="0"/>
              <a:t>Pátá úroveň</a:t>
            </a:r>
            <a:endParaRPr lang="cs-CZ"/>
          </a:p>
        </p:txBody>
      </p:sp>
      <p:sp>
        <p:nvSpPr>
          <p:cNvPr id="6" name="Zástupný symbol pro zápatí 5"/>
          <p:cNvSpPr>
            <a:spLocks noGrp="1"/>
          </p:cNvSpPr>
          <p:nvPr>
            <p:ph type="ftr" sz="quarter" idx="4"/>
          </p:nvPr>
        </p:nvSpPr>
        <p:spPr>
          <a:xfrm>
            <a:off x="0" y="8685213"/>
            <a:ext cx="2971800" cy="457200"/>
          </a:xfrm>
          <a:prstGeom prst="rect">
            <a:avLst/>
          </a:prstGeom>
        </p:spPr>
        <p:txBody>
          <a:bodyPr vert="horz" lIns="91440" tIns="45720" rIns="91440" bIns="45720" rtlCol="0" anchor="b"/>
          <a:lstStyle>
            <a:lvl1pPr algn="l">
              <a:defRPr sz="1200"/>
            </a:lvl1pPr>
          </a:lstStyle>
          <a:p>
            <a:endParaRPr lang="cs-CZ"/>
          </a:p>
        </p:txBody>
      </p:sp>
      <p:sp>
        <p:nvSpPr>
          <p:cNvPr id="7" name="Zástupný symbol pro číslo snímku 6"/>
          <p:cNvSpPr>
            <a:spLocks noGrp="1"/>
          </p:cNvSpPr>
          <p:nvPr>
            <p:ph type="sldNum" sz="quarter" idx="5"/>
          </p:nvPr>
        </p:nvSpPr>
        <p:spPr>
          <a:xfrm>
            <a:off x="3884613" y="8685213"/>
            <a:ext cx="2971800" cy="457200"/>
          </a:xfrm>
          <a:prstGeom prst="rect">
            <a:avLst/>
          </a:prstGeom>
        </p:spPr>
        <p:txBody>
          <a:bodyPr vert="horz" lIns="91440" tIns="45720" rIns="91440" bIns="45720" rtlCol="0" anchor="b"/>
          <a:lstStyle>
            <a:lvl1pPr algn="r">
              <a:defRPr sz="1200"/>
            </a:lvl1pPr>
          </a:lstStyle>
          <a:p>
            <a:fld id="{BB61A2E2-0B30-4632-AA65-2E7935E58319}" type="slidenum">
              <a:rPr lang="cs-CZ" smtClean="0"/>
              <a:pPr/>
              <a:t>‹#›</a:t>
            </a:fld>
            <a:endParaRPr lang="cs-CZ"/>
          </a:p>
        </p:txBody>
      </p:sp>
    </p:spTree>
    <p:extLst>
      <p:ext uri="{BB962C8B-B14F-4D97-AF65-F5344CB8AC3E}">
        <p14:creationId xmlns:p14="http://schemas.microsoft.com/office/powerpoint/2010/main" xmlns="" val="3622312809"/>
      </p:ext>
    </p:extLst>
  </p:cSld>
  <p:clrMap bg1="lt1" tx1="dk1" bg2="lt2" tx2="dk2" accent1="accent1" accent2="accent2" accent3="accent3" accent4="accent4" accent5="accent5" accent6="accent6" hlink="hlink" folHlink="folHlink"/>
  <p:notesStyle>
    <a:lvl1pPr marL="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1pPr>
    <a:lvl2pPr marL="4572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2pPr>
    <a:lvl3pPr marL="9144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3pPr>
    <a:lvl4pPr marL="13716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4pPr>
    <a:lvl5pPr marL="18288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5pPr>
    <a:lvl6pPr marL="22860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6pPr>
    <a:lvl7pPr marL="27432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7pPr>
    <a:lvl8pPr marL="32004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8pPr>
    <a:lvl9pPr marL="36576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9pPr>
  </p:notesStyle>
</p:notesMaster>
</file>

<file path=ppt/notesSlides/_rels/notesSlide1.xml.rels><?xml version="1.0" encoding="UTF-8" standalone="yes"?>
<Relationships xmlns="http://schemas.openxmlformats.org/package/2006/relationships"><Relationship Id="rId2" Type="http://schemas.openxmlformats.org/officeDocument/2006/relationships/slide" Target="../slides/slide4.xml"/><Relationship Id="rId1" Type="http://schemas.openxmlformats.org/officeDocument/2006/relationships/notesMaster" Target="../notesMasters/notesMaster1.xml"/></Relationships>
</file>

<file path=ppt/notesSlides/_rels/notesSlide2.xml.rels><?xml version="1.0" encoding="UTF-8" standalone="yes"?>
<Relationships xmlns="http://schemas.openxmlformats.org/package/2006/relationships"><Relationship Id="rId2" Type="http://schemas.openxmlformats.org/officeDocument/2006/relationships/slide" Target="../slides/slide8.xml"/><Relationship Id="rId1" Type="http://schemas.openxmlformats.org/officeDocument/2006/relationships/notesMaster" Target="../notesMasters/notesMaster1.xml"/></Relationships>
</file>

<file path=ppt/notesSlides/notesSlide1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Zástupný symbol pro obrázek snímku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Zástupný symbol pro poznámky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endParaRPr lang="cs-CZ" dirty="0"/>
          </a:p>
        </p:txBody>
      </p:sp>
      <p:sp>
        <p:nvSpPr>
          <p:cNvPr id="4" name="Zástupný symbol pro číslo snímku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fld id="{BB61A2E2-0B30-4632-AA65-2E7935E58319}" type="slidenum">
              <a:rPr lang="cs-CZ" smtClean="0"/>
              <a:pPr/>
              <a:t>4</a:t>
            </a:fld>
            <a:endParaRPr lang="cs-CZ"/>
          </a:p>
        </p:txBody>
      </p:sp>
    </p:spTree>
    <p:extLst>
      <p:ext uri="{BB962C8B-B14F-4D97-AF65-F5344CB8AC3E}">
        <p14:creationId xmlns:p14="http://schemas.microsoft.com/office/powerpoint/2010/main" xmlns="" val="3628850934"/>
      </p:ext>
    </p:extLst>
  </p:cSld>
  <p:clrMapOvr>
    <a:masterClrMapping/>
  </p:clrMapOvr>
</p:notes>
</file>

<file path=ppt/notesSlides/notesSlide2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Zástupný symbol pro obrázek snímku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Zástupný symbol pro poznámky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endParaRPr lang="cs-CZ" dirty="0"/>
          </a:p>
        </p:txBody>
      </p:sp>
      <p:sp>
        <p:nvSpPr>
          <p:cNvPr id="4" name="Zástupný symbol pro číslo snímku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fld id="{BB61A2E2-0B30-4632-AA65-2E7935E58319}" type="slidenum">
              <a:rPr lang="cs-CZ" smtClean="0"/>
              <a:pPr/>
              <a:t>8</a:t>
            </a:fld>
            <a:endParaRPr lang="cs-CZ"/>
          </a:p>
        </p:txBody>
      </p:sp>
    </p:spTree>
    <p:extLst>
      <p:ext uri="{BB962C8B-B14F-4D97-AF65-F5344CB8AC3E}">
        <p14:creationId xmlns:p14="http://schemas.microsoft.com/office/powerpoint/2010/main" xmlns="" val="815666342"/>
      </p:ext>
    </p:extLst>
  </p:cSld>
  <p:clrMapOvr>
    <a:masterClrMapping/>
  </p:clrMapOvr>
</p:notes>
</file>

<file path=ppt/slideLayouts/_rels/slideLayout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2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3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4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5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6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7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8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9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0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slideLayout1.xml><?xml version="1.0" encoding="utf-8"?>
<p:sldLayout xmlns:a="http://schemas.openxmlformats.org/drawingml/2006/main" xmlns:r="http://schemas.openxmlformats.org/officeDocument/2006/relationships" xmlns:p="http://schemas.openxmlformats.org/presentationml/2006/main" type="title" preserve="1">
  <p:cSld name="Úvodní snímek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7" name="Rectangle 2"/>
          <p:cNvSpPr>
            <a:spLocks noGrp="1"/>
          </p:cNvSpPr>
          <p:nvPr>
            <p:ph type="ctrTitle"/>
          </p:nvPr>
        </p:nvSpPr>
        <p:spPr>
          <a:xfrm>
            <a:off x="685800" y="2130425"/>
            <a:ext cx="7772400" cy="1470025"/>
          </a:xfrm>
        </p:spPr>
        <p:txBody>
          <a:bodyPr>
            <a:noAutofit/>
          </a:bodyPr>
          <a:lstStyle>
            <a:lvl1pPr algn="ctr">
              <a:defRPr sz="5500"/>
            </a:lvl1pPr>
          </a:lstStyle>
          <a:p>
            <a:r>
              <a:rPr lang="cs-CZ" altLang="ko-KR" smtClean="0"/>
              <a:t>Kliknutím lze upravit styl.</a:t>
            </a:r>
            <a:endParaRPr lang="ko-KR" altLang="ko-KR"/>
          </a:p>
        </p:txBody>
      </p:sp>
      <p:sp>
        <p:nvSpPr>
          <p:cNvPr id="5" name="Rectangle 3"/>
          <p:cNvSpPr>
            <a:spLocks noGrp="1"/>
          </p:cNvSpPr>
          <p:nvPr>
            <p:ph type="subTitle" idx="1"/>
          </p:nvPr>
        </p:nvSpPr>
        <p:spPr>
          <a:xfrm>
            <a:off x="1371600" y="3753728"/>
            <a:ext cx="6400800" cy="1752600"/>
          </a:xfrm>
        </p:spPr>
        <p:txBody>
          <a:bodyPr>
            <a:normAutofit/>
          </a:bodyPr>
          <a:lstStyle>
            <a:lvl1pPr marL="0" indent="0" algn="ctr">
              <a:buNone/>
              <a:defRPr sz="2400"/>
            </a:lvl1pPr>
            <a:lvl2pPr marL="457200" indent="0" algn="ctr">
              <a:buNone/>
            </a:lvl2pPr>
            <a:lvl3pPr marL="914400" indent="0" algn="ctr">
              <a:buNone/>
            </a:lvl3pPr>
            <a:lvl4pPr marL="1371600" indent="0" algn="ctr">
              <a:buNone/>
            </a:lvl4pPr>
            <a:lvl5pPr marL="1828800" indent="0" algn="ctr">
              <a:buNone/>
            </a:lvl5pPr>
            <a:lvl6pPr marL="2286000" indent="0" algn="ctr">
              <a:buNone/>
            </a:lvl6pPr>
            <a:lvl7pPr marL="2743200" indent="0" algn="ctr">
              <a:buNone/>
            </a:lvl7pPr>
            <a:lvl8pPr marL="3200400" indent="0" algn="ctr">
              <a:buNone/>
            </a:lvl8pPr>
            <a:lvl9pPr marL="3657600" indent="0" algn="ctr">
              <a:buNone/>
            </a:lvl9pPr>
          </a:lstStyle>
          <a:p>
            <a:r>
              <a:rPr lang="cs-CZ" altLang="ko-KR" smtClean="0"/>
              <a:t>Kliknutím lze upravit styl předlohy.</a:t>
            </a:r>
            <a:endParaRPr lang="ko-KR" altLang="ko-KR"/>
          </a:p>
        </p:txBody>
      </p:sp>
      <p:sp>
        <p:nvSpPr>
          <p:cNvPr id="10" name="Rectangle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95EC1D4A-A796-47C3-A63E-CE236FB377E2}" type="datetimeFigureOut">
              <a:rPr lang="cs-CZ" smtClean="0"/>
              <a:pPr/>
              <a:t>7.2.2013</a:t>
            </a:fld>
            <a:endParaRPr lang="cs-CZ"/>
          </a:p>
        </p:txBody>
      </p:sp>
      <p:sp>
        <p:nvSpPr>
          <p:cNvPr id="30" name="Rectangle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cs-CZ"/>
          </a:p>
        </p:txBody>
      </p:sp>
      <p:sp>
        <p:nvSpPr>
          <p:cNvPr id="13" name="Rectangle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AC57A5DF-1266-40EA-9282-1E66B9DE06C0}" type="slidenum">
              <a:rPr lang="cs-CZ" smtClean="0"/>
              <a:pPr/>
              <a:t>‹#›</a:t>
            </a:fld>
            <a:endParaRPr lang="cs-CZ"/>
          </a:p>
        </p:txBody>
      </p:sp>
    </p:spTree>
  </p:cSld>
  <p:clrMapOvr>
    <a:masterClrMapping/>
  </p:clrMapOvr>
</p:sldLayout>
</file>

<file path=ppt/slideLayouts/slideLayout2.xml><?xml version="1.0" encoding="utf-8"?>
<p:sldLayout xmlns:a="http://schemas.openxmlformats.org/drawingml/2006/main" xmlns:r="http://schemas.openxmlformats.org/officeDocument/2006/relationships" xmlns:p="http://schemas.openxmlformats.org/presentationml/2006/main" type="obj" preserve="1">
  <p:cSld name="Nadpis a obsah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Rectangle 2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cs-CZ" altLang="ko-KR" smtClean="0"/>
              <a:t>Kliknutím lze upravit styl.</a:t>
            </a:r>
            <a:endParaRPr lang="ko-KR" altLang="ko-KR"/>
          </a:p>
        </p:txBody>
      </p:sp>
      <p:sp>
        <p:nvSpPr>
          <p:cNvPr id="3" name="Rectangle 3"/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pPr lvl="0"/>
            <a:r>
              <a:rPr lang="cs-CZ" altLang="ko-KR" smtClean="0"/>
              <a:t>Kliknutím lze upravit styly předlohy textu.</a:t>
            </a:r>
          </a:p>
          <a:p>
            <a:pPr lvl="1"/>
            <a:r>
              <a:rPr lang="cs-CZ" altLang="ko-KR" smtClean="0"/>
              <a:t>Druhá úroveň</a:t>
            </a:r>
          </a:p>
          <a:p>
            <a:pPr lvl="2"/>
            <a:r>
              <a:rPr lang="cs-CZ" altLang="ko-KR" smtClean="0"/>
              <a:t>Třetí úroveň</a:t>
            </a:r>
          </a:p>
          <a:p>
            <a:pPr lvl="3"/>
            <a:r>
              <a:rPr lang="cs-CZ" altLang="ko-KR" smtClean="0"/>
              <a:t>Čtvrtá úroveň</a:t>
            </a:r>
          </a:p>
          <a:p>
            <a:pPr lvl="4"/>
            <a:r>
              <a:rPr lang="cs-CZ" altLang="ko-KR" smtClean="0"/>
              <a:t>Pátá úroveň</a:t>
            </a:r>
            <a:endParaRPr lang="ko-KR" altLang="ko-KR"/>
          </a:p>
        </p:txBody>
      </p:sp>
      <p:sp>
        <p:nvSpPr>
          <p:cNvPr id="4" name="Rectangle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95EC1D4A-A796-47C3-A63E-CE236FB377E2}" type="datetimeFigureOut">
              <a:rPr lang="cs-CZ" smtClean="0"/>
              <a:pPr/>
              <a:t>7.2.2013</a:t>
            </a:fld>
            <a:endParaRPr lang="cs-CZ"/>
          </a:p>
        </p:txBody>
      </p:sp>
      <p:sp>
        <p:nvSpPr>
          <p:cNvPr id="5" name="Rectangle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cs-CZ"/>
          </a:p>
        </p:txBody>
      </p:sp>
      <p:sp>
        <p:nvSpPr>
          <p:cNvPr id="6" name="Rectangle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AC57A5DF-1266-40EA-9282-1E66B9DE06C0}" type="slidenum">
              <a:rPr lang="cs-CZ" smtClean="0"/>
              <a:pPr/>
              <a:t>‹#›</a:t>
            </a:fld>
            <a:endParaRPr lang="cs-CZ"/>
          </a:p>
        </p:txBody>
      </p:sp>
    </p:spTree>
  </p:cSld>
  <p:clrMapOvr>
    <a:masterClrMapping/>
  </p:clrMapOvr>
</p:sldLayout>
</file>

<file path=ppt/slideLayouts/slideLayout3.xml><?xml version="1.0" encoding="utf-8"?>
<p:sldLayout xmlns:a="http://schemas.openxmlformats.org/drawingml/2006/main" xmlns:r="http://schemas.openxmlformats.org/officeDocument/2006/relationships" xmlns:p="http://schemas.openxmlformats.org/presentationml/2006/main" type="secHead" preserve="1">
  <p:cSld name="Záhlaví části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685800" y="2905125"/>
            <a:ext cx="7772400" cy="1362075"/>
          </a:xfrm>
        </p:spPr>
        <p:txBody>
          <a:bodyPr anchor="t"/>
          <a:lstStyle>
            <a:lvl1pPr algn="l">
              <a:defRPr sz="4300" b="1" cap="none" baseline="0"/>
            </a:lvl1pPr>
          </a:lstStyle>
          <a:p>
            <a:r>
              <a:rPr lang="cs-CZ" smtClean="0"/>
              <a:t>Kliknutím lze upravit styl.</a:t>
            </a:r>
            <a:endParaRPr lang="en-US"/>
          </a:p>
        </p:txBody>
      </p:sp>
      <p:sp>
        <p:nvSpPr>
          <p:cNvPr id="3" name="Text Placeholder 2"/>
          <p:cNvSpPr>
            <a:spLocks noGrp="1"/>
          </p:cNvSpPr>
          <p:nvPr>
            <p:ph type="body" idx="1"/>
          </p:nvPr>
        </p:nvSpPr>
        <p:spPr>
          <a:xfrm>
            <a:off x="685800" y="1376362"/>
            <a:ext cx="7772400" cy="1500187"/>
          </a:xfrm>
        </p:spPr>
        <p:txBody>
          <a:bodyPr anchor="b"/>
          <a:lstStyle>
            <a:lvl1pPr marL="0" indent="0">
              <a:buNone/>
              <a:defRPr sz="2000">
                <a:solidFill>
                  <a:schemeClr val="tx1"/>
                </a:solidFill>
              </a:defRPr>
            </a:lvl1pPr>
            <a:lvl2pPr marL="457200" indent="0">
              <a:buNone/>
              <a:defRPr sz="1800">
                <a:solidFill>
                  <a:schemeClr val="tx1">
                    <a:tint val="75000"/>
                  </a:schemeClr>
                </a:solidFill>
              </a:defRPr>
            </a:lvl2pPr>
            <a:lvl3pPr marL="9144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3pPr>
            <a:lvl4pPr marL="13716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4pPr>
            <a:lvl5pPr marL="18288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5pPr>
            <a:lvl6pPr marL="22860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6pPr>
            <a:lvl7pPr marL="27432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7pPr>
            <a:lvl8pPr marL="32004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8pPr>
            <a:lvl9pPr marL="36576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9pPr>
          </a:lstStyle>
          <a:p>
            <a:pPr lvl="0"/>
            <a:r>
              <a:rPr lang="cs-CZ" smtClean="0"/>
              <a:t>Kliknutím lze upravit styly předlohy textu.</a:t>
            </a:r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95EC1D4A-A796-47C3-A63E-CE236FB377E2}" type="datetimeFigureOut">
              <a:rPr lang="cs-CZ" smtClean="0"/>
              <a:pPr/>
              <a:t>7.2.2013</a:t>
            </a:fld>
            <a:endParaRPr lang="cs-CZ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cs-CZ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AC57A5DF-1266-40EA-9282-1E66B9DE06C0}" type="slidenum">
              <a:rPr lang="cs-CZ" smtClean="0"/>
              <a:pPr/>
              <a:t>‹#›</a:t>
            </a:fld>
            <a:endParaRPr lang="cs-CZ"/>
          </a:p>
        </p:txBody>
      </p:sp>
    </p:spTree>
  </p:cSld>
  <p:clrMapOvr>
    <a:masterClrMapping/>
  </p:clrMapOvr>
</p:sldLayout>
</file>

<file path=ppt/slideLayouts/slideLayout4.xml><?xml version="1.0" encoding="utf-8"?>
<p:sldLayout xmlns:a="http://schemas.openxmlformats.org/drawingml/2006/main" xmlns:r="http://schemas.openxmlformats.org/officeDocument/2006/relationships" xmlns:p="http://schemas.openxmlformats.org/presentationml/2006/main" type="twoObj" preserve="1">
  <p:cSld name="Dva obsahy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cs-CZ" smtClean="0"/>
              <a:t>Kliknutím lze upravit styl.</a:t>
            </a:r>
            <a:endParaRPr lang="en-US"/>
          </a:p>
        </p:txBody>
      </p:sp>
      <p:sp>
        <p:nvSpPr>
          <p:cNvPr id="3" name="Content Placeholder 2"/>
          <p:cNvSpPr>
            <a:spLocks noGrp="1"/>
          </p:cNvSpPr>
          <p:nvPr>
            <p:ph sz="half" idx="1"/>
          </p:nvPr>
        </p:nvSpPr>
        <p:spPr>
          <a:xfrm>
            <a:off x="457200" y="1600200"/>
            <a:ext cx="4038600" cy="4525963"/>
          </a:xfrm>
        </p:spPr>
        <p:txBody>
          <a:bodyPr/>
          <a:lstStyle>
            <a:lvl1pPr>
              <a:defRPr sz="2600"/>
            </a:lvl1pPr>
            <a:lvl2pPr>
              <a:defRPr sz="2300"/>
            </a:lvl2pPr>
            <a:lvl3pPr>
              <a:defRPr sz="2000"/>
            </a:lvl3pPr>
            <a:lvl4pPr>
              <a:defRPr sz="1800"/>
            </a:lvl4pPr>
            <a:lvl5pPr>
              <a:defRPr sz="1800"/>
            </a:lvl5pPr>
            <a:lvl6pPr>
              <a:defRPr sz="1800"/>
            </a:lvl6pPr>
            <a:lvl7pPr>
              <a:defRPr sz="1800"/>
            </a:lvl7pPr>
            <a:lvl8pPr>
              <a:defRPr sz="1800"/>
            </a:lvl8pPr>
            <a:lvl9pPr>
              <a:defRPr sz="1800"/>
            </a:lvl9pPr>
          </a:lstStyle>
          <a:p>
            <a:pPr lvl="0"/>
            <a:r>
              <a:rPr lang="cs-CZ" smtClean="0"/>
              <a:t>Kliknutím lze upravit styly předlohy textu.</a:t>
            </a:r>
          </a:p>
          <a:p>
            <a:pPr lvl="1"/>
            <a:r>
              <a:rPr lang="cs-CZ" smtClean="0"/>
              <a:t>Druhá úroveň</a:t>
            </a:r>
          </a:p>
          <a:p>
            <a:pPr lvl="2"/>
            <a:r>
              <a:rPr lang="cs-CZ" smtClean="0"/>
              <a:t>Třetí úroveň</a:t>
            </a:r>
          </a:p>
          <a:p>
            <a:pPr lvl="3"/>
            <a:r>
              <a:rPr lang="cs-CZ" smtClean="0"/>
              <a:t>Čtvrtá úroveň</a:t>
            </a:r>
          </a:p>
          <a:p>
            <a:pPr lvl="4"/>
            <a:r>
              <a:rPr lang="cs-CZ" smtClean="0"/>
              <a:t>Pátá úroveň</a:t>
            </a:r>
            <a:endParaRPr lang="en-US" dirty="0"/>
          </a:p>
        </p:txBody>
      </p:sp>
      <p:sp>
        <p:nvSpPr>
          <p:cNvPr id="4" name="Content Placeholder 3"/>
          <p:cNvSpPr>
            <a:spLocks noGrp="1"/>
          </p:cNvSpPr>
          <p:nvPr>
            <p:ph sz="half" idx="2"/>
          </p:nvPr>
        </p:nvSpPr>
        <p:spPr>
          <a:xfrm>
            <a:off x="4648200" y="1600200"/>
            <a:ext cx="4038600" cy="4525963"/>
          </a:xfrm>
        </p:spPr>
        <p:txBody>
          <a:bodyPr/>
          <a:lstStyle>
            <a:lvl1pPr>
              <a:defRPr sz="2600"/>
            </a:lvl1pPr>
            <a:lvl2pPr>
              <a:defRPr sz="2300"/>
            </a:lvl2pPr>
            <a:lvl3pPr>
              <a:defRPr sz="2000"/>
            </a:lvl3pPr>
            <a:lvl4pPr>
              <a:defRPr sz="1800"/>
            </a:lvl4pPr>
            <a:lvl5pPr>
              <a:defRPr sz="1800"/>
            </a:lvl5pPr>
            <a:lvl6pPr>
              <a:defRPr sz="1800"/>
            </a:lvl6pPr>
            <a:lvl7pPr>
              <a:defRPr sz="1800"/>
            </a:lvl7pPr>
            <a:lvl8pPr>
              <a:defRPr sz="1800"/>
            </a:lvl8pPr>
            <a:lvl9pPr>
              <a:defRPr sz="1800"/>
            </a:lvl9pPr>
          </a:lstStyle>
          <a:p>
            <a:pPr lvl="0"/>
            <a:r>
              <a:rPr lang="cs-CZ" smtClean="0"/>
              <a:t>Kliknutím lze upravit styly předlohy textu.</a:t>
            </a:r>
          </a:p>
          <a:p>
            <a:pPr lvl="1"/>
            <a:r>
              <a:rPr lang="cs-CZ" smtClean="0"/>
              <a:t>Druhá úroveň</a:t>
            </a:r>
          </a:p>
          <a:p>
            <a:pPr lvl="2"/>
            <a:r>
              <a:rPr lang="cs-CZ" smtClean="0"/>
              <a:t>Třetí úroveň</a:t>
            </a:r>
          </a:p>
          <a:p>
            <a:pPr lvl="3"/>
            <a:r>
              <a:rPr lang="cs-CZ" smtClean="0"/>
              <a:t>Čtvrtá úroveň</a:t>
            </a:r>
          </a:p>
          <a:p>
            <a:pPr lvl="4"/>
            <a:r>
              <a:rPr lang="cs-CZ" smtClean="0"/>
              <a:t>Pátá úroveň</a:t>
            </a:r>
            <a:endParaRPr lang="en-US" dirty="0"/>
          </a:p>
        </p:txBody>
      </p:sp>
      <p:sp>
        <p:nvSpPr>
          <p:cNvPr id="5" name="Date Placeholder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95EC1D4A-A796-47C3-A63E-CE236FB377E2}" type="datetimeFigureOut">
              <a:rPr lang="cs-CZ" smtClean="0"/>
              <a:pPr/>
              <a:t>7.2.2013</a:t>
            </a:fld>
            <a:endParaRPr lang="cs-CZ"/>
          </a:p>
        </p:txBody>
      </p:sp>
      <p:sp>
        <p:nvSpPr>
          <p:cNvPr id="6" name="Footer Placeholder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cs-CZ"/>
          </a:p>
        </p:txBody>
      </p:sp>
      <p:sp>
        <p:nvSpPr>
          <p:cNvPr id="7" name="Slide Number Placeholder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AC57A5DF-1266-40EA-9282-1E66B9DE06C0}" type="slidenum">
              <a:rPr lang="cs-CZ" smtClean="0"/>
              <a:pPr/>
              <a:t>‹#›</a:t>
            </a:fld>
            <a:endParaRPr lang="cs-CZ"/>
          </a:p>
        </p:txBody>
      </p:sp>
    </p:spTree>
  </p:cSld>
  <p:clrMapOvr>
    <a:masterClrMapping/>
  </p:clrMapOvr>
</p:sldLayout>
</file>

<file path=ppt/slideLayouts/slideLayout5.xml><?xml version="1.0" encoding="utf-8"?>
<p:sldLayout xmlns:a="http://schemas.openxmlformats.org/drawingml/2006/main" xmlns:r="http://schemas.openxmlformats.org/officeDocument/2006/relationships" xmlns:p="http://schemas.openxmlformats.org/presentationml/2006/main" type="twoTxTwoObj" preserve="1">
  <p:cSld name="Porovnání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>
            <a:lvl1pPr>
              <a:defRPr/>
            </a:lvl1pPr>
          </a:lstStyle>
          <a:p>
            <a:r>
              <a:rPr lang="cs-CZ" smtClean="0"/>
              <a:t>Kliknutím lze upravit styl.</a:t>
            </a:r>
            <a:endParaRPr lang="en-US"/>
          </a:p>
        </p:txBody>
      </p:sp>
      <p:sp>
        <p:nvSpPr>
          <p:cNvPr id="3" name="Text Placeholder 2"/>
          <p:cNvSpPr>
            <a:spLocks noGrp="1"/>
          </p:cNvSpPr>
          <p:nvPr>
            <p:ph type="body" idx="1"/>
          </p:nvPr>
        </p:nvSpPr>
        <p:spPr>
          <a:xfrm>
            <a:off x="457200" y="1535113"/>
            <a:ext cx="4040188" cy="639762"/>
          </a:xfrm>
        </p:spPr>
        <p:txBody>
          <a:bodyPr anchor="ctr"/>
          <a:lstStyle>
            <a:lvl1pPr marL="0" indent="0" algn="l">
              <a:buNone/>
              <a:defRPr sz="2400" b="1" cap="all" baseline="0"/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cs-CZ" smtClean="0"/>
              <a:t>Kliknutím lze upravit styly předlohy textu.</a:t>
            </a:r>
          </a:p>
        </p:txBody>
      </p:sp>
      <p:sp>
        <p:nvSpPr>
          <p:cNvPr id="4" name="Content Placeholder 3"/>
          <p:cNvSpPr>
            <a:spLocks noGrp="1"/>
          </p:cNvSpPr>
          <p:nvPr>
            <p:ph sz="half" idx="2"/>
          </p:nvPr>
        </p:nvSpPr>
        <p:spPr>
          <a:xfrm>
            <a:off x="457200" y="2174875"/>
            <a:ext cx="4040188" cy="3951288"/>
          </a:xfrm>
        </p:spPr>
        <p:txBody>
          <a:bodyPr/>
          <a:lstStyle>
            <a:lvl1pPr>
              <a:defRPr sz="2400"/>
            </a:lvl1pPr>
            <a:lvl2pPr>
              <a:defRPr sz="2000"/>
            </a:lvl2pPr>
            <a:lvl3pPr>
              <a:defRPr sz="1800"/>
            </a:lvl3pPr>
            <a:lvl4pPr>
              <a:defRPr sz="1600"/>
            </a:lvl4pPr>
            <a:lvl5pPr>
              <a:defRPr sz="1600"/>
            </a:lvl5pPr>
            <a:lvl6pPr>
              <a:defRPr sz="1600"/>
            </a:lvl6pPr>
            <a:lvl7pPr>
              <a:defRPr sz="1600"/>
            </a:lvl7pPr>
            <a:lvl8pPr>
              <a:defRPr sz="1600"/>
            </a:lvl8pPr>
            <a:lvl9pPr>
              <a:defRPr sz="1600"/>
            </a:lvl9pPr>
          </a:lstStyle>
          <a:p>
            <a:pPr lvl="0"/>
            <a:r>
              <a:rPr lang="cs-CZ" smtClean="0"/>
              <a:t>Kliknutím lze upravit styly předlohy textu.</a:t>
            </a:r>
          </a:p>
          <a:p>
            <a:pPr lvl="1"/>
            <a:r>
              <a:rPr lang="cs-CZ" smtClean="0"/>
              <a:t>Druhá úroveň</a:t>
            </a:r>
          </a:p>
          <a:p>
            <a:pPr lvl="2"/>
            <a:r>
              <a:rPr lang="cs-CZ" smtClean="0"/>
              <a:t>Třetí úroveň</a:t>
            </a:r>
          </a:p>
          <a:p>
            <a:pPr lvl="3"/>
            <a:r>
              <a:rPr lang="cs-CZ" smtClean="0"/>
              <a:t>Čtvrtá úroveň</a:t>
            </a:r>
          </a:p>
          <a:p>
            <a:pPr lvl="4"/>
            <a:r>
              <a:rPr lang="cs-CZ" smtClean="0"/>
              <a:t>Pátá úroveň</a:t>
            </a:r>
            <a:endParaRPr lang="en-US"/>
          </a:p>
        </p:txBody>
      </p:sp>
      <p:sp>
        <p:nvSpPr>
          <p:cNvPr id="5" name="Text Placeholder 4"/>
          <p:cNvSpPr>
            <a:spLocks noGrp="1"/>
          </p:cNvSpPr>
          <p:nvPr>
            <p:ph type="body" sz="quarter" idx="3"/>
          </p:nvPr>
        </p:nvSpPr>
        <p:spPr>
          <a:xfrm>
            <a:off x="4645025" y="1535113"/>
            <a:ext cx="4041775" cy="639762"/>
          </a:xfrm>
        </p:spPr>
        <p:txBody>
          <a:bodyPr anchor="ctr"/>
          <a:lstStyle>
            <a:lvl1pPr marL="0" indent="0" algn="l">
              <a:buNone/>
              <a:defRPr sz="2400" b="1" cap="all" baseline="0"/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cs-CZ" smtClean="0"/>
              <a:t>Kliknutím lze upravit styly předlohy textu.</a:t>
            </a:r>
          </a:p>
        </p:txBody>
      </p:sp>
      <p:sp>
        <p:nvSpPr>
          <p:cNvPr id="6" name="Content Placeholder 5"/>
          <p:cNvSpPr>
            <a:spLocks noGrp="1"/>
          </p:cNvSpPr>
          <p:nvPr>
            <p:ph sz="quarter" idx="4"/>
          </p:nvPr>
        </p:nvSpPr>
        <p:spPr>
          <a:xfrm>
            <a:off x="4645025" y="2174875"/>
            <a:ext cx="4041775" cy="3951288"/>
          </a:xfrm>
        </p:spPr>
        <p:txBody>
          <a:bodyPr/>
          <a:lstStyle>
            <a:lvl1pPr>
              <a:defRPr sz="2400"/>
            </a:lvl1pPr>
            <a:lvl2pPr>
              <a:defRPr sz="2000"/>
            </a:lvl2pPr>
            <a:lvl3pPr>
              <a:defRPr sz="1800"/>
            </a:lvl3pPr>
            <a:lvl4pPr>
              <a:defRPr sz="1600"/>
            </a:lvl4pPr>
            <a:lvl5pPr>
              <a:defRPr sz="1600"/>
            </a:lvl5pPr>
            <a:lvl6pPr>
              <a:defRPr sz="1600"/>
            </a:lvl6pPr>
            <a:lvl7pPr>
              <a:defRPr sz="1600"/>
            </a:lvl7pPr>
            <a:lvl8pPr>
              <a:defRPr sz="1600"/>
            </a:lvl8pPr>
            <a:lvl9pPr>
              <a:defRPr sz="1600"/>
            </a:lvl9pPr>
          </a:lstStyle>
          <a:p>
            <a:pPr lvl="0"/>
            <a:r>
              <a:rPr lang="cs-CZ" smtClean="0"/>
              <a:t>Kliknutím lze upravit styly předlohy textu.</a:t>
            </a:r>
          </a:p>
          <a:p>
            <a:pPr lvl="1"/>
            <a:r>
              <a:rPr lang="cs-CZ" smtClean="0"/>
              <a:t>Druhá úroveň</a:t>
            </a:r>
          </a:p>
          <a:p>
            <a:pPr lvl="2"/>
            <a:r>
              <a:rPr lang="cs-CZ" smtClean="0"/>
              <a:t>Třetí úroveň</a:t>
            </a:r>
          </a:p>
          <a:p>
            <a:pPr lvl="3"/>
            <a:r>
              <a:rPr lang="cs-CZ" smtClean="0"/>
              <a:t>Čtvrtá úroveň</a:t>
            </a:r>
          </a:p>
          <a:p>
            <a:pPr lvl="4"/>
            <a:r>
              <a:rPr lang="cs-CZ" smtClean="0"/>
              <a:t>Pátá úroveň</a:t>
            </a:r>
            <a:endParaRPr lang="en-US"/>
          </a:p>
        </p:txBody>
      </p:sp>
      <p:sp>
        <p:nvSpPr>
          <p:cNvPr id="7" name="Date Placeholder 6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95EC1D4A-A796-47C3-A63E-CE236FB377E2}" type="datetimeFigureOut">
              <a:rPr lang="cs-CZ" smtClean="0"/>
              <a:pPr/>
              <a:t>7.2.2013</a:t>
            </a:fld>
            <a:endParaRPr lang="cs-CZ"/>
          </a:p>
        </p:txBody>
      </p:sp>
      <p:sp>
        <p:nvSpPr>
          <p:cNvPr id="8" name="Footer Placeholder 7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cs-CZ"/>
          </a:p>
        </p:txBody>
      </p:sp>
      <p:sp>
        <p:nvSpPr>
          <p:cNvPr id="9" name="Slide Number Placeholder 8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AC57A5DF-1266-40EA-9282-1E66B9DE06C0}" type="slidenum">
              <a:rPr lang="cs-CZ" smtClean="0"/>
              <a:pPr/>
              <a:t>‹#›</a:t>
            </a:fld>
            <a:endParaRPr lang="cs-CZ"/>
          </a:p>
        </p:txBody>
      </p:sp>
    </p:spTree>
  </p:cSld>
  <p:clrMapOvr>
    <a:masterClrMapping/>
  </p:clrMapOvr>
</p:sldLayout>
</file>

<file path=ppt/slideLayouts/slideLayout6.xml><?xml version="1.0" encoding="utf-8"?>
<p:sldLayout xmlns:a="http://schemas.openxmlformats.org/drawingml/2006/main" xmlns:r="http://schemas.openxmlformats.org/officeDocument/2006/relationships" xmlns:p="http://schemas.openxmlformats.org/presentationml/2006/main" type="titleOnly" preserve="1">
  <p:cSld name="Pouze nadpis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Rectangle 2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cs-CZ" altLang="ko-KR" smtClean="0"/>
              <a:t>Kliknutím lze upravit styl.</a:t>
            </a:r>
            <a:endParaRPr lang="ko-KR" altLang="ko-KR"/>
          </a:p>
        </p:txBody>
      </p:sp>
      <p:sp>
        <p:nvSpPr>
          <p:cNvPr id="3" name="Rectangle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95EC1D4A-A796-47C3-A63E-CE236FB377E2}" type="datetimeFigureOut">
              <a:rPr lang="cs-CZ" smtClean="0"/>
              <a:pPr/>
              <a:t>7.2.2013</a:t>
            </a:fld>
            <a:endParaRPr lang="cs-CZ"/>
          </a:p>
        </p:txBody>
      </p:sp>
      <p:sp>
        <p:nvSpPr>
          <p:cNvPr id="4" name="Rectangle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cs-CZ"/>
          </a:p>
        </p:txBody>
      </p:sp>
      <p:sp>
        <p:nvSpPr>
          <p:cNvPr id="5" name="Rectangle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AC57A5DF-1266-40EA-9282-1E66B9DE06C0}" type="slidenum">
              <a:rPr lang="cs-CZ" smtClean="0"/>
              <a:pPr/>
              <a:t>‹#›</a:t>
            </a:fld>
            <a:endParaRPr lang="cs-CZ"/>
          </a:p>
        </p:txBody>
      </p:sp>
    </p:spTree>
  </p:cSld>
  <p:clrMapOvr>
    <a:masterClrMapping/>
  </p:clrMapOvr>
</p:sldLayout>
</file>

<file path=ppt/slideLayouts/slideLayout7.xml><?xml version="1.0" encoding="utf-8"?>
<p:sldLayout xmlns:a="http://schemas.openxmlformats.org/drawingml/2006/main" xmlns:r="http://schemas.openxmlformats.org/officeDocument/2006/relationships" xmlns:p="http://schemas.openxmlformats.org/presentationml/2006/main" type="blank" preserve="1">
  <p:cSld name="Prázdný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Rectangle 2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95EC1D4A-A796-47C3-A63E-CE236FB377E2}" type="datetimeFigureOut">
              <a:rPr lang="cs-CZ" smtClean="0"/>
              <a:pPr/>
              <a:t>7.2.2013</a:t>
            </a:fld>
            <a:endParaRPr lang="cs-CZ"/>
          </a:p>
        </p:txBody>
      </p:sp>
      <p:sp>
        <p:nvSpPr>
          <p:cNvPr id="3" name="Rectangle 3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cs-CZ"/>
          </a:p>
        </p:txBody>
      </p:sp>
      <p:sp>
        <p:nvSpPr>
          <p:cNvPr id="4" name="Rectangle 4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AC57A5DF-1266-40EA-9282-1E66B9DE06C0}" type="slidenum">
              <a:rPr lang="cs-CZ" smtClean="0"/>
              <a:pPr/>
              <a:t>‹#›</a:t>
            </a:fld>
            <a:endParaRPr lang="cs-CZ"/>
          </a:p>
        </p:txBody>
      </p:sp>
    </p:spTree>
  </p:cSld>
  <p:clrMapOvr>
    <a:masterClrMapping/>
  </p:clrMapOvr>
</p:sldLayout>
</file>

<file path=ppt/slideLayouts/slideLayout8.xml><?xml version="1.0" encoding="utf-8"?>
<p:sldLayout xmlns:a="http://schemas.openxmlformats.org/drawingml/2006/main" xmlns:r="http://schemas.openxmlformats.org/officeDocument/2006/relationships" xmlns:p="http://schemas.openxmlformats.org/presentationml/2006/main" type="objTx" preserve="1">
  <p:cSld name="Obsah s titulkem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457200" y="273050"/>
            <a:ext cx="3008313" cy="1162050"/>
          </a:xfrm>
        </p:spPr>
        <p:txBody>
          <a:bodyPr lIns="45720" rIns="45720" anchor="b">
            <a:scene3d>
              <a:camera prst="orthographicFront"/>
              <a:lightRig rig="soft" dir="t"/>
            </a:scene3d>
            <a:sp3d prstMaterial="powder">
              <a:bevelT w="0" h="0"/>
              <a:contourClr>
                <a:schemeClr val="bg2">
                  <a:tint val="85000"/>
                  <a:satMod val="120000"/>
                </a:schemeClr>
              </a:contourClr>
            </a:sp3d>
          </a:bodyPr>
          <a:lstStyle>
            <a:lvl1pPr algn="l">
              <a:defRPr sz="2000" b="1" cap="all" baseline="0">
                <a:effectLst/>
              </a:defRPr>
            </a:lvl1pPr>
          </a:lstStyle>
          <a:p>
            <a:r>
              <a:rPr lang="cs-CZ" smtClean="0"/>
              <a:t>Kliknutím lze upravit styl.</a:t>
            </a:r>
            <a:endParaRPr lang="en-US"/>
          </a:p>
        </p:txBody>
      </p:sp>
      <p:sp>
        <p:nvSpPr>
          <p:cNvPr id="3" name="Content Placeholder 2"/>
          <p:cNvSpPr>
            <a:spLocks noGrp="1"/>
          </p:cNvSpPr>
          <p:nvPr>
            <p:ph idx="1"/>
          </p:nvPr>
        </p:nvSpPr>
        <p:spPr>
          <a:xfrm>
            <a:off x="3575050" y="1447799"/>
            <a:ext cx="5111750" cy="4690872"/>
          </a:xfrm>
        </p:spPr>
        <p:txBody>
          <a:bodyPr/>
          <a:lstStyle>
            <a:lvl1pPr>
              <a:defRPr sz="3200"/>
            </a:lvl1pPr>
            <a:lvl2pPr>
              <a:defRPr sz="2800"/>
            </a:lvl2pPr>
            <a:lvl3pPr>
              <a:defRPr sz="2400"/>
            </a:lvl3pPr>
            <a:lvl4pPr>
              <a:defRPr sz="2000"/>
            </a:lvl4pPr>
            <a:lvl5pPr>
              <a:defRPr sz="2000"/>
            </a:lvl5pPr>
            <a:lvl6pPr>
              <a:defRPr sz="2000"/>
            </a:lvl6pPr>
            <a:lvl7pPr>
              <a:defRPr sz="2000"/>
            </a:lvl7pPr>
            <a:lvl8pPr>
              <a:defRPr sz="2000"/>
            </a:lvl8pPr>
            <a:lvl9pPr>
              <a:defRPr sz="2000"/>
            </a:lvl9pPr>
          </a:lstStyle>
          <a:p>
            <a:pPr lvl="0"/>
            <a:r>
              <a:rPr lang="cs-CZ" smtClean="0"/>
              <a:t>Kliknutím lze upravit styly předlohy textu.</a:t>
            </a:r>
          </a:p>
          <a:p>
            <a:pPr lvl="1"/>
            <a:r>
              <a:rPr lang="cs-CZ" smtClean="0"/>
              <a:t>Druhá úroveň</a:t>
            </a:r>
          </a:p>
          <a:p>
            <a:pPr lvl="2"/>
            <a:r>
              <a:rPr lang="cs-CZ" smtClean="0"/>
              <a:t>Třetí úroveň</a:t>
            </a:r>
          </a:p>
          <a:p>
            <a:pPr lvl="3"/>
            <a:r>
              <a:rPr lang="cs-CZ" smtClean="0"/>
              <a:t>Čtvrtá úroveň</a:t>
            </a:r>
          </a:p>
          <a:p>
            <a:pPr lvl="4"/>
            <a:r>
              <a:rPr lang="cs-CZ" smtClean="0"/>
              <a:t>Pátá úroveň</a:t>
            </a:r>
            <a:endParaRPr lang="en-US" dirty="0"/>
          </a:p>
        </p:txBody>
      </p:sp>
      <p:sp>
        <p:nvSpPr>
          <p:cNvPr id="4" name="Text Placeholder 3"/>
          <p:cNvSpPr>
            <a:spLocks noGrp="1"/>
          </p:cNvSpPr>
          <p:nvPr>
            <p:ph type="body" sz="half" idx="2"/>
          </p:nvPr>
        </p:nvSpPr>
        <p:spPr>
          <a:xfrm>
            <a:off x="457200" y="1447608"/>
            <a:ext cx="3008313" cy="4691063"/>
          </a:xfrm>
        </p:spPr>
        <p:txBody>
          <a:bodyPr lIns="45720" rIns="45720"/>
          <a:lstStyle>
            <a:lvl1pPr marL="0" indent="0">
              <a:buNone/>
              <a:defRPr sz="1400"/>
            </a:lvl1pPr>
            <a:lvl2pPr marL="457200" indent="0">
              <a:buNone/>
              <a:defRPr sz="1200"/>
            </a:lvl2pPr>
            <a:lvl3pPr marL="914400" indent="0">
              <a:buNone/>
              <a:defRPr sz="1000"/>
            </a:lvl3pPr>
            <a:lvl4pPr marL="1371600" indent="0">
              <a:buNone/>
              <a:defRPr sz="900"/>
            </a:lvl4pPr>
            <a:lvl5pPr marL="1828800" indent="0">
              <a:buNone/>
              <a:defRPr sz="900"/>
            </a:lvl5pPr>
            <a:lvl6pPr marL="2286000" indent="0">
              <a:buNone/>
              <a:defRPr sz="900"/>
            </a:lvl6pPr>
            <a:lvl7pPr marL="2743200" indent="0">
              <a:buNone/>
              <a:defRPr sz="900"/>
            </a:lvl7pPr>
            <a:lvl8pPr marL="3200400" indent="0">
              <a:buNone/>
              <a:defRPr sz="900"/>
            </a:lvl8pPr>
            <a:lvl9pPr marL="3657600" indent="0">
              <a:buNone/>
              <a:defRPr sz="900"/>
            </a:lvl9pPr>
          </a:lstStyle>
          <a:p>
            <a:pPr lvl="0"/>
            <a:r>
              <a:rPr lang="cs-CZ" smtClean="0"/>
              <a:t>Kliknutím lze upravit styly předlohy textu.</a:t>
            </a:r>
          </a:p>
        </p:txBody>
      </p:sp>
      <p:sp>
        <p:nvSpPr>
          <p:cNvPr id="5" name="Date Placeholder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95EC1D4A-A796-47C3-A63E-CE236FB377E2}" type="datetimeFigureOut">
              <a:rPr lang="cs-CZ" smtClean="0"/>
              <a:pPr/>
              <a:t>7.2.2013</a:t>
            </a:fld>
            <a:endParaRPr lang="cs-CZ"/>
          </a:p>
        </p:txBody>
      </p:sp>
      <p:sp>
        <p:nvSpPr>
          <p:cNvPr id="6" name="Footer Placeholder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cs-CZ"/>
          </a:p>
        </p:txBody>
      </p:sp>
      <p:sp>
        <p:nvSpPr>
          <p:cNvPr id="7" name="Slide Number Placeholder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AC57A5DF-1266-40EA-9282-1E66B9DE06C0}" type="slidenum">
              <a:rPr lang="cs-CZ" smtClean="0"/>
              <a:pPr/>
              <a:t>‹#›</a:t>
            </a:fld>
            <a:endParaRPr lang="cs-CZ"/>
          </a:p>
        </p:txBody>
      </p:sp>
    </p:spTree>
  </p:cSld>
  <p:clrMapOvr>
    <a:masterClrMapping/>
  </p:clrMapOvr>
</p:sldLayout>
</file>

<file path=ppt/slideLayouts/slideLayout9.xml><?xml version="1.0" encoding="utf-8"?>
<p:sldLayout xmlns:a="http://schemas.openxmlformats.org/drawingml/2006/main" xmlns:r="http://schemas.openxmlformats.org/officeDocument/2006/relationships" xmlns:p="http://schemas.openxmlformats.org/presentationml/2006/main" type="picTx" preserve="1">
  <p:cSld name="Obrázek s titulkem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3" name="Rectangle 12"/>
          <p:cNvSpPr/>
          <p:nvPr/>
        </p:nvSpPr>
        <p:spPr>
          <a:xfrm rot="21172883" flipH="1">
            <a:off x="4068648" y="1312793"/>
            <a:ext cx="3673971" cy="3673971"/>
          </a:xfrm>
          <a:prstGeom prst="rect">
            <a:avLst/>
          </a:prstGeom>
          <a:solidFill>
            <a:srgbClr val="FFFFFF"/>
          </a:solidFill>
          <a:ln w="3175">
            <a:solidFill>
              <a:srgbClr val="777777"/>
            </a:solidFill>
          </a:ln>
          <a:effectLst>
            <a:outerShdw blurRad="63500" dist="6350" dir="5400000" algn="t" rotWithShape="0">
              <a:prstClr val="black">
                <a:alpha val="50000"/>
              </a:prstClr>
            </a:outerShdw>
          </a:effectLst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r>
              <a:rPr lang="en-US" dirty="0" smtClean="0"/>
              <a:t>4</a:t>
            </a:r>
            <a:endParaRPr lang="en-US" dirty="0"/>
          </a:p>
        </p:txBody>
      </p:sp>
      <p:sp>
        <p:nvSpPr>
          <p:cNvPr id="11" name="Rectangle 10"/>
          <p:cNvSpPr/>
          <p:nvPr/>
        </p:nvSpPr>
        <p:spPr>
          <a:xfrm rot="21435926" flipH="1">
            <a:off x="4045012" y="1267664"/>
            <a:ext cx="3673971" cy="3673971"/>
          </a:xfrm>
          <a:prstGeom prst="rect">
            <a:avLst/>
          </a:prstGeom>
          <a:solidFill>
            <a:srgbClr val="FFFFFF"/>
          </a:solidFill>
          <a:ln w="3175">
            <a:solidFill>
              <a:srgbClr val="777777"/>
            </a:solidFill>
          </a:ln>
          <a:effectLst>
            <a:outerShdw blurRad="63500" dist="6350" dir="5400000" algn="t" rotWithShape="0">
              <a:prstClr val="black">
                <a:alpha val="50000"/>
              </a:prstClr>
            </a:outerShdw>
          </a:effectLst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r>
              <a:rPr lang="en-US" dirty="0" smtClean="0"/>
              <a:t>4</a:t>
            </a:r>
            <a:endParaRPr lang="en-US" dirty="0"/>
          </a:p>
        </p:txBody>
      </p:sp>
      <p:sp>
        <p:nvSpPr>
          <p:cNvPr id="10" name="Rectangle 9"/>
          <p:cNvSpPr/>
          <p:nvPr/>
        </p:nvSpPr>
        <p:spPr>
          <a:xfrm>
            <a:off x="4065563" y="1252028"/>
            <a:ext cx="3840480" cy="3840480"/>
          </a:xfrm>
          <a:prstGeom prst="rect">
            <a:avLst/>
          </a:prstGeom>
          <a:solidFill>
            <a:srgbClr val="FFFFFF"/>
          </a:solidFill>
          <a:ln w="3175">
            <a:solidFill>
              <a:srgbClr val="777777"/>
            </a:solidFill>
          </a:ln>
          <a:effectLst>
            <a:outerShdw blurRad="76200" dist="6350" dir="5400000" algn="t" rotWithShape="0">
              <a:prstClr val="black">
                <a:alpha val="60000"/>
              </a:prstClr>
            </a:outerShdw>
          </a:effectLst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r>
              <a:rPr lang="en-US" dirty="0" smtClean="0"/>
              <a:t>4</a:t>
            </a:r>
            <a:endParaRPr lang="en-US" dirty="0"/>
          </a:p>
        </p:txBody>
      </p:sp>
      <p:sp>
        <p:nvSpPr>
          <p:cNvPr id="8" name="Rectangle 7"/>
          <p:cNvSpPr/>
          <p:nvPr/>
        </p:nvSpPr>
        <p:spPr>
          <a:xfrm rot="293056">
            <a:off x="4124179" y="1181685"/>
            <a:ext cx="3977640" cy="3977640"/>
          </a:xfrm>
          <a:prstGeom prst="rect">
            <a:avLst/>
          </a:prstGeom>
          <a:solidFill>
            <a:srgbClr val="FFFFFF"/>
          </a:solidFill>
          <a:ln w="3175">
            <a:solidFill>
              <a:srgbClr val="777777"/>
            </a:solidFill>
          </a:ln>
          <a:effectLst>
            <a:outerShdw blurRad="50000" dist="50800" dir="12900000" sy="99500" kx="90000" ky="150000" algn="tl" rotWithShape="0">
              <a:srgbClr val="000000">
                <a:alpha val="37000"/>
              </a:srgbClr>
            </a:outerShdw>
          </a:effectLst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r>
              <a:rPr lang="en-US" dirty="0" smtClean="0"/>
              <a:t>4</a:t>
            </a:r>
            <a:endParaRPr lang="en-US" dirty="0"/>
          </a:p>
        </p:txBody>
      </p:sp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575605" y="1041009"/>
            <a:ext cx="2743200" cy="1715088"/>
          </a:xfrm>
        </p:spPr>
        <p:txBody>
          <a:bodyPr lIns="45720" rIns="45720" bIns="0" anchor="b">
            <a:scene3d>
              <a:camera prst="orthographicFront"/>
              <a:lightRig rig="soft" dir="t"/>
            </a:scene3d>
            <a:sp3d prstMaterial="powder">
              <a:bevelT w="0" h="0"/>
              <a:contourClr>
                <a:schemeClr val="bg2">
                  <a:tint val="85000"/>
                  <a:satMod val="120000"/>
                </a:schemeClr>
              </a:contourClr>
            </a:sp3d>
          </a:bodyPr>
          <a:lstStyle>
            <a:lvl1pPr algn="l">
              <a:defRPr sz="1900" b="1" cap="all" baseline="0">
                <a:effectLst/>
              </a:defRPr>
            </a:lvl1pPr>
          </a:lstStyle>
          <a:p>
            <a:r>
              <a:rPr lang="cs-CZ" smtClean="0"/>
              <a:t>Kliknutím lze upravit styl.</a:t>
            </a:r>
            <a:endParaRPr lang="en-US" dirty="0"/>
          </a:p>
        </p:txBody>
      </p:sp>
      <p:sp>
        <p:nvSpPr>
          <p:cNvPr id="3" name="Picture Placeholder 2"/>
          <p:cNvSpPr>
            <a:spLocks noGrp="1"/>
          </p:cNvSpPr>
          <p:nvPr>
            <p:ph type="pic" idx="1"/>
          </p:nvPr>
        </p:nvSpPr>
        <p:spPr>
          <a:xfrm rot="293056">
            <a:off x="4284199" y="1341705"/>
            <a:ext cx="3657600" cy="3657600"/>
          </a:xfrm>
          <a:prstGeom prst="rect">
            <a:avLst/>
          </a:prstGeom>
          <a:solidFill>
            <a:schemeClr val="bg2"/>
          </a:solidFill>
          <a:ln w="127000">
            <a:noFill/>
            <a:miter lim="800000"/>
          </a:ln>
          <a:effectLst/>
        </p:spPr>
        <p:txBody>
          <a:bodyPr/>
          <a:lstStyle>
            <a:lvl1pPr marL="0" indent="0">
              <a:buNone/>
              <a:defRPr sz="3200"/>
            </a:lvl1pPr>
            <a:lvl2pPr marL="457200" indent="0">
              <a:buNone/>
              <a:defRPr sz="2800"/>
            </a:lvl2pPr>
            <a:lvl3pPr marL="914400" indent="0">
              <a:buNone/>
              <a:defRPr sz="2400"/>
            </a:lvl3pPr>
            <a:lvl4pPr marL="1371600" indent="0">
              <a:buNone/>
              <a:defRPr sz="2000"/>
            </a:lvl4pPr>
            <a:lvl5pPr marL="1828800" indent="0">
              <a:buNone/>
              <a:defRPr sz="2000"/>
            </a:lvl5pPr>
            <a:lvl6pPr marL="2286000" indent="0">
              <a:buNone/>
              <a:defRPr sz="2000"/>
            </a:lvl6pPr>
            <a:lvl7pPr marL="2743200" indent="0">
              <a:buNone/>
              <a:defRPr sz="2000"/>
            </a:lvl7pPr>
            <a:lvl8pPr marL="3200400" indent="0">
              <a:buNone/>
              <a:defRPr sz="2000"/>
            </a:lvl8pPr>
            <a:lvl9pPr marL="3657600" indent="0">
              <a:buNone/>
              <a:defRPr sz="2000"/>
            </a:lvl9pPr>
          </a:lstStyle>
          <a:p>
            <a:r>
              <a:rPr lang="cs-CZ" smtClean="0"/>
              <a:t>Kliknutím na ikonu přidáte obrázek.</a:t>
            </a:r>
            <a:endParaRPr lang="en-US" dirty="0"/>
          </a:p>
        </p:txBody>
      </p:sp>
      <p:sp>
        <p:nvSpPr>
          <p:cNvPr id="4" name="Text Placeholder 3"/>
          <p:cNvSpPr>
            <a:spLocks noGrp="1"/>
          </p:cNvSpPr>
          <p:nvPr>
            <p:ph type="body" sz="half" idx="2"/>
          </p:nvPr>
        </p:nvSpPr>
        <p:spPr>
          <a:xfrm>
            <a:off x="575605" y="2792436"/>
            <a:ext cx="2743200" cy="2194561"/>
          </a:xfrm>
        </p:spPr>
        <p:txBody>
          <a:bodyPr lIns="54864" tIns="45720" rIns="45720" bIns="0"/>
          <a:lstStyle>
            <a:lvl1pPr marL="9144" indent="0">
              <a:buNone/>
              <a:defRPr sz="1400"/>
            </a:lvl1pPr>
            <a:lvl2pPr marL="457200" indent="0">
              <a:buNone/>
              <a:defRPr sz="1200"/>
            </a:lvl2pPr>
            <a:lvl3pPr marL="914400" indent="0">
              <a:buNone/>
              <a:defRPr sz="1000"/>
            </a:lvl3pPr>
            <a:lvl4pPr marL="1371600" indent="0">
              <a:buNone/>
              <a:defRPr sz="900"/>
            </a:lvl4pPr>
            <a:lvl5pPr marL="1828800" indent="0">
              <a:buNone/>
              <a:defRPr sz="900"/>
            </a:lvl5pPr>
            <a:lvl6pPr marL="2286000" indent="0">
              <a:buNone/>
              <a:defRPr sz="900"/>
            </a:lvl6pPr>
            <a:lvl7pPr marL="2743200" indent="0">
              <a:buNone/>
              <a:defRPr sz="900"/>
            </a:lvl7pPr>
            <a:lvl8pPr marL="3200400" indent="0">
              <a:buNone/>
              <a:defRPr sz="900"/>
            </a:lvl8pPr>
            <a:lvl9pPr marL="3657600" indent="0">
              <a:buNone/>
              <a:defRPr sz="900"/>
            </a:lvl9pPr>
          </a:lstStyle>
          <a:p>
            <a:pPr lvl="0"/>
            <a:r>
              <a:rPr lang="cs-CZ" smtClean="0"/>
              <a:t>Kliknutím lze upravit styly předlohy textu.</a:t>
            </a:r>
          </a:p>
        </p:txBody>
      </p:sp>
      <p:sp>
        <p:nvSpPr>
          <p:cNvPr id="5" name="Date Placeholder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95EC1D4A-A796-47C3-A63E-CE236FB377E2}" type="datetimeFigureOut">
              <a:rPr lang="cs-CZ" smtClean="0"/>
              <a:pPr/>
              <a:t>7.2.2013</a:t>
            </a:fld>
            <a:endParaRPr lang="cs-CZ"/>
          </a:p>
        </p:txBody>
      </p:sp>
      <p:sp>
        <p:nvSpPr>
          <p:cNvPr id="6" name="Footer Placeholder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cs-CZ"/>
          </a:p>
        </p:txBody>
      </p:sp>
      <p:sp>
        <p:nvSpPr>
          <p:cNvPr id="7" name="Slide Number Placeholder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AC57A5DF-1266-40EA-9282-1E66B9DE06C0}" type="slidenum">
              <a:rPr lang="cs-CZ" smtClean="0"/>
              <a:pPr/>
              <a:t>‹#›</a:t>
            </a:fld>
            <a:endParaRPr lang="cs-CZ"/>
          </a:p>
        </p:txBody>
      </p:sp>
    </p:spTree>
  </p:cSld>
  <p:clrMapOvr>
    <a:masterClrMapping/>
  </p:clrMapOvr>
</p:sldLayout>
</file>

<file path=ppt/slideLayouts/slideLayout10.xml><?xml version="1.0" encoding="utf-8"?>
<p:sldLayout xmlns:a="http://schemas.openxmlformats.org/drawingml/2006/main" xmlns:r="http://schemas.openxmlformats.org/officeDocument/2006/relationships" xmlns:p="http://schemas.openxmlformats.org/presentationml/2006/main" type="vertTx" preserve="1">
  <p:cSld name="Nadpis a svislý tex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Rectangle 2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cs-CZ" altLang="ko-KR" smtClean="0"/>
              <a:t>Kliknutím lze upravit styl.</a:t>
            </a:r>
            <a:endParaRPr lang="ko-KR" altLang="ko-KR"/>
          </a:p>
        </p:txBody>
      </p:sp>
      <p:sp>
        <p:nvSpPr>
          <p:cNvPr id="3" name="Rectangle 3"/>
          <p:cNvSpPr>
            <a:spLocks noGrp="1"/>
          </p:cNvSpPr>
          <p:nvPr>
            <p:ph type="body" orient="vert" idx="1"/>
          </p:nvPr>
        </p:nvSpPr>
        <p:spPr/>
        <p:txBody>
          <a:bodyPr vert="eaVert"/>
          <a:lstStyle/>
          <a:p>
            <a:pPr lvl="0"/>
            <a:r>
              <a:rPr lang="cs-CZ" altLang="ko-KR" smtClean="0"/>
              <a:t>Kliknutím lze upravit styly předlohy textu.</a:t>
            </a:r>
          </a:p>
          <a:p>
            <a:pPr lvl="1"/>
            <a:r>
              <a:rPr lang="cs-CZ" altLang="ko-KR" smtClean="0"/>
              <a:t>Druhá úroveň</a:t>
            </a:r>
          </a:p>
          <a:p>
            <a:pPr lvl="2"/>
            <a:r>
              <a:rPr lang="cs-CZ" altLang="ko-KR" smtClean="0"/>
              <a:t>Třetí úroveň</a:t>
            </a:r>
          </a:p>
          <a:p>
            <a:pPr lvl="3"/>
            <a:r>
              <a:rPr lang="cs-CZ" altLang="ko-KR" smtClean="0"/>
              <a:t>Čtvrtá úroveň</a:t>
            </a:r>
          </a:p>
          <a:p>
            <a:pPr lvl="4"/>
            <a:r>
              <a:rPr lang="cs-CZ" altLang="ko-KR" smtClean="0"/>
              <a:t>Pátá úroveň</a:t>
            </a:r>
            <a:endParaRPr lang="ko-KR" altLang="ko-KR"/>
          </a:p>
        </p:txBody>
      </p:sp>
      <p:sp>
        <p:nvSpPr>
          <p:cNvPr id="4" name="Rectangle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95EC1D4A-A796-47C3-A63E-CE236FB377E2}" type="datetimeFigureOut">
              <a:rPr lang="cs-CZ" smtClean="0"/>
              <a:pPr/>
              <a:t>7.2.2013</a:t>
            </a:fld>
            <a:endParaRPr lang="cs-CZ"/>
          </a:p>
        </p:txBody>
      </p:sp>
      <p:sp>
        <p:nvSpPr>
          <p:cNvPr id="5" name="Rectangle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cs-CZ"/>
          </a:p>
        </p:txBody>
      </p:sp>
      <p:sp>
        <p:nvSpPr>
          <p:cNvPr id="6" name="Rectangle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AC57A5DF-1266-40EA-9282-1E66B9DE06C0}" type="slidenum">
              <a:rPr lang="cs-CZ" smtClean="0"/>
              <a:pPr/>
              <a:t>‹#›</a:t>
            </a:fld>
            <a:endParaRPr lang="cs-CZ"/>
          </a:p>
        </p:txBody>
      </p:sp>
    </p:spTree>
  </p:cSld>
  <p:clrMapOvr>
    <a:masterClrMapping/>
  </p:clrMapOvr>
</p:sldLayout>
</file>

<file path=ppt/slideLayouts/slideLayout11.xml><?xml version="1.0" encoding="utf-8"?>
<p:sldLayout xmlns:a="http://schemas.openxmlformats.org/drawingml/2006/main" xmlns:r="http://schemas.openxmlformats.org/officeDocument/2006/relationships" xmlns:p="http://schemas.openxmlformats.org/presentationml/2006/main" type="vertTitleAndTx" preserve="1">
  <p:cSld name="Svislý nadpis a tex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Rectangle 2"/>
          <p:cNvSpPr>
            <a:spLocks noGrp="1"/>
          </p:cNvSpPr>
          <p:nvPr>
            <p:ph type="title" orient="vert"/>
          </p:nvPr>
        </p:nvSpPr>
        <p:spPr>
          <a:xfrm>
            <a:off x="6629400" y="274638"/>
            <a:ext cx="2057400" cy="5851525"/>
          </a:xfrm>
        </p:spPr>
        <p:txBody>
          <a:bodyPr vert="eaVert"/>
          <a:lstStyle/>
          <a:p>
            <a:r>
              <a:rPr lang="cs-CZ" altLang="ko-KR" smtClean="0"/>
              <a:t>Kliknutím lze upravit styl.</a:t>
            </a:r>
            <a:endParaRPr lang="ko-KR" altLang="ko-KR"/>
          </a:p>
        </p:txBody>
      </p:sp>
      <p:sp>
        <p:nvSpPr>
          <p:cNvPr id="3" name="Rectangle 3"/>
          <p:cNvSpPr>
            <a:spLocks noGrp="1"/>
          </p:cNvSpPr>
          <p:nvPr>
            <p:ph type="body" orient="vert" idx="1"/>
          </p:nvPr>
        </p:nvSpPr>
        <p:spPr>
          <a:xfrm>
            <a:off x="457200" y="274638"/>
            <a:ext cx="6019800" cy="5851525"/>
          </a:xfrm>
        </p:spPr>
        <p:txBody>
          <a:bodyPr vert="eaVert"/>
          <a:lstStyle/>
          <a:p>
            <a:pPr lvl="0"/>
            <a:r>
              <a:rPr lang="cs-CZ" altLang="ko-KR" smtClean="0"/>
              <a:t>Kliknutím lze upravit styly předlohy textu.</a:t>
            </a:r>
          </a:p>
          <a:p>
            <a:pPr lvl="1"/>
            <a:r>
              <a:rPr lang="cs-CZ" altLang="ko-KR" smtClean="0"/>
              <a:t>Druhá úroveň</a:t>
            </a:r>
          </a:p>
          <a:p>
            <a:pPr lvl="2"/>
            <a:r>
              <a:rPr lang="cs-CZ" altLang="ko-KR" smtClean="0"/>
              <a:t>Třetí úroveň</a:t>
            </a:r>
          </a:p>
          <a:p>
            <a:pPr lvl="3"/>
            <a:r>
              <a:rPr lang="cs-CZ" altLang="ko-KR" smtClean="0"/>
              <a:t>Čtvrtá úroveň</a:t>
            </a:r>
          </a:p>
          <a:p>
            <a:pPr lvl="4"/>
            <a:r>
              <a:rPr lang="cs-CZ" altLang="ko-KR" smtClean="0"/>
              <a:t>Pátá úroveň</a:t>
            </a:r>
            <a:endParaRPr lang="ko-KR" altLang="ko-KR"/>
          </a:p>
        </p:txBody>
      </p:sp>
      <p:sp>
        <p:nvSpPr>
          <p:cNvPr id="4" name="Rectangle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95EC1D4A-A796-47C3-A63E-CE236FB377E2}" type="datetimeFigureOut">
              <a:rPr lang="cs-CZ" smtClean="0"/>
              <a:pPr/>
              <a:t>7.2.2013</a:t>
            </a:fld>
            <a:endParaRPr lang="cs-CZ"/>
          </a:p>
        </p:txBody>
      </p:sp>
      <p:sp>
        <p:nvSpPr>
          <p:cNvPr id="5" name="Rectangle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cs-CZ"/>
          </a:p>
        </p:txBody>
      </p:sp>
      <p:sp>
        <p:nvSpPr>
          <p:cNvPr id="6" name="Rectangle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AC57A5DF-1266-40EA-9282-1E66B9DE06C0}" type="slidenum">
              <a:rPr lang="cs-CZ" smtClean="0"/>
              <a:pPr/>
              <a:t>‹#›</a:t>
            </a:fld>
            <a:endParaRPr lang="cs-CZ"/>
          </a:p>
        </p:txBody>
      </p:sp>
    </p:spTree>
  </p:cSld>
  <p:clrMapOvr>
    <a:masterClrMapping/>
  </p:clrMapOvr>
</p:sldLayout>
</file>

<file path=ppt/slideMasters/_rels/slideMaster1.xml.rels><?xml version="1.0" encoding="UTF-8" standalone="yes"?>
<Relationships xmlns="http://schemas.openxmlformats.org/package/2006/relationships"><Relationship Id="rId8" Type="http://schemas.openxmlformats.org/officeDocument/2006/relationships/slideLayout" Target="../slideLayouts/slideLayout8.xml"/><Relationship Id="rId3" Type="http://schemas.openxmlformats.org/officeDocument/2006/relationships/slideLayout" Target="../slideLayouts/slideLayout3.xml"/><Relationship Id="rId7" Type="http://schemas.openxmlformats.org/officeDocument/2006/relationships/slideLayout" Target="../slideLayouts/slideLayout7.xml"/><Relationship Id="rId12" Type="http://schemas.openxmlformats.org/officeDocument/2006/relationships/theme" Target="../theme/theme1.xml"/><Relationship Id="rId2" Type="http://schemas.openxmlformats.org/officeDocument/2006/relationships/slideLayout" Target="../slideLayouts/slideLayout2.xml"/><Relationship Id="rId1" Type="http://schemas.openxmlformats.org/officeDocument/2006/relationships/slideLayout" Target="../slideLayouts/slideLayout1.xml"/><Relationship Id="rId6" Type="http://schemas.openxmlformats.org/officeDocument/2006/relationships/slideLayout" Target="../slideLayouts/slideLayout6.xml"/><Relationship Id="rId11" Type="http://schemas.openxmlformats.org/officeDocument/2006/relationships/slideLayout" Target="../slideLayouts/slideLayout11.xml"/><Relationship Id="rId5" Type="http://schemas.openxmlformats.org/officeDocument/2006/relationships/slideLayout" Target="../slideLayouts/slideLayout5.xml"/><Relationship Id="rId10" Type="http://schemas.openxmlformats.org/officeDocument/2006/relationships/slideLayout" Target="../slideLayouts/slideLayout10.xml"/><Relationship Id="rId4" Type="http://schemas.openxmlformats.org/officeDocument/2006/relationships/slideLayout" Target="../slideLayouts/slideLayout4.xml"/><Relationship Id="rId9" Type="http://schemas.openxmlformats.org/officeDocument/2006/relationships/slideLayout" Target="../slideLayouts/slideLayout9.xml"/></Relationships>
</file>

<file path=ppt/slideMasters/slideMaster1.xml><?xml version="1.0" encoding="utf-8"?>
<p:sldMaster xmlns:a="http://schemas.openxmlformats.org/drawingml/2006/main" xmlns:r="http://schemas.openxmlformats.org/officeDocument/2006/relationships" xmlns:p="http://schemas.openxmlformats.org/presentationml/2006/main">
  <p:cSld>
    <p:bg>
      <p:bgRef idx="1003">
        <a:schemeClr val="bg2"/>
      </p:bgRef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1" name="Rectangle 2"/>
          <p:cNvSpPr>
            <a:spLocks noGrp="1"/>
          </p:cNvSpPr>
          <p:nvPr>
            <p:ph type="title"/>
          </p:nvPr>
        </p:nvSpPr>
        <p:spPr>
          <a:xfrm>
            <a:off x="457200" y="274638"/>
            <a:ext cx="8229600" cy="1143000"/>
          </a:xfrm>
          <a:prstGeom prst="rect">
            <a:avLst/>
          </a:prstGeom>
        </p:spPr>
        <p:txBody>
          <a:bodyPr vert="horz" anchor="ctr">
            <a:noAutofit/>
            <a:scene3d>
              <a:camera prst="orthographicFront"/>
              <a:lightRig rig="soft" dir="t"/>
            </a:scene3d>
            <a:sp3d contourW="12700" prstMaterial="powder">
              <a:bevelT w="29210" h="12700"/>
              <a:contourClr>
                <a:schemeClr val="bg2">
                  <a:tint val="85000"/>
                  <a:satMod val="120000"/>
                </a:schemeClr>
              </a:contourClr>
            </a:sp3d>
          </a:bodyPr>
          <a:lstStyle/>
          <a:p>
            <a:r>
              <a:rPr lang="cs-CZ" altLang="ko-KR" smtClean="0"/>
              <a:t>Kliknutím lze upravit styl.</a:t>
            </a:r>
            <a:endParaRPr lang="ko-KR" altLang="ko-KR" dirty="0"/>
          </a:p>
        </p:txBody>
      </p:sp>
      <p:sp>
        <p:nvSpPr>
          <p:cNvPr id="28" name="Rectangle 3"/>
          <p:cNvSpPr>
            <a:spLocks noGrp="1"/>
          </p:cNvSpPr>
          <p:nvPr>
            <p:ph type="body" idx="1"/>
          </p:nvPr>
        </p:nvSpPr>
        <p:spPr>
          <a:xfrm>
            <a:off x="457200" y="1600200"/>
            <a:ext cx="8229600" cy="4525963"/>
          </a:xfrm>
          <a:prstGeom prst="rect">
            <a:avLst/>
          </a:prstGeom>
        </p:spPr>
        <p:txBody>
          <a:bodyPr vert="horz" anchor="t">
            <a:normAutofit/>
          </a:bodyPr>
          <a:lstStyle/>
          <a:p>
            <a:pPr lvl="0"/>
            <a:r>
              <a:rPr lang="cs-CZ" altLang="ko-KR" smtClean="0"/>
              <a:t>Kliknutím lze upravit styly předlohy textu.</a:t>
            </a:r>
          </a:p>
          <a:p>
            <a:pPr lvl="1"/>
            <a:r>
              <a:rPr lang="cs-CZ" altLang="ko-KR" smtClean="0"/>
              <a:t>Druhá úroveň</a:t>
            </a:r>
          </a:p>
          <a:p>
            <a:pPr lvl="2"/>
            <a:r>
              <a:rPr lang="cs-CZ" altLang="ko-KR" smtClean="0"/>
              <a:t>Třetí úroveň</a:t>
            </a:r>
          </a:p>
          <a:p>
            <a:pPr lvl="3"/>
            <a:r>
              <a:rPr lang="cs-CZ" altLang="ko-KR" smtClean="0"/>
              <a:t>Čtvrtá úroveň</a:t>
            </a:r>
          </a:p>
          <a:p>
            <a:pPr lvl="4"/>
            <a:r>
              <a:rPr lang="cs-CZ" altLang="ko-KR" smtClean="0"/>
              <a:t>Pátá úroveň</a:t>
            </a:r>
            <a:endParaRPr lang="ko-KR" altLang="ko-KR" dirty="0"/>
          </a:p>
        </p:txBody>
      </p:sp>
      <p:sp>
        <p:nvSpPr>
          <p:cNvPr id="18" name="Rectangle 4"/>
          <p:cNvSpPr>
            <a:spLocks noGrp="1"/>
          </p:cNvSpPr>
          <p:nvPr>
            <p:ph type="dt" sz="half" idx="2"/>
          </p:nvPr>
        </p:nvSpPr>
        <p:spPr>
          <a:xfrm>
            <a:off x="457200" y="6245225"/>
            <a:ext cx="2133600" cy="476250"/>
          </a:xfrm>
          <a:prstGeom prst="rect">
            <a:avLst/>
          </a:prstGeom>
        </p:spPr>
        <p:txBody>
          <a:bodyPr vert="horz"/>
          <a:lstStyle>
            <a:lvl1pPr>
              <a:defRPr sz="1100"/>
            </a:lvl1pPr>
          </a:lstStyle>
          <a:p>
            <a:fld id="{95EC1D4A-A796-47C3-A63E-CE236FB377E2}" type="datetimeFigureOut">
              <a:rPr lang="cs-CZ" smtClean="0"/>
              <a:pPr/>
              <a:t>7.2.2013</a:t>
            </a:fld>
            <a:endParaRPr lang="cs-CZ"/>
          </a:p>
        </p:txBody>
      </p:sp>
      <p:sp>
        <p:nvSpPr>
          <p:cNvPr id="9" name="Rectangle 5"/>
          <p:cNvSpPr>
            <a:spLocks noGrp="1"/>
          </p:cNvSpPr>
          <p:nvPr>
            <p:ph type="ftr" sz="quarter" idx="3"/>
          </p:nvPr>
        </p:nvSpPr>
        <p:spPr>
          <a:xfrm>
            <a:off x="3124200" y="6245225"/>
            <a:ext cx="2895600" cy="476250"/>
          </a:xfrm>
          <a:prstGeom prst="rect">
            <a:avLst/>
          </a:prstGeom>
        </p:spPr>
        <p:txBody>
          <a:bodyPr vert="horz"/>
          <a:lstStyle>
            <a:lvl1pPr algn="ctr">
              <a:defRPr sz="1100"/>
            </a:lvl1pPr>
          </a:lstStyle>
          <a:p>
            <a:endParaRPr lang="cs-CZ"/>
          </a:p>
        </p:txBody>
      </p:sp>
      <p:sp>
        <p:nvSpPr>
          <p:cNvPr id="5" name="Rectangle 6"/>
          <p:cNvSpPr>
            <a:spLocks noGrp="1"/>
          </p:cNvSpPr>
          <p:nvPr>
            <p:ph type="sldNum" sz="quarter" idx="4"/>
          </p:nvPr>
        </p:nvSpPr>
        <p:spPr>
          <a:xfrm>
            <a:off x="6553200" y="6245225"/>
            <a:ext cx="2133600" cy="476250"/>
          </a:xfrm>
          <a:prstGeom prst="rect">
            <a:avLst/>
          </a:prstGeom>
        </p:spPr>
        <p:txBody>
          <a:bodyPr vert="horz"/>
          <a:lstStyle>
            <a:lvl1pPr algn="r">
              <a:defRPr sz="1100"/>
            </a:lvl1pPr>
          </a:lstStyle>
          <a:p>
            <a:fld id="{AC57A5DF-1266-40EA-9282-1E66B9DE06C0}" type="slidenum">
              <a:rPr lang="cs-CZ" smtClean="0"/>
              <a:pPr/>
              <a:t>‹#›</a:t>
            </a:fld>
            <a:endParaRPr lang="cs-CZ"/>
          </a:p>
        </p:txBody>
      </p:sp>
    </p:spTree>
  </p:cSld>
  <p:clrMap bg1="lt1" tx1="dk1" bg2="lt2" tx2="dk2" accent1="accent1" accent2="accent2" accent3="accent3" accent4="accent4" accent5="accent5" accent6="accent6" hlink="hlink" folHlink="folHlink"/>
  <p:sldLayoutIdLst>
    <p:sldLayoutId id="2147483745" r:id="rId1"/>
    <p:sldLayoutId id="2147483746" r:id="rId2"/>
    <p:sldLayoutId id="2147483747" r:id="rId3"/>
    <p:sldLayoutId id="2147483748" r:id="rId4"/>
    <p:sldLayoutId id="2147483749" r:id="rId5"/>
    <p:sldLayoutId id="2147483750" r:id="rId6"/>
    <p:sldLayoutId id="2147483751" r:id="rId7"/>
    <p:sldLayoutId id="2147483752" r:id="rId8"/>
    <p:sldLayoutId id="2147483753" r:id="rId9"/>
    <p:sldLayoutId id="2147483754" r:id="rId10"/>
    <p:sldLayoutId id="2147483755" r:id="rId11"/>
  </p:sldLayoutIdLst>
  <p:txStyles>
    <p:titleStyle>
      <a:lvl1pPr algn="l" rtl="0" eaLnBrk="1" latinLnBrk="1" hangingPunct="1">
        <a:spcBef>
          <a:spcPct val="0"/>
        </a:spcBef>
        <a:buNone/>
        <a:defRPr sz="4500" b="1">
          <a:solidFill>
            <a:schemeClr val="tx2"/>
          </a:solidFill>
          <a:effectLst>
            <a:outerShdw blurRad="55000" dist="22000" dir="5400000" algn="t" rotWithShape="0">
              <a:prstClr val="black">
                <a:alpha val="80000"/>
              </a:prstClr>
            </a:outerShdw>
          </a:effectLst>
          <a:latin typeface="+mj-ea"/>
          <a:ea typeface="+mj-ea"/>
          <a:cs typeface="+mj-cs"/>
        </a:defRPr>
      </a:lvl1pPr>
      <a:lvl2pPr eaLnBrk="1" hangingPunct="1">
        <a:defRPr>
          <a:solidFill>
            <a:schemeClr val="tx2"/>
          </a:solidFill>
        </a:defRPr>
      </a:lvl2pPr>
      <a:lvl3pPr eaLnBrk="1" hangingPunct="1">
        <a:defRPr>
          <a:solidFill>
            <a:schemeClr val="tx2"/>
          </a:solidFill>
        </a:defRPr>
      </a:lvl3pPr>
      <a:lvl4pPr eaLnBrk="1" hangingPunct="1">
        <a:defRPr>
          <a:solidFill>
            <a:schemeClr val="tx2"/>
          </a:solidFill>
        </a:defRPr>
      </a:lvl4pPr>
      <a:lvl5pPr eaLnBrk="1" hangingPunct="1">
        <a:defRPr>
          <a:solidFill>
            <a:schemeClr val="tx2"/>
          </a:solidFill>
        </a:defRPr>
      </a:lvl5pPr>
      <a:lvl6pPr eaLnBrk="1" hangingPunct="1">
        <a:defRPr>
          <a:solidFill>
            <a:schemeClr val="tx2"/>
          </a:solidFill>
        </a:defRPr>
      </a:lvl6pPr>
      <a:lvl7pPr eaLnBrk="1" hangingPunct="1">
        <a:defRPr>
          <a:solidFill>
            <a:schemeClr val="tx2"/>
          </a:solidFill>
        </a:defRPr>
      </a:lvl7pPr>
      <a:lvl8pPr eaLnBrk="1" hangingPunct="1">
        <a:defRPr>
          <a:solidFill>
            <a:schemeClr val="tx2"/>
          </a:solidFill>
        </a:defRPr>
      </a:lvl8pPr>
      <a:lvl9pPr eaLnBrk="1" hangingPunct="1">
        <a:defRPr>
          <a:solidFill>
            <a:schemeClr val="tx2"/>
          </a:solidFill>
        </a:defRPr>
      </a:lvl9pPr>
    </p:titleStyle>
    <p:bodyStyle>
      <a:lvl1pPr marL="384048" indent="-274320" algn="l" rtl="0" eaLnBrk="1" latinLnBrk="1" hangingPunct="1">
        <a:spcBef>
          <a:spcPct val="20000"/>
        </a:spcBef>
        <a:buClr>
          <a:schemeClr val="tx2"/>
        </a:buClr>
        <a:buSzPct val="75000"/>
        <a:buFont typeface="Wingdings 2" pitchFamily="18" charset="2"/>
        <a:buChar char=""/>
        <a:defRPr sz="2700">
          <a:solidFill>
            <a:schemeClr val="tx1"/>
          </a:solidFill>
          <a:latin typeface="+mn-ea"/>
          <a:ea typeface="+mn-ea"/>
          <a:cs typeface="+mn-cs"/>
        </a:defRPr>
      </a:lvl1pPr>
      <a:lvl2pPr marL="676656" indent="-228600" algn="l" rtl="0" eaLnBrk="1" latinLnBrk="1" hangingPunct="1">
        <a:spcBef>
          <a:spcPct val="20000"/>
        </a:spcBef>
        <a:buClr>
          <a:schemeClr val="tx2"/>
        </a:buClr>
        <a:buFont typeface="Wingdings 3" pitchFamily="18" charset="2"/>
        <a:buChar char="­"/>
        <a:defRPr sz="2100">
          <a:solidFill>
            <a:schemeClr val="tx1"/>
          </a:solidFill>
          <a:latin typeface="+mn-ea"/>
          <a:ea typeface="+mn-ea"/>
          <a:cs typeface="+mn-cs"/>
        </a:defRPr>
      </a:lvl2pPr>
      <a:lvl3pPr marL="932688" indent="-228600" algn="l" rtl="0" eaLnBrk="1" latinLnBrk="1" hangingPunct="1">
        <a:spcBef>
          <a:spcPct val="20000"/>
        </a:spcBef>
        <a:buClr>
          <a:schemeClr val="tx2"/>
        </a:buClr>
        <a:buFont typeface="Wingdings 2" pitchFamily="18" charset="2"/>
        <a:buChar char=""/>
        <a:defRPr sz="2000">
          <a:solidFill>
            <a:schemeClr val="tx1"/>
          </a:solidFill>
          <a:latin typeface="+mn-ea"/>
          <a:ea typeface="+mn-ea"/>
          <a:cs typeface="+mn-cs"/>
        </a:defRPr>
      </a:lvl3pPr>
      <a:lvl4pPr marL="1197864" indent="-228600" algn="l" rtl="0" eaLnBrk="1" latinLnBrk="1" hangingPunct="1">
        <a:spcBef>
          <a:spcPct val="20000"/>
        </a:spcBef>
        <a:buClr>
          <a:schemeClr val="tx2"/>
        </a:buClr>
        <a:buFont typeface="Wingdings 2" pitchFamily="18" charset="2"/>
        <a:buChar char=""/>
        <a:defRPr sz="1800">
          <a:solidFill>
            <a:schemeClr val="tx1"/>
          </a:solidFill>
          <a:latin typeface="+mn-ea"/>
          <a:ea typeface="+mn-ea"/>
          <a:cs typeface="+mn-cs"/>
        </a:defRPr>
      </a:lvl4pPr>
      <a:lvl5pPr marL="1463040" indent="-228600" algn="l" rtl="0" eaLnBrk="1" latinLnBrk="1" hangingPunct="1">
        <a:spcBef>
          <a:spcPct val="20000"/>
        </a:spcBef>
        <a:buClr>
          <a:schemeClr val="tx2"/>
        </a:buClr>
        <a:buFont typeface="Wingdings 2" pitchFamily="18" charset="2"/>
        <a:buChar char=""/>
        <a:defRPr sz="1800">
          <a:solidFill>
            <a:schemeClr val="tx1"/>
          </a:solidFill>
          <a:latin typeface="+mn-ea"/>
          <a:ea typeface="+mn-ea"/>
          <a:cs typeface="+mn-cs"/>
        </a:defRPr>
      </a:lvl5pPr>
      <a:lvl6pPr marL="1719072" indent="-228600" algn="l" rtl="0" eaLnBrk="1" latinLnBrk="1" hangingPunct="1">
        <a:spcBef>
          <a:spcPct val="20000"/>
        </a:spcBef>
        <a:buClr>
          <a:schemeClr val="tx2"/>
        </a:buClr>
        <a:buFont typeface="Wingdings 2" pitchFamily="18" charset="2"/>
        <a:buChar char=""/>
        <a:defRPr sz="1800">
          <a:solidFill>
            <a:schemeClr val="tx1"/>
          </a:solidFill>
          <a:latin typeface="+mn-ea"/>
          <a:ea typeface="+mn-ea"/>
          <a:cs typeface="+mn-cs"/>
        </a:defRPr>
      </a:lvl6pPr>
      <a:lvl7pPr marL="1984248" indent="-228600" algn="l" rtl="0" eaLnBrk="1" latinLnBrk="1" hangingPunct="1">
        <a:spcBef>
          <a:spcPct val="20000"/>
        </a:spcBef>
        <a:buClr>
          <a:schemeClr val="tx2"/>
        </a:buClr>
        <a:buFont typeface="Wingdings 2" pitchFamily="18" charset="2"/>
        <a:buChar char=""/>
        <a:defRPr sz="1800">
          <a:solidFill>
            <a:schemeClr val="tx1"/>
          </a:solidFill>
          <a:latin typeface="+mn-ea"/>
          <a:ea typeface="+mn-ea"/>
          <a:cs typeface="+mn-cs"/>
        </a:defRPr>
      </a:lvl7pPr>
      <a:lvl8pPr marL="2249424" indent="-228600" algn="l" rtl="0" eaLnBrk="1" latinLnBrk="1" hangingPunct="1">
        <a:spcBef>
          <a:spcPct val="20000"/>
        </a:spcBef>
        <a:buClr>
          <a:schemeClr val="tx2"/>
        </a:buClr>
        <a:buFont typeface="Wingdings 2" pitchFamily="18" charset="2"/>
        <a:buChar char=""/>
        <a:defRPr sz="1600">
          <a:solidFill>
            <a:schemeClr val="tx1"/>
          </a:solidFill>
          <a:latin typeface="+mn-ea"/>
          <a:ea typeface="+mn-ea"/>
          <a:cs typeface="+mn-cs"/>
        </a:defRPr>
      </a:lvl8pPr>
      <a:lvl9pPr marL="2505456" indent="-228600" algn="l" rtl="0" eaLnBrk="1" latinLnBrk="1" hangingPunct="1">
        <a:spcBef>
          <a:spcPct val="20000"/>
        </a:spcBef>
        <a:buClr>
          <a:schemeClr val="tx2"/>
        </a:buClr>
        <a:buFont typeface="Wingdings 2" pitchFamily="18" charset="2"/>
        <a:buChar char=""/>
        <a:defRPr sz="1600">
          <a:solidFill>
            <a:schemeClr val="tx1"/>
          </a:solidFill>
          <a:latin typeface="+mn-ea"/>
          <a:ea typeface="+mn-ea"/>
          <a:cs typeface="+mn-cs"/>
        </a:defRPr>
      </a:lvl9pPr>
    </p:bodyStyle>
    <p:otherStyle>
      <a:lvl1pPr marL="0" algn="l" rtl="0" eaLnBrk="1" hangingPunct="1">
        <a:defRPr>
          <a:solidFill>
            <a:schemeClr val="tx1"/>
          </a:solidFill>
          <a:latin typeface="+mn-ea"/>
          <a:ea typeface="+mn-ea"/>
          <a:cs typeface="+mn-cs"/>
        </a:defRPr>
      </a:lvl1pPr>
      <a:lvl2pPr marL="457200" algn="l" rtl="0" eaLnBrk="1" hangingPunct="1">
        <a:defRPr>
          <a:solidFill>
            <a:schemeClr val="tx1"/>
          </a:solidFill>
          <a:latin typeface="+mn-ea"/>
          <a:ea typeface="+mn-ea"/>
          <a:cs typeface="+mn-cs"/>
        </a:defRPr>
      </a:lvl2pPr>
      <a:lvl3pPr marL="914400" algn="l" rtl="0" eaLnBrk="1" hangingPunct="1">
        <a:defRPr>
          <a:solidFill>
            <a:schemeClr val="tx1"/>
          </a:solidFill>
          <a:latin typeface="+mn-ea"/>
          <a:ea typeface="+mn-ea"/>
          <a:cs typeface="+mn-cs"/>
        </a:defRPr>
      </a:lvl3pPr>
      <a:lvl4pPr marL="1371600" algn="l" rtl="0" eaLnBrk="1" hangingPunct="1">
        <a:defRPr>
          <a:solidFill>
            <a:schemeClr val="tx1"/>
          </a:solidFill>
          <a:latin typeface="+mn-ea"/>
          <a:ea typeface="+mn-ea"/>
          <a:cs typeface="+mn-cs"/>
        </a:defRPr>
      </a:lvl4pPr>
      <a:lvl5pPr marL="1828800" algn="l" rtl="0" eaLnBrk="1" hangingPunct="1">
        <a:defRPr>
          <a:solidFill>
            <a:schemeClr val="tx1"/>
          </a:solidFill>
          <a:latin typeface="+mn-ea"/>
          <a:ea typeface="+mn-ea"/>
          <a:cs typeface="+mn-cs"/>
        </a:defRPr>
      </a:lvl5pPr>
      <a:lvl6pPr marL="2286000" algn="l" rtl="0" eaLnBrk="1" hangingPunct="1">
        <a:defRPr>
          <a:solidFill>
            <a:schemeClr val="tx1"/>
          </a:solidFill>
          <a:latin typeface="+mn-ea"/>
          <a:ea typeface="+mn-ea"/>
          <a:cs typeface="+mn-cs"/>
        </a:defRPr>
      </a:lvl6pPr>
      <a:lvl7pPr marL="2743200" algn="l" rtl="0" eaLnBrk="1" hangingPunct="1">
        <a:defRPr>
          <a:solidFill>
            <a:schemeClr val="tx1"/>
          </a:solidFill>
          <a:latin typeface="+mn-ea"/>
          <a:ea typeface="+mn-ea"/>
          <a:cs typeface="+mn-cs"/>
        </a:defRPr>
      </a:lvl7pPr>
      <a:lvl8pPr marL="3200400" algn="l" rtl="0" eaLnBrk="1" hangingPunct="1">
        <a:defRPr>
          <a:solidFill>
            <a:schemeClr val="tx1"/>
          </a:solidFill>
          <a:latin typeface="+mn-ea"/>
          <a:ea typeface="+mn-ea"/>
          <a:cs typeface="+mn-cs"/>
        </a:defRPr>
      </a:lvl8pPr>
      <a:lvl9pPr marL="3657600" algn="l" rtl="0" eaLnBrk="1" hangingPunct="1">
        <a:defRPr>
          <a:solidFill>
            <a:schemeClr val="tx1"/>
          </a:solidFill>
          <a:latin typeface="+mn-ea"/>
          <a:ea typeface="+mn-ea"/>
          <a:cs typeface="+mn-cs"/>
        </a:defRPr>
      </a:lvl9pPr>
    </p:otherStyle>
  </p:txStyles>
</p:sldMaster>
</file>

<file path=ppt/slides/_rels/slide1.xml.rels><?xml version="1.0" encoding="UTF-8" standalone="yes"?>
<Relationships xmlns="http://schemas.openxmlformats.org/package/2006/relationships"><Relationship Id="rId3" Type="http://schemas.openxmlformats.org/officeDocument/2006/relationships/oleObject" Target="../embeddings/oleObject1.bin"/><Relationship Id="rId2" Type="http://schemas.openxmlformats.org/officeDocument/2006/relationships/slideLayout" Target="../slideLayouts/slideLayout1.xml"/><Relationship Id="rId1" Type="http://schemas.openxmlformats.org/officeDocument/2006/relationships/vmlDrawing" Target="../drawings/vmlDrawing1.vml"/><Relationship Id="rId5" Type="http://schemas.openxmlformats.org/officeDocument/2006/relationships/hyperlink" Target="http://dumy.cz/" TargetMode="External"/><Relationship Id="rId4" Type="http://schemas.openxmlformats.org/officeDocument/2006/relationships/image" Target="../media/image3.png"/></Relationships>
</file>

<file path=ppt/slides/_rels/slide2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7.xml"/></Relationships>
</file>

<file path=ppt/slides/_rels/slide3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7.xml"/></Relationships>
</file>

<file path=ppt/slides/_rels/slide4.xml.rels><?xml version="1.0" encoding="UTF-8" standalone="yes"?>
<Relationships xmlns="http://schemas.openxmlformats.org/package/2006/relationships"><Relationship Id="rId2" Type="http://schemas.openxmlformats.org/officeDocument/2006/relationships/notesSlide" Target="../notesSlides/notesSlide1.xml"/><Relationship Id="rId1" Type="http://schemas.openxmlformats.org/officeDocument/2006/relationships/slideLayout" Target="../slideLayouts/slideLayout2.xml"/></Relationships>
</file>

<file path=ppt/slides/_rels/slide5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7.xml"/></Relationships>
</file>

<file path=ppt/slides/_rels/slide6.xml.rels><?xml version="1.0" encoding="UTF-8" standalone="yes"?>
<Relationships xmlns="http://schemas.openxmlformats.org/package/2006/relationships"><Relationship Id="rId2" Type="http://schemas.openxmlformats.org/officeDocument/2006/relationships/image" Target="../media/image4.png"/><Relationship Id="rId1" Type="http://schemas.openxmlformats.org/officeDocument/2006/relationships/slideLayout" Target="../slideLayouts/slideLayout7.xml"/></Relationships>
</file>

<file path=ppt/slides/_rels/slide7.xml.rels><?xml version="1.0" encoding="UTF-8" standalone="yes"?>
<Relationships xmlns="http://schemas.openxmlformats.org/package/2006/relationships"><Relationship Id="rId2" Type="http://schemas.openxmlformats.org/officeDocument/2006/relationships/image" Target="../media/image5.png"/><Relationship Id="rId1" Type="http://schemas.openxmlformats.org/officeDocument/2006/relationships/slideLayout" Target="../slideLayouts/slideLayout7.xml"/></Relationships>
</file>

<file path=ppt/slides/_rels/slide8.xml.rels><?xml version="1.0" encoding="UTF-8" standalone="yes"?>
<Relationships xmlns="http://schemas.openxmlformats.org/package/2006/relationships"><Relationship Id="rId3" Type="http://schemas.openxmlformats.org/officeDocument/2006/relationships/image" Target="../media/image6.png"/><Relationship Id="rId2" Type="http://schemas.openxmlformats.org/officeDocument/2006/relationships/notesSlide" Target="../notesSlides/notesSlide2.xml"/><Relationship Id="rId1" Type="http://schemas.openxmlformats.org/officeDocument/2006/relationships/slideLayout" Target="../slideLayouts/slideLayout7.xml"/></Relationships>
</file>

<file path=ppt/slides/_rels/slide9.xml.rels><?xml version="1.0" encoding="UTF-8" standalone="yes"?>
<Relationships xmlns="http://schemas.openxmlformats.org/package/2006/relationships"><Relationship Id="rId2" Type="http://schemas.openxmlformats.org/officeDocument/2006/relationships/image" Target="../media/image7.jpeg"/><Relationship Id="rId1" Type="http://schemas.openxmlformats.org/officeDocument/2006/relationships/slideLayout" Target="../slideLayouts/slideLayout7.xml"/></Relationships>
</file>

<file path=ppt/slides/_rels/slide10.xml.rels><?xml version="1.0" encoding="UTF-8" standalone="yes"?>
<Relationships xmlns="http://schemas.openxmlformats.org/package/2006/relationships"><Relationship Id="rId2" Type="http://schemas.openxmlformats.org/officeDocument/2006/relationships/image" Target="../media/image8.png"/><Relationship Id="rId1" Type="http://schemas.openxmlformats.org/officeDocument/2006/relationships/slideLayout" Target="../slideLayouts/slideLayout7.xml"/></Relationships>
</file>

<file path=ppt/slides/_rels/slide11.xml.rels><?xml version="1.0" encoding="UTF-8" standalone="yes"?>
<Relationships xmlns="http://schemas.openxmlformats.org/package/2006/relationships"><Relationship Id="rId2" Type="http://schemas.openxmlformats.org/officeDocument/2006/relationships/image" Target="../media/image9.png"/><Relationship Id="rId1" Type="http://schemas.openxmlformats.org/officeDocument/2006/relationships/slideLayout" Target="../slideLayouts/slideLayout7.xml"/></Relationships>
</file>

<file path=ppt/slides/_rels/slide12.xml.rels><?xml version="1.0" encoding="UTF-8" standalone="yes"?>
<Relationships xmlns="http://schemas.openxmlformats.org/package/2006/relationships"><Relationship Id="rId2" Type="http://schemas.openxmlformats.org/officeDocument/2006/relationships/image" Target="../media/image10.jpeg"/><Relationship Id="rId1" Type="http://schemas.openxmlformats.org/officeDocument/2006/relationships/slideLayout" Target="../slideLayouts/slideLayout7.xml"/></Relationships>
</file>

<file path=ppt/slides/_rels/slide13.xml.rels><?xml version="1.0" encoding="UTF-8" standalone="yes"?>
<Relationships xmlns="http://schemas.openxmlformats.org/package/2006/relationships"><Relationship Id="rId2" Type="http://schemas.openxmlformats.org/officeDocument/2006/relationships/image" Target="../media/image11.png"/><Relationship Id="rId1" Type="http://schemas.openxmlformats.org/officeDocument/2006/relationships/slideLayout" Target="../slideLayouts/slideLayout7.xml"/></Relationships>
</file>

<file path=ppt/slides/_rels/slide14.xml.rels><?xml version="1.0" encoding="UTF-8" standalone="yes"?>
<Relationships xmlns="http://schemas.openxmlformats.org/package/2006/relationships"><Relationship Id="rId2" Type="http://schemas.openxmlformats.org/officeDocument/2006/relationships/image" Target="../media/image12.png"/><Relationship Id="rId1" Type="http://schemas.openxmlformats.org/officeDocument/2006/relationships/slideLayout" Target="../slideLayouts/slideLayout7.xml"/></Relationships>
</file>

<file path=ppt/slides/_rels/slide15.xml.rels><?xml version="1.0" encoding="UTF-8" standalone="yes"?>
<Relationships xmlns="http://schemas.openxmlformats.org/package/2006/relationships"><Relationship Id="rId2" Type="http://schemas.openxmlformats.org/officeDocument/2006/relationships/image" Target="../media/image13.png"/><Relationship Id="rId1" Type="http://schemas.openxmlformats.org/officeDocument/2006/relationships/slideLayout" Target="../slideLayouts/slideLayout7.xml"/></Relationships>
</file>

<file path=ppt/slides/_rels/slide16.xml.rels><?xml version="1.0" encoding="UTF-8" standalone="yes"?>
<Relationships xmlns="http://schemas.openxmlformats.org/package/2006/relationships"><Relationship Id="rId2" Type="http://schemas.openxmlformats.org/officeDocument/2006/relationships/image" Target="../media/image14.jpeg"/><Relationship Id="rId1" Type="http://schemas.openxmlformats.org/officeDocument/2006/relationships/slideLayout" Target="../slideLayouts/slideLayout7.xml"/></Relationships>
</file>

<file path=ppt/slides/_rels/slide17.xml.rels><?xml version="1.0" encoding="UTF-8" standalone="yes"?>
<Relationships xmlns="http://schemas.openxmlformats.org/package/2006/relationships"><Relationship Id="rId2" Type="http://schemas.openxmlformats.org/officeDocument/2006/relationships/image" Target="../media/image15.png"/><Relationship Id="rId1" Type="http://schemas.openxmlformats.org/officeDocument/2006/relationships/slideLayout" Target="../slideLayouts/slideLayout7.xml"/></Relationships>
</file>

<file path=ppt/slides/_rels/slide18.xml.rels><?xml version="1.0" encoding="UTF-8" standalone="yes"?>
<Relationships xmlns="http://schemas.openxmlformats.org/package/2006/relationships"><Relationship Id="rId2" Type="http://schemas.openxmlformats.org/officeDocument/2006/relationships/image" Target="../media/image16.png"/><Relationship Id="rId1" Type="http://schemas.openxmlformats.org/officeDocument/2006/relationships/slideLayout" Target="../slideLayouts/slideLayout7.xml"/></Relationships>
</file>

<file path=ppt/slides/_rels/slide19.xml.rels><?xml version="1.0" encoding="UTF-8" standalone="yes"?>
<Relationships xmlns="http://schemas.openxmlformats.org/package/2006/relationships"><Relationship Id="rId3" Type="http://schemas.openxmlformats.org/officeDocument/2006/relationships/image" Target="../media/image18.png"/><Relationship Id="rId2" Type="http://schemas.openxmlformats.org/officeDocument/2006/relationships/image" Target="../media/image17.png"/><Relationship Id="rId1" Type="http://schemas.openxmlformats.org/officeDocument/2006/relationships/slideLayout" Target="../slideLayouts/slideLayout7.xml"/><Relationship Id="rId5" Type="http://schemas.openxmlformats.org/officeDocument/2006/relationships/image" Target="../media/image20.jpeg"/><Relationship Id="rId4" Type="http://schemas.openxmlformats.org/officeDocument/2006/relationships/image" Target="../media/image19.png"/></Relationships>
</file>

<file path=ppt/slides/_rels/slide20.xml.rels><?xml version="1.0" encoding="UTF-8" standalone="yes"?>
<Relationships xmlns="http://schemas.openxmlformats.org/package/2006/relationships"><Relationship Id="rId3" Type="http://schemas.openxmlformats.org/officeDocument/2006/relationships/image" Target="../media/image22.png"/><Relationship Id="rId2" Type="http://schemas.openxmlformats.org/officeDocument/2006/relationships/image" Target="../media/image21.png"/><Relationship Id="rId1" Type="http://schemas.openxmlformats.org/officeDocument/2006/relationships/slideLayout" Target="../slideLayouts/slideLayout7.xml"/><Relationship Id="rId5" Type="http://schemas.openxmlformats.org/officeDocument/2006/relationships/image" Target="../media/image24.png"/><Relationship Id="rId4" Type="http://schemas.openxmlformats.org/officeDocument/2006/relationships/image" Target="../media/image23.png"/></Relationships>
</file>

<file path=ppt/slides/_rels/slide21.xml.rels><?xml version="1.0" encoding="UTF-8" standalone="yes"?>
<Relationships xmlns="http://schemas.openxmlformats.org/package/2006/relationships"><Relationship Id="rId3" Type="http://schemas.openxmlformats.org/officeDocument/2006/relationships/hyperlink" Target="http://commons.wikimedia.org/wiki/File:Lone_House.jpg" TargetMode="External"/><Relationship Id="rId2" Type="http://schemas.openxmlformats.org/officeDocument/2006/relationships/hyperlink" Target="http://commons.wikimedia.org/wiki/File:Dakhla_Trip_1409.JPG" TargetMode="External"/><Relationship Id="rId1" Type="http://schemas.openxmlformats.org/officeDocument/2006/relationships/slideLayout" Target="../slideLayouts/slideLayout7.xml"/><Relationship Id="rId5" Type="http://schemas.openxmlformats.org/officeDocument/2006/relationships/hyperlink" Target="http://commons.wikimedia.org/wiki/File:Living_Room.jpg" TargetMode="External"/><Relationship Id="rId4" Type="http://schemas.openxmlformats.org/officeDocument/2006/relationships/hyperlink" Target="http://www.fotopedia.com/items/ya-e0OFfVrV1Xk" TargetMode="External"/></Relationships>
</file>

<file path=ppt/slides/_rels/slide22.xml.rels><?xml version="1.0" encoding="UTF-8" standalone="yes"?>
<Relationships xmlns="http://schemas.openxmlformats.org/package/2006/relationships"><Relationship Id="rId3" Type="http://schemas.openxmlformats.org/officeDocument/2006/relationships/hyperlink" Target="http://commons.wikimedia.org/wiki/File:Dinner_table_and_chairs.jpg" TargetMode="External"/><Relationship Id="rId2" Type="http://schemas.openxmlformats.org/officeDocument/2006/relationships/hyperlink" Target="http://commons.wikimedia.org/wiki/File:Sugar_house.jpg" TargetMode="External"/><Relationship Id="rId1" Type="http://schemas.openxmlformats.org/officeDocument/2006/relationships/slideLayout" Target="../slideLayouts/slideLayout7.xml"/><Relationship Id="rId5" Type="http://schemas.openxmlformats.org/officeDocument/2006/relationships/hyperlink" Target="http://commons.wikimedia.org/wiki/File:Christmas_cookies_&amp;_decoration.jpg" TargetMode="External"/><Relationship Id="rId4" Type="http://schemas.openxmlformats.org/officeDocument/2006/relationships/hyperlink" Target="http://commons.wikimedia.org/wiki/File:Nguni_Cows.jpg" TargetMode="External"/></Relationships>
</file>

<file path=ppt/slides/_rels/slide23.xml.rels><?xml version="1.0" encoding="UTF-8" standalone="yes"?>
<Relationships xmlns="http://schemas.openxmlformats.org/package/2006/relationships"><Relationship Id="rId3" Type="http://schemas.openxmlformats.org/officeDocument/2006/relationships/hyperlink" Target="http://commons.wikimedia.org/wiki/File:BasilikumGenovesergro%C3%9Fbl%C3%A4ttriger.jpg" TargetMode="External"/><Relationship Id="rId2" Type="http://schemas.openxmlformats.org/officeDocument/2006/relationships/hyperlink" Target="http://commons.wikimedia.org/wiki/File:African_fish_eagle_flying_cropped.jpg" TargetMode="External"/><Relationship Id="rId1" Type="http://schemas.openxmlformats.org/officeDocument/2006/relationships/slideLayout" Target="../slideLayouts/slideLayout7.xml"/><Relationship Id="rId5" Type="http://schemas.openxmlformats.org/officeDocument/2006/relationships/hyperlink" Target="http://commons.wikimedia.org/wiki/File:Bull_Oostvaardersplassen.JPG" TargetMode="External"/><Relationship Id="rId4" Type="http://schemas.openxmlformats.org/officeDocument/2006/relationships/hyperlink" Target="http://commons.wikimedia.org/wiki/File:Horse_mongolia.jpg" TargetMode="External"/></Relationships>
</file>

<file path=ppt/slides/_rels/slide24.xml.rels><?xml version="1.0" encoding="UTF-8" standalone="yes"?>
<Relationships xmlns="http://schemas.openxmlformats.org/package/2006/relationships"><Relationship Id="rId2" Type="http://schemas.openxmlformats.org/officeDocument/2006/relationships/hyperlink" Target="http://commons.wikimedia.org/wiki/File:Znak_m%C4%9Bsta_P%C5%99ibyslav.jpg" TargetMode="External"/><Relationship Id="rId1" Type="http://schemas.openxmlformats.org/officeDocument/2006/relationships/slideLayout" Target="../slideLayouts/slideLayout7.xml"/></Relationships>
</file>

<file path=ppt/slides/slide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4" name="Rectangle 2"/>
          <p:cNvSpPr>
            <a:spLocks noGrp="1" noChangeArrowheads="1"/>
          </p:cNvSpPr>
          <p:nvPr>
            <p:ph type="ctrTitle"/>
          </p:nvPr>
        </p:nvSpPr>
        <p:spPr>
          <a:xfrm>
            <a:off x="685800" y="764705"/>
            <a:ext cx="8206680" cy="2560386"/>
          </a:xfrm>
        </p:spPr>
        <p:txBody>
          <a:bodyPr>
            <a:normAutofit/>
          </a:bodyPr>
          <a:lstStyle/>
          <a:p>
            <a:pPr eaLnBrk="1" hangingPunct="1"/>
            <a:r>
              <a:rPr lang="cs-CZ" sz="2000" dirty="0" smtClean="0">
                <a:solidFill>
                  <a:schemeClr val="tx1"/>
                </a:solidFill>
                <a:effectLst/>
                <a:latin typeface="+mn-lt"/>
                <a:cs typeface="Times New Roman" pitchFamily="18" charset="0"/>
              </a:rPr>
              <a:t>Název školy</a:t>
            </a:r>
            <a:r>
              <a:rPr lang="cs-CZ" sz="2000" b="0" dirty="0" smtClean="0">
                <a:solidFill>
                  <a:schemeClr val="tx1"/>
                </a:solidFill>
                <a:effectLst/>
                <a:latin typeface="+mn-lt"/>
                <a:cs typeface="Times New Roman" pitchFamily="18" charset="0"/>
              </a:rPr>
              <a:t>: Svobodná základní škola, o.p.s.</a:t>
            </a:r>
            <a:br>
              <a:rPr lang="cs-CZ" sz="2000" b="0" dirty="0" smtClean="0">
                <a:solidFill>
                  <a:schemeClr val="tx1"/>
                </a:solidFill>
                <a:effectLst/>
                <a:latin typeface="+mn-lt"/>
                <a:cs typeface="Times New Roman" pitchFamily="18" charset="0"/>
              </a:rPr>
            </a:br>
            <a:r>
              <a:rPr lang="cs-CZ" sz="2000" dirty="0" smtClean="0">
                <a:solidFill>
                  <a:schemeClr val="tx1"/>
                </a:solidFill>
                <a:effectLst/>
                <a:latin typeface="+mn-lt"/>
                <a:cs typeface="Times New Roman" pitchFamily="18" charset="0"/>
              </a:rPr>
              <a:t>Autor</a:t>
            </a:r>
            <a:r>
              <a:rPr lang="cs-CZ" sz="2000" b="0" dirty="0" smtClean="0">
                <a:solidFill>
                  <a:schemeClr val="tx1"/>
                </a:solidFill>
                <a:effectLst/>
                <a:latin typeface="+mn-lt"/>
                <a:cs typeface="Times New Roman" pitchFamily="18" charset="0"/>
              </a:rPr>
              <a:t>: Andrea </a:t>
            </a:r>
            <a:r>
              <a:rPr lang="cs-CZ" sz="2000" b="0" dirty="0" err="1" smtClean="0">
                <a:solidFill>
                  <a:schemeClr val="tx1"/>
                </a:solidFill>
                <a:effectLst/>
                <a:latin typeface="+mn-lt"/>
                <a:cs typeface="Times New Roman" pitchFamily="18" charset="0"/>
              </a:rPr>
              <a:t>Fadrhonsová</a:t>
            </a:r>
            <a:r>
              <a:rPr lang="cs-CZ" sz="2000" b="0" dirty="0" smtClean="0">
                <a:solidFill>
                  <a:schemeClr val="tx1"/>
                </a:solidFill>
                <a:effectLst/>
                <a:latin typeface="+mn-lt"/>
                <a:cs typeface="Times New Roman" pitchFamily="18" charset="0"/>
              </a:rPr>
              <a:t/>
            </a:r>
            <a:br>
              <a:rPr lang="cs-CZ" sz="2000" b="0" dirty="0" smtClean="0">
                <a:solidFill>
                  <a:schemeClr val="tx1"/>
                </a:solidFill>
                <a:effectLst/>
                <a:latin typeface="+mn-lt"/>
                <a:cs typeface="Times New Roman" pitchFamily="18" charset="0"/>
              </a:rPr>
            </a:br>
            <a:r>
              <a:rPr lang="cs-CZ" sz="2000" dirty="0" smtClean="0">
                <a:solidFill>
                  <a:schemeClr val="tx1"/>
                </a:solidFill>
                <a:effectLst/>
                <a:latin typeface="+mn-lt"/>
                <a:cs typeface="Times New Roman" pitchFamily="18" charset="0"/>
              </a:rPr>
              <a:t>Název materiálu</a:t>
            </a:r>
            <a:r>
              <a:rPr lang="cs-CZ" sz="2000" b="0" dirty="0" smtClean="0">
                <a:solidFill>
                  <a:schemeClr val="tx1"/>
                </a:solidFill>
                <a:effectLst/>
                <a:latin typeface="+mn-lt"/>
                <a:cs typeface="Times New Roman" pitchFamily="18" charset="0"/>
              </a:rPr>
              <a:t>: VY_32_INOVACE_01_ ČESKÝ JAZYK_                  VYJMENOVANÁ SLOVA PO B</a:t>
            </a:r>
            <a:br>
              <a:rPr lang="cs-CZ" sz="2000" b="0" dirty="0" smtClean="0">
                <a:solidFill>
                  <a:schemeClr val="tx1"/>
                </a:solidFill>
                <a:effectLst/>
                <a:latin typeface="+mn-lt"/>
                <a:cs typeface="Times New Roman" pitchFamily="18" charset="0"/>
              </a:rPr>
            </a:br>
            <a:r>
              <a:rPr lang="cs-CZ" sz="2000" dirty="0" smtClean="0">
                <a:solidFill>
                  <a:schemeClr val="tx1"/>
                </a:solidFill>
                <a:effectLst/>
                <a:latin typeface="+mn-lt"/>
                <a:cs typeface="Times New Roman" pitchFamily="18" charset="0"/>
              </a:rPr>
              <a:t>Název</a:t>
            </a:r>
            <a:r>
              <a:rPr lang="cs-CZ" sz="2000" b="0" dirty="0" smtClean="0">
                <a:solidFill>
                  <a:schemeClr val="tx1"/>
                </a:solidFill>
                <a:effectLst/>
                <a:latin typeface="+mn-lt"/>
                <a:cs typeface="Times New Roman" pitchFamily="18" charset="0"/>
              </a:rPr>
              <a:t>: VYJMENOVANÁ SLOVA PO B </a:t>
            </a:r>
            <a:br>
              <a:rPr lang="cs-CZ" sz="2000" b="0" dirty="0" smtClean="0">
                <a:solidFill>
                  <a:schemeClr val="tx1"/>
                </a:solidFill>
                <a:effectLst/>
                <a:latin typeface="+mn-lt"/>
                <a:cs typeface="Times New Roman" pitchFamily="18" charset="0"/>
              </a:rPr>
            </a:br>
            <a:r>
              <a:rPr lang="cs-CZ" sz="2000" dirty="0" smtClean="0">
                <a:solidFill>
                  <a:schemeClr val="tx1"/>
                </a:solidFill>
                <a:effectLst/>
                <a:latin typeface="+mn-lt"/>
                <a:cs typeface="Times New Roman" pitchFamily="18" charset="0"/>
              </a:rPr>
              <a:t>Číslo projektu</a:t>
            </a:r>
            <a:r>
              <a:rPr lang="cs-CZ" sz="2000" b="0" dirty="0" smtClean="0">
                <a:solidFill>
                  <a:schemeClr val="tx1"/>
                </a:solidFill>
                <a:effectLst/>
                <a:latin typeface="+mn-lt"/>
                <a:cs typeface="Times New Roman" pitchFamily="18" charset="0"/>
              </a:rPr>
              <a:t>: CZ.1.07/1.4.00/21.0929</a:t>
            </a:r>
          </a:p>
        </p:txBody>
      </p:sp>
      <p:sp>
        <p:nvSpPr>
          <p:cNvPr id="7" name="TextovéPole 6"/>
          <p:cNvSpPr txBox="1"/>
          <p:nvPr/>
        </p:nvSpPr>
        <p:spPr>
          <a:xfrm>
            <a:off x="683568" y="6453336"/>
            <a:ext cx="7336234" cy="307777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cs-CZ" sz="1400" dirty="0" smtClean="0">
                <a:solidFill>
                  <a:schemeClr val="tx1">
                    <a:lumMod val="50000"/>
                    <a:lumOff val="50000"/>
                  </a:schemeClr>
                </a:solidFill>
              </a:rPr>
              <a:t>Autorem materiálu a všech jeho částí, není-li uvedeno jinak, je Mgr. Andrea  </a:t>
            </a:r>
            <a:r>
              <a:rPr lang="cs-CZ" sz="1400" dirty="0" err="1" smtClean="0">
                <a:solidFill>
                  <a:schemeClr val="tx1">
                    <a:lumMod val="50000"/>
                    <a:lumOff val="50000"/>
                  </a:schemeClr>
                </a:solidFill>
              </a:rPr>
              <a:t>Fadrhonsová</a:t>
            </a:r>
            <a:r>
              <a:rPr lang="cs-CZ" sz="1400" dirty="0" smtClean="0"/>
              <a:t>.</a:t>
            </a:r>
            <a:endParaRPr lang="cs-CZ" sz="1400" dirty="0"/>
          </a:p>
        </p:txBody>
      </p:sp>
      <p:graphicFrame>
        <p:nvGraphicFramePr>
          <p:cNvPr id="2" name="Objekt 1"/>
          <p:cNvGraphicFramePr>
            <a:graphicFrameLocks noChangeAspect="1"/>
          </p:cNvGraphicFramePr>
          <p:nvPr>
            <p:extLst>
              <p:ext uri="{D42A27DB-BD31-4B8C-83A1-F6EECF244321}">
                <p14:modId xmlns:p14="http://schemas.microsoft.com/office/powerpoint/2010/main" xmlns="" val="2204293853"/>
              </p:ext>
            </p:extLst>
          </p:nvPr>
        </p:nvGraphicFramePr>
        <p:xfrm>
          <a:off x="7967663" y="476250"/>
          <a:ext cx="900112" cy="719138"/>
        </p:xfrm>
        <a:graphic>
          <a:graphicData uri="http://schemas.openxmlformats.org/presentationml/2006/ole">
            <p:oleObj spid="_x0000_s2085" name="Acrobat Document" r:id="rId3" imgW="9523810" imgH="7621064" progId="AcroExch.Document.7">
              <p:embed/>
            </p:oleObj>
          </a:graphicData>
        </a:graphic>
      </p:graphicFrame>
      <p:pic>
        <p:nvPicPr>
          <p:cNvPr id="8" name="Picture 28" descr="http://www.zssvat.cz/wp-content/uploads/2010/10/logo-eu-2.png"/>
          <p:cNvPicPr>
            <a:picLocks noChangeAspect="1" noChangeArrowheads="1"/>
          </p:cNvPicPr>
          <p:nvPr/>
        </p:nvPicPr>
        <p:blipFill>
          <a:blip r:embed="rId4" cstate="print"/>
          <a:srcRect/>
          <a:stretch>
            <a:fillRect/>
          </a:stretch>
        </p:blipFill>
        <p:spPr bwMode="auto">
          <a:xfrm>
            <a:off x="1461211" y="4248568"/>
            <a:ext cx="6191250" cy="1352550"/>
          </a:xfrm>
          <a:prstGeom prst="rect">
            <a:avLst/>
          </a:prstGeom>
          <a:noFill/>
        </p:spPr>
      </p:pic>
      <p:sp>
        <p:nvSpPr>
          <p:cNvPr id="9" name="TextovéPole 8"/>
          <p:cNvSpPr txBox="1"/>
          <p:nvPr/>
        </p:nvSpPr>
        <p:spPr>
          <a:xfrm>
            <a:off x="3563889" y="3186545"/>
            <a:ext cx="5358438" cy="523220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cs-CZ" sz="2800" b="1" dirty="0" smtClean="0"/>
              <a:t>VYJMENOVANÁ SLOVA PO B</a:t>
            </a:r>
            <a:endParaRPr lang="cs-CZ" sz="2800" b="1" dirty="0"/>
          </a:p>
        </p:txBody>
      </p:sp>
      <p:sp>
        <p:nvSpPr>
          <p:cNvPr id="3" name="Obdélník 2"/>
          <p:cNvSpPr/>
          <p:nvPr/>
        </p:nvSpPr>
        <p:spPr>
          <a:xfrm>
            <a:off x="5926989" y="5805264"/>
            <a:ext cx="2598595" cy="276999"/>
          </a:xfrm>
          <a:prstGeom prst="rect">
            <a:avLst/>
          </a:prstGeom>
        </p:spPr>
        <p:txBody>
          <a:bodyPr wrap="none">
            <a:spAutoFit/>
          </a:bodyPr>
          <a:lstStyle/>
          <a:p>
            <a:pPr algn="r"/>
            <a:r>
              <a:rPr lang="cs-CZ" sz="1200" dirty="0">
                <a:latin typeface="Arial" pitchFamily="34" charset="0"/>
                <a:cs typeface="Arial" pitchFamily="34" charset="0"/>
              </a:rPr>
              <a:t>Dostupné na portálu </a:t>
            </a:r>
            <a:r>
              <a:rPr lang="cs-CZ" sz="1200" dirty="0">
                <a:latin typeface="Arial" pitchFamily="34" charset="0"/>
                <a:cs typeface="Arial" pitchFamily="34" charset="0"/>
                <a:hlinkClick r:id="rId5"/>
              </a:rPr>
              <a:t>http://dumy.cz/</a:t>
            </a:r>
            <a:endParaRPr lang="cs-CZ" sz="1200" dirty="0">
              <a:latin typeface="Arial" pitchFamily="34" charset="0"/>
              <a:cs typeface="Arial" pitchFamily="34" charset="0"/>
            </a:endParaRPr>
          </a:p>
        </p:txBody>
      </p:sp>
    </p:spTree>
    <p:extLst>
      <p:ext uri="{BB962C8B-B14F-4D97-AF65-F5344CB8AC3E}">
        <p14:creationId xmlns:p14="http://schemas.microsoft.com/office/powerpoint/2010/main" xmlns="" val="3356884749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" name="TextovéPole 2"/>
          <p:cNvSpPr txBox="1"/>
          <p:nvPr/>
        </p:nvSpPr>
        <p:spPr>
          <a:xfrm>
            <a:off x="467544" y="332656"/>
            <a:ext cx="8064896" cy="5355312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cs-CZ" b="1" dirty="0" smtClean="0"/>
              <a:t>Anotace</a:t>
            </a:r>
            <a:r>
              <a:rPr lang="cs-CZ" dirty="0" smtClean="0"/>
              <a:t>:</a:t>
            </a:r>
          </a:p>
          <a:p>
            <a:endParaRPr lang="cs-CZ" dirty="0" smtClean="0"/>
          </a:p>
          <a:p>
            <a:r>
              <a:rPr lang="cs-CZ" dirty="0" smtClean="0"/>
              <a:t>Materiál je určen pro žáky 3.třídy.</a:t>
            </a:r>
          </a:p>
          <a:p>
            <a:endParaRPr lang="cs-CZ" dirty="0"/>
          </a:p>
          <a:p>
            <a:r>
              <a:rPr lang="cs-CZ" dirty="0" smtClean="0"/>
              <a:t>Děti se hravou formou seznamují s významem jednotlivých vyjmenovaných</a:t>
            </a:r>
          </a:p>
          <a:p>
            <a:endParaRPr lang="cs-CZ" dirty="0"/>
          </a:p>
          <a:p>
            <a:r>
              <a:rPr lang="cs-CZ" dirty="0" smtClean="0"/>
              <a:t>slov po B. Nejprve uvidí daný pojem a obrázek, kde se slovo vyskytuje.</a:t>
            </a:r>
          </a:p>
          <a:p>
            <a:endParaRPr lang="cs-CZ" dirty="0" smtClean="0"/>
          </a:p>
          <a:p>
            <a:r>
              <a:rPr lang="cs-CZ" dirty="0" smtClean="0"/>
              <a:t>Dále se samy pokusí o vysvětlení slova a užití slova ve větě. Možné správné </a:t>
            </a:r>
          </a:p>
          <a:p>
            <a:endParaRPr lang="cs-CZ" dirty="0"/>
          </a:p>
          <a:p>
            <a:r>
              <a:rPr lang="cs-CZ" dirty="0" smtClean="0"/>
              <a:t>řešení učitel ukáže na tabuli. Vyzkoušejí si přiřazování některých </a:t>
            </a:r>
          </a:p>
          <a:p>
            <a:endParaRPr lang="cs-CZ" dirty="0"/>
          </a:p>
          <a:p>
            <a:r>
              <a:rPr lang="cs-CZ" dirty="0" smtClean="0"/>
              <a:t>vyjmenovaných slov k obrázkům s následnou kontrolou.</a:t>
            </a:r>
          </a:p>
          <a:p>
            <a:endParaRPr lang="cs-CZ" dirty="0" smtClean="0"/>
          </a:p>
          <a:p>
            <a:r>
              <a:rPr lang="cs-CZ" dirty="0" smtClean="0"/>
              <a:t>Materiál slouží k pochopení a naučení vyjmenovaných slov po B                    </a:t>
            </a:r>
          </a:p>
          <a:p>
            <a:endParaRPr lang="cs-CZ" dirty="0"/>
          </a:p>
          <a:p>
            <a:r>
              <a:rPr lang="cs-CZ" dirty="0" smtClean="0"/>
              <a:t>a  k  procvičení psaní y ý u slov vyjmenovaných po B i u slov příbuzných.</a:t>
            </a:r>
          </a:p>
          <a:p>
            <a:endParaRPr lang="cs-CZ" dirty="0"/>
          </a:p>
          <a:p>
            <a:r>
              <a:rPr lang="cs-CZ" b="1" dirty="0" smtClean="0"/>
              <a:t>Pomůcky</a:t>
            </a:r>
            <a:r>
              <a:rPr lang="cs-CZ" dirty="0" smtClean="0"/>
              <a:t>: fixy na tabuli ( viz okno č.19 a č.20 )</a:t>
            </a:r>
            <a:endParaRPr lang="cs-CZ" dirty="0"/>
          </a:p>
        </p:txBody>
      </p:sp>
      <p:sp>
        <p:nvSpPr>
          <p:cNvPr id="2" name="Obdélník 1"/>
          <p:cNvSpPr/>
          <p:nvPr/>
        </p:nvSpPr>
        <p:spPr>
          <a:xfrm>
            <a:off x="755576" y="6237312"/>
            <a:ext cx="7272000" cy="307777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r>
              <a:rPr lang="cs-CZ" sz="1400" dirty="0">
                <a:solidFill>
                  <a:schemeClr val="tx1">
                    <a:lumMod val="50000"/>
                    <a:lumOff val="50000"/>
                  </a:schemeClr>
                </a:solidFill>
              </a:rPr>
              <a:t>Autorem materiálu a všech jeho částí, není-li uvedeno jinak, je Mgr. Andrea  </a:t>
            </a:r>
            <a:r>
              <a:rPr lang="cs-CZ" sz="1400" dirty="0" err="1">
                <a:solidFill>
                  <a:schemeClr val="tx1">
                    <a:lumMod val="50000"/>
                    <a:lumOff val="50000"/>
                  </a:schemeClr>
                </a:solidFill>
              </a:rPr>
              <a:t>Fadrhonsová</a:t>
            </a:r>
            <a:r>
              <a:rPr lang="cs-CZ" sz="1400" dirty="0"/>
              <a:t>.</a:t>
            </a:r>
          </a:p>
        </p:txBody>
      </p:sp>
    </p:spTree>
    <p:extLst>
      <p:ext uri="{BB962C8B-B14F-4D97-AF65-F5344CB8AC3E}">
        <p14:creationId xmlns:p14="http://schemas.microsoft.com/office/powerpoint/2010/main" xmlns="" val="399383930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Obdélník 1"/>
          <p:cNvSpPr/>
          <p:nvPr/>
        </p:nvSpPr>
        <p:spPr>
          <a:xfrm>
            <a:off x="1187624" y="6309320"/>
            <a:ext cx="7308000" cy="307777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pPr algn="ctr"/>
            <a:r>
              <a:rPr lang="cs-CZ" sz="1400" dirty="0">
                <a:solidFill>
                  <a:schemeClr val="tx1">
                    <a:lumMod val="50000"/>
                    <a:lumOff val="50000"/>
                  </a:schemeClr>
                </a:solidFill>
              </a:rPr>
              <a:t>Autorem materiálu a všech jeho částí, není-li uvedeno jinak, je Mgr. Andrea  </a:t>
            </a:r>
            <a:r>
              <a:rPr lang="cs-CZ" sz="1400" dirty="0" err="1">
                <a:solidFill>
                  <a:schemeClr val="tx1">
                    <a:lumMod val="50000"/>
                    <a:lumOff val="50000"/>
                  </a:schemeClr>
                </a:solidFill>
              </a:rPr>
              <a:t>Fadrhonsová</a:t>
            </a:r>
            <a:r>
              <a:rPr lang="cs-CZ" sz="1400" dirty="0"/>
              <a:t>.</a:t>
            </a:r>
          </a:p>
        </p:txBody>
      </p:sp>
      <p:sp>
        <p:nvSpPr>
          <p:cNvPr id="3" name="TextovéPole 2"/>
          <p:cNvSpPr txBox="1"/>
          <p:nvPr/>
        </p:nvSpPr>
        <p:spPr>
          <a:xfrm>
            <a:off x="395536" y="692696"/>
            <a:ext cx="7416824" cy="5078313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cs-CZ" dirty="0"/>
              <a:t>POKYNY:</a:t>
            </a:r>
          </a:p>
          <a:p>
            <a:endParaRPr lang="cs-CZ" dirty="0"/>
          </a:p>
          <a:p>
            <a:r>
              <a:rPr lang="cs-CZ" b="1" dirty="0"/>
              <a:t>Okno č. 4 - 5: </a:t>
            </a:r>
            <a:r>
              <a:rPr lang="cs-CZ" dirty="0"/>
              <a:t>Žáci se seznamují s pořadím vyjmenovaných slov po </a:t>
            </a:r>
            <a:r>
              <a:rPr lang="cs-CZ" dirty="0" smtClean="0"/>
              <a:t>B.</a:t>
            </a:r>
            <a:endParaRPr lang="cs-CZ" dirty="0"/>
          </a:p>
          <a:p>
            <a:endParaRPr lang="cs-CZ" dirty="0"/>
          </a:p>
          <a:p>
            <a:r>
              <a:rPr lang="cs-CZ" b="1" dirty="0"/>
              <a:t>Okno č. 6 -18:</a:t>
            </a:r>
            <a:r>
              <a:rPr lang="cs-CZ" dirty="0"/>
              <a:t> Žáci </a:t>
            </a:r>
            <a:r>
              <a:rPr lang="cs-CZ" dirty="0" smtClean="0"/>
              <a:t> si přečtou </a:t>
            </a:r>
            <a:r>
              <a:rPr lang="cs-CZ" dirty="0"/>
              <a:t>dané vyjmenované slovo po </a:t>
            </a:r>
            <a:r>
              <a:rPr lang="cs-CZ" dirty="0" smtClean="0"/>
              <a:t>B</a:t>
            </a:r>
            <a:endParaRPr lang="cs-CZ" dirty="0"/>
          </a:p>
          <a:p>
            <a:endParaRPr lang="cs-CZ" dirty="0"/>
          </a:p>
          <a:p>
            <a:r>
              <a:rPr lang="cs-CZ" dirty="0" smtClean="0"/>
              <a:t>a dále </a:t>
            </a:r>
            <a:r>
              <a:rPr lang="cs-CZ" dirty="0"/>
              <a:t>se pokusí vysvětlit jeho význam </a:t>
            </a:r>
            <a:r>
              <a:rPr lang="cs-CZ" dirty="0" smtClean="0"/>
              <a:t>za </a:t>
            </a:r>
            <a:r>
              <a:rPr lang="cs-CZ" dirty="0"/>
              <a:t>pomocí synonym</a:t>
            </a:r>
            <a:r>
              <a:rPr lang="cs-CZ" dirty="0" smtClean="0"/>
              <a:t>.</a:t>
            </a:r>
          </a:p>
          <a:p>
            <a:endParaRPr lang="cs-CZ" dirty="0"/>
          </a:p>
          <a:p>
            <a:r>
              <a:rPr lang="cs-CZ" dirty="0" smtClean="0"/>
              <a:t>Následuje </a:t>
            </a:r>
            <a:r>
              <a:rPr lang="cs-CZ" dirty="0"/>
              <a:t>kontrola významu na tabuli.</a:t>
            </a:r>
          </a:p>
          <a:p>
            <a:endParaRPr lang="cs-CZ" dirty="0"/>
          </a:p>
          <a:p>
            <a:r>
              <a:rPr lang="cs-CZ" dirty="0"/>
              <a:t>Následně se žáci pokoušejí použít dané slovo ve větě, možné správné </a:t>
            </a:r>
          </a:p>
          <a:p>
            <a:endParaRPr lang="cs-CZ" dirty="0"/>
          </a:p>
          <a:p>
            <a:r>
              <a:rPr lang="cs-CZ" dirty="0"/>
              <a:t>řešení si zkontrolují na tabuli.</a:t>
            </a:r>
          </a:p>
          <a:p>
            <a:endParaRPr lang="cs-CZ" dirty="0"/>
          </a:p>
          <a:p>
            <a:r>
              <a:rPr lang="cs-CZ" b="1" dirty="0"/>
              <a:t>Okno č. 19 – 20:  </a:t>
            </a:r>
            <a:r>
              <a:rPr lang="cs-CZ" dirty="0"/>
              <a:t>Žáci přiřazují za pomocí fixů daná vyjmenovaná </a:t>
            </a:r>
            <a:endParaRPr lang="cs-CZ" dirty="0" smtClean="0"/>
          </a:p>
          <a:p>
            <a:endParaRPr lang="cs-CZ" dirty="0"/>
          </a:p>
          <a:p>
            <a:r>
              <a:rPr lang="cs-CZ" dirty="0" smtClean="0"/>
              <a:t>slova po B </a:t>
            </a:r>
            <a:r>
              <a:rPr lang="cs-CZ" dirty="0"/>
              <a:t>k obrázkům. Následuje grafická kontrola na tabuli.</a:t>
            </a:r>
          </a:p>
          <a:p>
            <a:endParaRPr lang="cs-CZ" dirty="0"/>
          </a:p>
        </p:txBody>
      </p:sp>
    </p:spTree>
    <p:extLst>
      <p:ext uri="{BB962C8B-B14F-4D97-AF65-F5344CB8AC3E}">
        <p14:creationId xmlns:p14="http://schemas.microsoft.com/office/powerpoint/2010/main" xmlns="" val="2937552242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6" name="TextovéPole 15"/>
          <p:cNvSpPr txBox="1"/>
          <p:nvPr/>
        </p:nvSpPr>
        <p:spPr>
          <a:xfrm>
            <a:off x="899592" y="6351983"/>
            <a:ext cx="7560840" cy="307777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cs-CZ" sz="1400" dirty="0" smtClean="0">
                <a:solidFill>
                  <a:schemeClr val="tx1">
                    <a:lumMod val="50000"/>
                    <a:lumOff val="50000"/>
                  </a:schemeClr>
                </a:solidFill>
              </a:rPr>
              <a:t>Autorem materiálu a všech jeho částí, není-li uvedeno jinak, je Mgr. Andrea  </a:t>
            </a:r>
            <a:r>
              <a:rPr lang="cs-CZ" sz="1400" dirty="0" err="1" smtClean="0">
                <a:solidFill>
                  <a:schemeClr val="tx1">
                    <a:lumMod val="50000"/>
                    <a:lumOff val="50000"/>
                  </a:schemeClr>
                </a:solidFill>
              </a:rPr>
              <a:t>Fadrhonsová</a:t>
            </a:r>
            <a:r>
              <a:rPr lang="cs-CZ" sz="1400" dirty="0" smtClean="0"/>
              <a:t>.</a:t>
            </a:r>
            <a:endParaRPr lang="cs-CZ" sz="1400" dirty="0"/>
          </a:p>
        </p:txBody>
      </p:sp>
      <p:sp>
        <p:nvSpPr>
          <p:cNvPr id="14" name="TextovéPole 13"/>
          <p:cNvSpPr txBox="1"/>
          <p:nvPr/>
        </p:nvSpPr>
        <p:spPr>
          <a:xfrm>
            <a:off x="3261344" y="3522399"/>
            <a:ext cx="3240000" cy="936000"/>
          </a:xfrm>
          <a:prstGeom prst="rect">
            <a:avLst/>
          </a:prstGeom>
          <a:solidFill>
            <a:srgbClr val="FFFF00"/>
          </a:solidFill>
        </p:spPr>
        <p:txBody>
          <a:bodyPr wrap="square" rtlCol="0">
            <a:spAutoFit/>
          </a:bodyPr>
          <a:lstStyle/>
          <a:p>
            <a:r>
              <a:rPr lang="cs-CZ" sz="5400" b="1" dirty="0" smtClean="0"/>
              <a:t>Přibyslav</a:t>
            </a:r>
            <a:endParaRPr lang="cs-CZ" sz="5400" b="1" dirty="0"/>
          </a:p>
        </p:txBody>
      </p:sp>
      <p:sp>
        <p:nvSpPr>
          <p:cNvPr id="8" name="TextovéPole 7"/>
          <p:cNvSpPr txBox="1"/>
          <p:nvPr/>
        </p:nvSpPr>
        <p:spPr>
          <a:xfrm rot="20021378">
            <a:off x="3510675" y="3464665"/>
            <a:ext cx="2520000" cy="923330"/>
          </a:xfrm>
          <a:prstGeom prst="rect">
            <a:avLst/>
          </a:prstGeom>
          <a:solidFill>
            <a:srgbClr val="FFFF00"/>
          </a:solidFill>
        </p:spPr>
        <p:txBody>
          <a:bodyPr wrap="square" rtlCol="0" anchor="ctr">
            <a:spAutoFit/>
          </a:bodyPr>
          <a:lstStyle/>
          <a:p>
            <a:pPr algn="ctr"/>
            <a:r>
              <a:rPr lang="cs-CZ" sz="5400" b="1" dirty="0" smtClean="0"/>
              <a:t>býk</a:t>
            </a:r>
            <a:endParaRPr lang="cs-CZ" sz="5400" b="1" dirty="0"/>
          </a:p>
        </p:txBody>
      </p:sp>
      <p:sp>
        <p:nvSpPr>
          <p:cNvPr id="7" name="TextovéPole 6"/>
          <p:cNvSpPr txBox="1"/>
          <p:nvPr/>
        </p:nvSpPr>
        <p:spPr>
          <a:xfrm rot="1916728">
            <a:off x="3420012" y="3464664"/>
            <a:ext cx="2520000" cy="923330"/>
          </a:xfrm>
          <a:prstGeom prst="rect">
            <a:avLst/>
          </a:prstGeom>
          <a:solidFill>
            <a:srgbClr val="FFFF00"/>
          </a:solidFill>
        </p:spPr>
        <p:txBody>
          <a:bodyPr wrap="square" rtlCol="0">
            <a:spAutoFit/>
          </a:bodyPr>
          <a:lstStyle/>
          <a:p>
            <a:r>
              <a:rPr lang="cs-CZ" sz="5400" b="1" dirty="0" smtClean="0"/>
              <a:t>kobyla</a:t>
            </a:r>
            <a:endParaRPr lang="cs-CZ" sz="5400" b="1" dirty="0"/>
          </a:p>
        </p:txBody>
      </p:sp>
      <p:sp>
        <p:nvSpPr>
          <p:cNvPr id="4" name="TextovéPole 3"/>
          <p:cNvSpPr txBox="1"/>
          <p:nvPr/>
        </p:nvSpPr>
        <p:spPr>
          <a:xfrm rot="20004971">
            <a:off x="3439956" y="3546375"/>
            <a:ext cx="2520000" cy="923330"/>
          </a:xfrm>
          <a:prstGeom prst="rect">
            <a:avLst/>
          </a:prstGeom>
          <a:solidFill>
            <a:srgbClr val="FFFF00"/>
          </a:solidFill>
        </p:spPr>
        <p:txBody>
          <a:bodyPr wrap="square" rtlCol="0">
            <a:spAutoFit/>
          </a:bodyPr>
          <a:lstStyle/>
          <a:p>
            <a:pPr algn="ctr"/>
            <a:r>
              <a:rPr lang="cs-CZ" sz="5400" b="1" dirty="0" smtClean="0"/>
              <a:t>bylina</a:t>
            </a:r>
            <a:endParaRPr lang="cs-CZ" sz="5400" b="1" dirty="0"/>
          </a:p>
        </p:txBody>
      </p:sp>
      <p:sp>
        <p:nvSpPr>
          <p:cNvPr id="3" name="TextovéPole 2"/>
          <p:cNvSpPr txBox="1"/>
          <p:nvPr/>
        </p:nvSpPr>
        <p:spPr>
          <a:xfrm>
            <a:off x="3205131" y="3450380"/>
            <a:ext cx="2520000" cy="923330"/>
          </a:xfrm>
          <a:prstGeom prst="rect">
            <a:avLst/>
          </a:prstGeom>
          <a:solidFill>
            <a:srgbClr val="FFFF00"/>
          </a:solidFill>
        </p:spPr>
        <p:txBody>
          <a:bodyPr wrap="square" rtlCol="0">
            <a:spAutoFit/>
          </a:bodyPr>
          <a:lstStyle/>
          <a:p>
            <a:pPr algn="ctr"/>
            <a:r>
              <a:rPr lang="cs-CZ" sz="5400" b="1" dirty="0" smtClean="0"/>
              <a:t>bystrý</a:t>
            </a:r>
            <a:endParaRPr lang="cs-CZ" sz="5400" b="1" dirty="0"/>
          </a:p>
        </p:txBody>
      </p:sp>
      <p:sp>
        <p:nvSpPr>
          <p:cNvPr id="2" name="TextovéPole 1"/>
          <p:cNvSpPr txBox="1"/>
          <p:nvPr/>
        </p:nvSpPr>
        <p:spPr>
          <a:xfrm rot="1084824">
            <a:off x="3599582" y="3464665"/>
            <a:ext cx="2520280" cy="923330"/>
          </a:xfrm>
          <a:prstGeom prst="rect">
            <a:avLst/>
          </a:prstGeom>
          <a:solidFill>
            <a:srgbClr val="FFFF00"/>
          </a:solidFill>
        </p:spPr>
        <p:txBody>
          <a:bodyPr wrap="square" rtlCol="0">
            <a:spAutoFit/>
          </a:bodyPr>
          <a:lstStyle/>
          <a:p>
            <a:r>
              <a:rPr lang="cs-CZ" sz="5400" b="1" dirty="0" smtClean="0"/>
              <a:t>obyčej</a:t>
            </a:r>
            <a:endParaRPr lang="cs-CZ" sz="5400" b="1" dirty="0"/>
          </a:p>
        </p:txBody>
      </p:sp>
      <p:sp>
        <p:nvSpPr>
          <p:cNvPr id="13" name="TextovéPole 12"/>
          <p:cNvSpPr txBox="1"/>
          <p:nvPr/>
        </p:nvSpPr>
        <p:spPr>
          <a:xfrm rot="19683819">
            <a:off x="3277956" y="3522398"/>
            <a:ext cx="2844000" cy="936000"/>
          </a:xfrm>
          <a:prstGeom prst="rect">
            <a:avLst/>
          </a:prstGeom>
          <a:solidFill>
            <a:srgbClr val="FFFF00"/>
          </a:solidFill>
        </p:spPr>
        <p:txBody>
          <a:bodyPr wrap="square" rtlCol="0">
            <a:spAutoFit/>
          </a:bodyPr>
          <a:lstStyle/>
          <a:p>
            <a:pPr algn="ctr"/>
            <a:r>
              <a:rPr lang="cs-CZ" sz="5400" b="1" dirty="0" smtClean="0"/>
              <a:t>dobytek</a:t>
            </a:r>
            <a:endParaRPr lang="cs-CZ" sz="5400" b="1" dirty="0"/>
          </a:p>
        </p:txBody>
      </p:sp>
      <p:sp>
        <p:nvSpPr>
          <p:cNvPr id="12" name="TextovéPole 11"/>
          <p:cNvSpPr txBox="1"/>
          <p:nvPr/>
        </p:nvSpPr>
        <p:spPr>
          <a:xfrm rot="20585618">
            <a:off x="3258251" y="3342085"/>
            <a:ext cx="2808000" cy="936000"/>
          </a:xfrm>
          <a:prstGeom prst="rect">
            <a:avLst/>
          </a:prstGeom>
          <a:solidFill>
            <a:srgbClr val="FFFF00"/>
          </a:solidFill>
        </p:spPr>
        <p:txBody>
          <a:bodyPr wrap="square" rtlCol="0">
            <a:spAutoFit/>
          </a:bodyPr>
          <a:lstStyle/>
          <a:p>
            <a:r>
              <a:rPr lang="cs-CZ" sz="5400" b="1" dirty="0" smtClean="0"/>
              <a:t>nábytek</a:t>
            </a:r>
            <a:endParaRPr lang="cs-CZ" sz="5400" b="1" dirty="0"/>
          </a:p>
        </p:txBody>
      </p:sp>
      <p:sp>
        <p:nvSpPr>
          <p:cNvPr id="11" name="TextovéPole 10"/>
          <p:cNvSpPr txBox="1"/>
          <p:nvPr/>
        </p:nvSpPr>
        <p:spPr>
          <a:xfrm rot="3234529">
            <a:off x="3454089" y="3623027"/>
            <a:ext cx="2592000" cy="936000"/>
          </a:xfrm>
          <a:prstGeom prst="rect">
            <a:avLst/>
          </a:prstGeom>
          <a:solidFill>
            <a:srgbClr val="FFFF00"/>
          </a:solidFill>
        </p:spPr>
        <p:txBody>
          <a:bodyPr wrap="square" rtlCol="0">
            <a:spAutoFit/>
          </a:bodyPr>
          <a:lstStyle/>
          <a:p>
            <a:pPr algn="ctr"/>
            <a:r>
              <a:rPr lang="cs-CZ" sz="4800" b="1" dirty="0" smtClean="0"/>
              <a:t>příbytek</a:t>
            </a:r>
            <a:endParaRPr lang="cs-CZ" sz="4800" b="1" dirty="0"/>
          </a:p>
        </p:txBody>
      </p:sp>
      <p:sp>
        <p:nvSpPr>
          <p:cNvPr id="10" name="TextovéPole 9"/>
          <p:cNvSpPr txBox="1"/>
          <p:nvPr/>
        </p:nvSpPr>
        <p:spPr>
          <a:xfrm>
            <a:off x="3371709" y="3629362"/>
            <a:ext cx="2520000" cy="923330"/>
          </a:xfrm>
          <a:prstGeom prst="rect">
            <a:avLst/>
          </a:prstGeom>
          <a:solidFill>
            <a:srgbClr val="FFFF00"/>
          </a:solidFill>
        </p:spPr>
        <p:txBody>
          <a:bodyPr wrap="square" rtlCol="0">
            <a:spAutoFit/>
          </a:bodyPr>
          <a:lstStyle/>
          <a:p>
            <a:pPr algn="ctr"/>
            <a:r>
              <a:rPr lang="cs-CZ" sz="5400" b="1" dirty="0" smtClean="0"/>
              <a:t>byt</a:t>
            </a:r>
            <a:endParaRPr lang="cs-CZ" sz="5400" b="1" dirty="0"/>
          </a:p>
        </p:txBody>
      </p:sp>
      <p:sp>
        <p:nvSpPr>
          <p:cNvPr id="9" name="TextovéPole 8"/>
          <p:cNvSpPr txBox="1"/>
          <p:nvPr/>
        </p:nvSpPr>
        <p:spPr>
          <a:xfrm rot="1143213">
            <a:off x="3031508" y="3592541"/>
            <a:ext cx="2664000" cy="830997"/>
          </a:xfrm>
          <a:prstGeom prst="rect">
            <a:avLst/>
          </a:prstGeom>
          <a:solidFill>
            <a:srgbClr val="FFFF00"/>
          </a:solidFill>
        </p:spPr>
        <p:txBody>
          <a:bodyPr wrap="square" rtlCol="0">
            <a:spAutoFit/>
          </a:bodyPr>
          <a:lstStyle/>
          <a:p>
            <a:pPr algn="ctr"/>
            <a:r>
              <a:rPr lang="cs-CZ" sz="4800" b="1" dirty="0" smtClean="0"/>
              <a:t>obyvatel</a:t>
            </a:r>
            <a:endParaRPr lang="cs-CZ" sz="4800" b="1" dirty="0"/>
          </a:p>
        </p:txBody>
      </p:sp>
      <p:sp>
        <p:nvSpPr>
          <p:cNvPr id="6" name="TextovéPole 5"/>
          <p:cNvSpPr txBox="1"/>
          <p:nvPr/>
        </p:nvSpPr>
        <p:spPr>
          <a:xfrm>
            <a:off x="3366563" y="3554894"/>
            <a:ext cx="2520000" cy="923330"/>
          </a:xfrm>
          <a:prstGeom prst="rect">
            <a:avLst/>
          </a:prstGeom>
          <a:solidFill>
            <a:srgbClr val="FFFF00"/>
          </a:solidFill>
        </p:spPr>
        <p:txBody>
          <a:bodyPr wrap="square" rtlCol="0">
            <a:spAutoFit/>
          </a:bodyPr>
          <a:lstStyle/>
          <a:p>
            <a:pPr algn="ctr"/>
            <a:r>
              <a:rPr lang="cs-CZ" sz="5400" b="1" dirty="0" smtClean="0"/>
              <a:t>bydlit</a:t>
            </a:r>
            <a:endParaRPr lang="cs-CZ" sz="5400" b="1" dirty="0"/>
          </a:p>
        </p:txBody>
      </p:sp>
      <p:sp>
        <p:nvSpPr>
          <p:cNvPr id="5" name="TextovéPole 4"/>
          <p:cNvSpPr txBox="1"/>
          <p:nvPr/>
        </p:nvSpPr>
        <p:spPr>
          <a:xfrm rot="1602450">
            <a:off x="3561215" y="3647144"/>
            <a:ext cx="2520000" cy="923330"/>
          </a:xfrm>
          <a:prstGeom prst="rect">
            <a:avLst/>
          </a:prstGeom>
          <a:solidFill>
            <a:srgbClr val="FFFF00"/>
          </a:solidFill>
        </p:spPr>
        <p:txBody>
          <a:bodyPr wrap="square" rtlCol="0">
            <a:spAutoFit/>
          </a:bodyPr>
          <a:lstStyle/>
          <a:p>
            <a:pPr algn="ctr"/>
            <a:r>
              <a:rPr lang="cs-CZ" sz="5400" b="1" dirty="0" smtClean="0"/>
              <a:t>být</a:t>
            </a:r>
            <a:endParaRPr lang="cs-CZ" sz="5400" b="1" dirty="0"/>
          </a:p>
        </p:txBody>
      </p:sp>
      <p:sp>
        <p:nvSpPr>
          <p:cNvPr id="15" name="TextovéPole 14"/>
          <p:cNvSpPr txBox="1"/>
          <p:nvPr/>
        </p:nvSpPr>
        <p:spPr>
          <a:xfrm>
            <a:off x="1331640" y="980727"/>
            <a:ext cx="6228000" cy="792000"/>
          </a:xfrm>
          <a:prstGeom prst="rect">
            <a:avLst/>
          </a:prstGeom>
          <a:solidFill>
            <a:schemeClr val="accent6">
              <a:lumMod val="60000"/>
              <a:lumOff val="40000"/>
            </a:schemeClr>
          </a:solidFill>
        </p:spPr>
        <p:txBody>
          <a:bodyPr wrap="square" rtlCol="0">
            <a:spAutoFit/>
          </a:bodyPr>
          <a:lstStyle/>
          <a:p>
            <a:r>
              <a:rPr lang="cs-CZ" sz="4000" b="1" dirty="0" smtClean="0"/>
              <a:t>Vyjmenovaná slova po B</a:t>
            </a:r>
            <a:endParaRPr lang="cs-CZ" sz="4000" b="1" dirty="0"/>
          </a:p>
        </p:txBody>
      </p:sp>
    </p:spTree>
    <p:extLst>
      <p:ext uri="{BB962C8B-B14F-4D97-AF65-F5344CB8AC3E}">
        <p14:creationId xmlns:p14="http://schemas.microsoft.com/office/powerpoint/2010/main" xmlns="" val="1298291541"/>
      </p:ext>
    </p:extLst>
  </p:cSld>
  <p:clrMapOvr>
    <a:masterClrMapping/>
  </p:clrMapOvr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2" presetClass="exit" presetSubtype="4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6" dur="1500"/>
                                        <p:tgtEl>
                                          <p:spTgt spid="5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7" dur="1500"/>
                                        <p:tgtEl>
                                          <p:spTgt spid="5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1+ppt_h/2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8" dur="1" fill="hold">
                                          <p:stCondLst>
                                            <p:cond delay="1499"/>
                                          </p:stCondLst>
                                        </p:cTn>
                                        <p:tgtEl>
                                          <p:spTgt spid="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9" fill="hold">
                            <p:stCondLst>
                              <p:cond delay="1500"/>
                            </p:stCondLst>
                            <p:childTnLst>
                              <p:par>
                                <p:cTn id="10" presetID="2" presetClass="exit" presetSubtype="4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11" dur="1500"/>
                                        <p:tgtEl>
                                          <p:spTgt spid="6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2" dur="1500"/>
                                        <p:tgtEl>
                                          <p:spTgt spid="6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1+ppt_h/2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13" dur="1" fill="hold">
                                          <p:stCondLst>
                                            <p:cond delay="1499"/>
                                          </p:stCondLst>
                                        </p:cTn>
                                        <p:tgtEl>
                                          <p:spTgt spid="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14" fill="hold">
                            <p:stCondLst>
                              <p:cond delay="3000"/>
                            </p:stCondLst>
                            <p:childTnLst>
                              <p:par>
                                <p:cTn id="15" presetID="2" presetClass="exit" presetSubtype="4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16" dur="1500"/>
                                        <p:tgtEl>
                                          <p:spTgt spid="9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7" dur="1500"/>
                                        <p:tgtEl>
                                          <p:spTgt spid="9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1+ppt_h/2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18" dur="1" fill="hold">
                                          <p:stCondLst>
                                            <p:cond delay="1499"/>
                                          </p:stCondLst>
                                        </p:cTn>
                                        <p:tgtEl>
                                          <p:spTgt spid="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19" fill="hold">
                            <p:stCondLst>
                              <p:cond delay="4500"/>
                            </p:stCondLst>
                            <p:childTnLst>
                              <p:par>
                                <p:cTn id="20" presetID="2" presetClass="exit" presetSubtype="4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21" dur="1500"/>
                                        <p:tgtEl>
                                          <p:spTgt spid="10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22" dur="1500"/>
                                        <p:tgtEl>
                                          <p:spTgt spid="10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1+ppt_h/2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23" dur="1" fill="hold">
                                          <p:stCondLst>
                                            <p:cond delay="1499"/>
                                          </p:stCondLst>
                                        </p:cTn>
                                        <p:tgtEl>
                                          <p:spTgt spid="1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24" fill="hold">
                            <p:stCondLst>
                              <p:cond delay="6000"/>
                            </p:stCondLst>
                            <p:childTnLst>
                              <p:par>
                                <p:cTn id="25" presetID="2" presetClass="exit" presetSubtype="4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26" dur="1500"/>
                                        <p:tgtEl>
                                          <p:spTgt spid="11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27" dur="1500"/>
                                        <p:tgtEl>
                                          <p:spTgt spid="11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1+ppt_h/2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28" dur="1" fill="hold">
                                          <p:stCondLst>
                                            <p:cond delay="1499"/>
                                          </p:stCondLst>
                                        </p:cTn>
                                        <p:tgtEl>
                                          <p:spTgt spid="1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29" fill="hold">
                            <p:stCondLst>
                              <p:cond delay="7500"/>
                            </p:stCondLst>
                            <p:childTnLst>
                              <p:par>
                                <p:cTn id="30" presetID="2" presetClass="exit" presetSubtype="4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31" dur="1500"/>
                                        <p:tgtEl>
                                          <p:spTgt spid="12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32" dur="1500"/>
                                        <p:tgtEl>
                                          <p:spTgt spid="12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1+ppt_h/2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33" dur="1" fill="hold">
                                          <p:stCondLst>
                                            <p:cond delay="1499"/>
                                          </p:stCondLst>
                                        </p:cTn>
                                        <p:tgtEl>
                                          <p:spTgt spid="1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34" fill="hold">
                            <p:stCondLst>
                              <p:cond delay="9000"/>
                            </p:stCondLst>
                            <p:childTnLst>
                              <p:par>
                                <p:cTn id="35" presetID="2" presetClass="exit" presetSubtype="4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36" dur="1500"/>
                                        <p:tgtEl>
                                          <p:spTgt spid="13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37" dur="1500"/>
                                        <p:tgtEl>
                                          <p:spTgt spid="13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1+ppt_h/2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38" dur="1" fill="hold">
                                          <p:stCondLst>
                                            <p:cond delay="1499"/>
                                          </p:stCondLst>
                                        </p:cTn>
                                        <p:tgtEl>
                                          <p:spTgt spid="1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39" fill="hold">
                            <p:stCondLst>
                              <p:cond delay="10500"/>
                            </p:stCondLst>
                            <p:childTnLst>
                              <p:par>
                                <p:cTn id="40" presetID="2" presetClass="exit" presetSubtype="4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41" dur="1500"/>
                                        <p:tgtEl>
                                          <p:spTgt spid="2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42" dur="1500"/>
                                        <p:tgtEl>
                                          <p:spTgt spid="2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1+ppt_h/2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43" dur="1" fill="hold">
                                          <p:stCondLst>
                                            <p:cond delay="1499"/>
                                          </p:stCondLst>
                                        </p:cTn>
                                        <p:tgtEl>
                                          <p:spTgt spid="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44" fill="hold">
                            <p:stCondLst>
                              <p:cond delay="12000"/>
                            </p:stCondLst>
                            <p:childTnLst>
                              <p:par>
                                <p:cTn id="45" presetID="2" presetClass="exit" presetSubtype="4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46" dur="1500"/>
                                        <p:tgtEl>
                                          <p:spTgt spid="3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47" dur="1500"/>
                                        <p:tgtEl>
                                          <p:spTgt spid="3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1+ppt_h/2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48" dur="1" fill="hold">
                                          <p:stCondLst>
                                            <p:cond delay="1499"/>
                                          </p:stCondLst>
                                        </p:cTn>
                                        <p:tgtEl>
                                          <p:spTgt spid="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49" fill="hold">
                            <p:stCondLst>
                              <p:cond delay="13500"/>
                            </p:stCondLst>
                            <p:childTnLst>
                              <p:par>
                                <p:cTn id="50" presetID="2" presetClass="exit" presetSubtype="4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51" dur="1500"/>
                                        <p:tgtEl>
                                          <p:spTgt spid="4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52" dur="1500"/>
                                        <p:tgtEl>
                                          <p:spTgt spid="4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1+ppt_h/2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53" dur="1" fill="hold">
                                          <p:stCondLst>
                                            <p:cond delay="1499"/>
                                          </p:stCondLst>
                                        </p:cTn>
                                        <p:tgtEl>
                                          <p:spTgt spid="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54" fill="hold">
                            <p:stCondLst>
                              <p:cond delay="15000"/>
                            </p:stCondLst>
                            <p:childTnLst>
                              <p:par>
                                <p:cTn id="55" presetID="2" presetClass="exit" presetSubtype="4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56" dur="1500"/>
                                        <p:tgtEl>
                                          <p:spTgt spid="7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57" dur="1500"/>
                                        <p:tgtEl>
                                          <p:spTgt spid="7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1+ppt_h/2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58" dur="1" fill="hold">
                                          <p:stCondLst>
                                            <p:cond delay="1499"/>
                                          </p:stCondLst>
                                        </p:cTn>
                                        <p:tgtEl>
                                          <p:spTgt spid="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59" fill="hold">
                            <p:stCondLst>
                              <p:cond delay="16500"/>
                            </p:stCondLst>
                            <p:childTnLst>
                              <p:par>
                                <p:cTn id="60" presetID="2" presetClass="exit" presetSubtype="4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61" dur="1500"/>
                                        <p:tgtEl>
                                          <p:spTgt spid="8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62" dur="1500"/>
                                        <p:tgtEl>
                                          <p:spTgt spid="8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1+ppt_h/2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63" dur="1" fill="hold">
                                          <p:stCondLst>
                                            <p:cond delay="1499"/>
                                          </p:stCondLst>
                                        </p:cTn>
                                        <p:tgtEl>
                                          <p:spTgt spid="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64" fill="hold">
                            <p:stCondLst>
                              <p:cond delay="18000"/>
                            </p:stCondLst>
                            <p:childTnLst>
                              <p:par>
                                <p:cTn id="65" presetID="2" presetClass="exit" presetSubtype="4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66" dur="1500"/>
                                        <p:tgtEl>
                                          <p:spTgt spid="14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67" dur="1500"/>
                                        <p:tgtEl>
                                          <p:spTgt spid="14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1+ppt_h/2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68" dur="1" fill="hold">
                                          <p:stCondLst>
                                            <p:cond delay="1499"/>
                                          </p:stCondLst>
                                        </p:cTn>
                                        <p:tgtEl>
                                          <p:spTgt spid="1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14" grpId="0" animBg="1"/>
      <p:bldP spid="8" grpId="0" animBg="1"/>
      <p:bldP spid="7" grpId="0" animBg="1"/>
      <p:bldP spid="4" grpId="0" animBg="1"/>
      <p:bldP spid="3" grpId="0" animBg="1"/>
      <p:bldP spid="2" grpId="0" animBg="1"/>
      <p:bldP spid="13" grpId="0" animBg="1"/>
      <p:bldP spid="12" grpId="0" animBg="1"/>
      <p:bldP spid="11" grpId="0" animBg="1"/>
      <p:bldP spid="10" grpId="0" animBg="1"/>
      <p:bldP spid="9" grpId="0" animBg="1"/>
      <p:bldP spid="6" grpId="0" animBg="1"/>
      <p:bldP spid="5" grpId="0" animBg="1"/>
    </p:bldLst>
  </p:timing>
</p:sld>
</file>

<file path=ppt/slides/slide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" name="TextovéPole 2"/>
          <p:cNvSpPr txBox="1"/>
          <p:nvPr/>
        </p:nvSpPr>
        <p:spPr>
          <a:xfrm>
            <a:off x="1918370" y="190380"/>
            <a:ext cx="5616000" cy="648000"/>
          </a:xfrm>
          <a:prstGeom prst="rect">
            <a:avLst/>
          </a:prstGeom>
          <a:solidFill>
            <a:schemeClr val="accent6">
              <a:lumMod val="60000"/>
              <a:lumOff val="40000"/>
            </a:schemeClr>
          </a:solidFill>
        </p:spPr>
        <p:txBody>
          <a:bodyPr wrap="square" rtlCol="0">
            <a:spAutoFit/>
          </a:bodyPr>
          <a:lstStyle/>
          <a:p>
            <a:pPr algn="ctr"/>
            <a:r>
              <a:rPr lang="cs-CZ" sz="3600" b="1" dirty="0" smtClean="0"/>
              <a:t>Vyjmenovaná slova po B</a:t>
            </a:r>
            <a:endParaRPr lang="cs-CZ" sz="3600" b="1" dirty="0"/>
          </a:p>
        </p:txBody>
      </p:sp>
      <p:sp>
        <p:nvSpPr>
          <p:cNvPr id="4" name="TextovéPole 3"/>
          <p:cNvSpPr txBox="1"/>
          <p:nvPr/>
        </p:nvSpPr>
        <p:spPr>
          <a:xfrm>
            <a:off x="980619" y="1197032"/>
            <a:ext cx="2124000" cy="720000"/>
          </a:xfrm>
          <a:prstGeom prst="rect">
            <a:avLst/>
          </a:prstGeom>
          <a:solidFill>
            <a:srgbClr val="FFFF00"/>
          </a:solidFill>
        </p:spPr>
        <p:txBody>
          <a:bodyPr wrap="square" rtlCol="0">
            <a:spAutoFit/>
          </a:bodyPr>
          <a:lstStyle/>
          <a:p>
            <a:pPr algn="ctr"/>
            <a:r>
              <a:rPr lang="cs-CZ" sz="4000" b="1" dirty="0" smtClean="0"/>
              <a:t>být</a:t>
            </a:r>
            <a:endParaRPr lang="cs-CZ" sz="4000" b="1" dirty="0"/>
          </a:p>
        </p:txBody>
      </p:sp>
      <p:sp>
        <p:nvSpPr>
          <p:cNvPr id="5" name="TextovéPole 4"/>
          <p:cNvSpPr txBox="1"/>
          <p:nvPr/>
        </p:nvSpPr>
        <p:spPr>
          <a:xfrm>
            <a:off x="3526879" y="1591359"/>
            <a:ext cx="2124000" cy="720000"/>
          </a:xfrm>
          <a:prstGeom prst="rect">
            <a:avLst/>
          </a:prstGeom>
          <a:solidFill>
            <a:srgbClr val="FFFF00"/>
          </a:solidFill>
        </p:spPr>
        <p:txBody>
          <a:bodyPr wrap="square" rtlCol="0">
            <a:spAutoFit/>
          </a:bodyPr>
          <a:lstStyle/>
          <a:p>
            <a:pPr algn="ctr"/>
            <a:r>
              <a:rPr lang="cs-CZ" sz="4000" b="1" dirty="0" smtClean="0"/>
              <a:t>bydlit</a:t>
            </a:r>
            <a:endParaRPr lang="cs-CZ" sz="4000" b="1" dirty="0"/>
          </a:p>
        </p:txBody>
      </p:sp>
      <p:sp>
        <p:nvSpPr>
          <p:cNvPr id="6" name="TextovéPole 5"/>
          <p:cNvSpPr txBox="1"/>
          <p:nvPr/>
        </p:nvSpPr>
        <p:spPr>
          <a:xfrm>
            <a:off x="6253786" y="1917032"/>
            <a:ext cx="2268000" cy="720000"/>
          </a:xfrm>
          <a:prstGeom prst="rect">
            <a:avLst/>
          </a:prstGeom>
          <a:solidFill>
            <a:srgbClr val="FFFF00"/>
          </a:solidFill>
        </p:spPr>
        <p:txBody>
          <a:bodyPr wrap="square" rtlCol="0">
            <a:spAutoFit/>
          </a:bodyPr>
          <a:lstStyle/>
          <a:p>
            <a:r>
              <a:rPr lang="cs-CZ" sz="4000" b="1" dirty="0" smtClean="0"/>
              <a:t>obyvatel</a:t>
            </a:r>
            <a:endParaRPr lang="cs-CZ" sz="4000" b="1" dirty="0"/>
          </a:p>
        </p:txBody>
      </p:sp>
      <p:sp>
        <p:nvSpPr>
          <p:cNvPr id="7" name="TextovéPole 6"/>
          <p:cNvSpPr txBox="1"/>
          <p:nvPr/>
        </p:nvSpPr>
        <p:spPr>
          <a:xfrm>
            <a:off x="891072" y="2363955"/>
            <a:ext cx="2124000" cy="720000"/>
          </a:xfrm>
          <a:prstGeom prst="rect">
            <a:avLst/>
          </a:prstGeom>
          <a:solidFill>
            <a:srgbClr val="FFFF00"/>
          </a:solidFill>
        </p:spPr>
        <p:txBody>
          <a:bodyPr wrap="square" rtlCol="0">
            <a:spAutoFit/>
          </a:bodyPr>
          <a:lstStyle/>
          <a:p>
            <a:pPr algn="ctr"/>
            <a:r>
              <a:rPr lang="cs-CZ" sz="4000" b="1" dirty="0" smtClean="0"/>
              <a:t>byt</a:t>
            </a:r>
            <a:endParaRPr lang="cs-CZ" sz="4000" b="1" dirty="0"/>
          </a:p>
        </p:txBody>
      </p:sp>
      <p:sp>
        <p:nvSpPr>
          <p:cNvPr id="8" name="TextovéPole 7"/>
          <p:cNvSpPr txBox="1"/>
          <p:nvPr/>
        </p:nvSpPr>
        <p:spPr>
          <a:xfrm>
            <a:off x="3507019" y="2753121"/>
            <a:ext cx="2160000" cy="720000"/>
          </a:xfrm>
          <a:prstGeom prst="rect">
            <a:avLst/>
          </a:prstGeom>
          <a:solidFill>
            <a:srgbClr val="FFFF00"/>
          </a:solidFill>
        </p:spPr>
        <p:txBody>
          <a:bodyPr wrap="square" rtlCol="0">
            <a:spAutoFit/>
          </a:bodyPr>
          <a:lstStyle/>
          <a:p>
            <a:pPr algn="ctr"/>
            <a:r>
              <a:rPr lang="cs-CZ" sz="4000" b="1" dirty="0" smtClean="0"/>
              <a:t>příbytek</a:t>
            </a:r>
            <a:endParaRPr lang="cs-CZ" sz="4000" b="1" dirty="0"/>
          </a:p>
        </p:txBody>
      </p:sp>
      <p:sp>
        <p:nvSpPr>
          <p:cNvPr id="9" name="TextovéPole 8"/>
          <p:cNvSpPr txBox="1"/>
          <p:nvPr/>
        </p:nvSpPr>
        <p:spPr>
          <a:xfrm>
            <a:off x="6304990" y="3113121"/>
            <a:ext cx="2124000" cy="720000"/>
          </a:xfrm>
          <a:prstGeom prst="rect">
            <a:avLst/>
          </a:prstGeom>
          <a:solidFill>
            <a:srgbClr val="FFFF00"/>
          </a:solidFill>
        </p:spPr>
        <p:txBody>
          <a:bodyPr wrap="square" rtlCol="0">
            <a:spAutoFit/>
          </a:bodyPr>
          <a:lstStyle/>
          <a:p>
            <a:r>
              <a:rPr lang="cs-CZ" sz="4000" b="1" dirty="0" smtClean="0"/>
              <a:t>nábytek</a:t>
            </a:r>
            <a:endParaRPr lang="cs-CZ" sz="4000" b="1" dirty="0"/>
          </a:p>
        </p:txBody>
      </p:sp>
      <p:sp>
        <p:nvSpPr>
          <p:cNvPr id="11" name="TextovéPole 10"/>
          <p:cNvSpPr txBox="1"/>
          <p:nvPr/>
        </p:nvSpPr>
        <p:spPr>
          <a:xfrm>
            <a:off x="3507019" y="3921898"/>
            <a:ext cx="2124000" cy="720000"/>
          </a:xfrm>
          <a:prstGeom prst="rect">
            <a:avLst/>
          </a:prstGeom>
          <a:solidFill>
            <a:srgbClr val="FFFF00"/>
          </a:solidFill>
        </p:spPr>
        <p:txBody>
          <a:bodyPr wrap="square" rtlCol="0">
            <a:spAutoFit/>
          </a:bodyPr>
          <a:lstStyle/>
          <a:p>
            <a:pPr algn="ctr"/>
            <a:r>
              <a:rPr lang="cs-CZ" sz="4000" b="1" dirty="0" smtClean="0"/>
              <a:t>obyčej</a:t>
            </a:r>
            <a:endParaRPr lang="cs-CZ" sz="4000" b="1" dirty="0"/>
          </a:p>
        </p:txBody>
      </p:sp>
      <p:sp>
        <p:nvSpPr>
          <p:cNvPr id="12" name="TextovéPole 11"/>
          <p:cNvSpPr txBox="1"/>
          <p:nvPr/>
        </p:nvSpPr>
        <p:spPr>
          <a:xfrm>
            <a:off x="6304990" y="4281898"/>
            <a:ext cx="2124000" cy="720000"/>
          </a:xfrm>
          <a:prstGeom prst="rect">
            <a:avLst/>
          </a:prstGeom>
          <a:solidFill>
            <a:srgbClr val="FFFF00"/>
          </a:solidFill>
        </p:spPr>
        <p:txBody>
          <a:bodyPr wrap="square" rtlCol="0">
            <a:spAutoFit/>
          </a:bodyPr>
          <a:lstStyle/>
          <a:p>
            <a:pPr algn="ctr"/>
            <a:r>
              <a:rPr lang="cs-CZ" sz="4000" b="1" dirty="0" smtClean="0"/>
              <a:t>bystrý</a:t>
            </a:r>
            <a:endParaRPr lang="cs-CZ" sz="4000" b="1" dirty="0"/>
          </a:p>
        </p:txBody>
      </p:sp>
      <p:sp>
        <p:nvSpPr>
          <p:cNvPr id="13" name="TextovéPole 12"/>
          <p:cNvSpPr txBox="1"/>
          <p:nvPr/>
        </p:nvSpPr>
        <p:spPr>
          <a:xfrm>
            <a:off x="898879" y="4625696"/>
            <a:ext cx="2124000" cy="720000"/>
          </a:xfrm>
          <a:prstGeom prst="rect">
            <a:avLst/>
          </a:prstGeom>
          <a:solidFill>
            <a:srgbClr val="FFFF00"/>
          </a:solidFill>
        </p:spPr>
        <p:txBody>
          <a:bodyPr wrap="square" rtlCol="0">
            <a:spAutoFit/>
          </a:bodyPr>
          <a:lstStyle/>
          <a:p>
            <a:pPr algn="ctr"/>
            <a:r>
              <a:rPr lang="cs-CZ" sz="4000" b="1" dirty="0" smtClean="0"/>
              <a:t>bylina</a:t>
            </a:r>
            <a:endParaRPr lang="cs-CZ" sz="4000" b="1" dirty="0"/>
          </a:p>
        </p:txBody>
      </p:sp>
      <p:sp>
        <p:nvSpPr>
          <p:cNvPr id="14" name="TextovéPole 13"/>
          <p:cNvSpPr txBox="1"/>
          <p:nvPr/>
        </p:nvSpPr>
        <p:spPr>
          <a:xfrm>
            <a:off x="3531993" y="5132188"/>
            <a:ext cx="2124000" cy="720000"/>
          </a:xfrm>
          <a:prstGeom prst="rect">
            <a:avLst/>
          </a:prstGeom>
          <a:solidFill>
            <a:srgbClr val="FFFF00"/>
          </a:solidFill>
        </p:spPr>
        <p:txBody>
          <a:bodyPr wrap="square" rtlCol="0">
            <a:spAutoFit/>
          </a:bodyPr>
          <a:lstStyle/>
          <a:p>
            <a:pPr algn="ctr"/>
            <a:r>
              <a:rPr lang="cs-CZ" sz="4000" b="1" dirty="0" smtClean="0"/>
              <a:t>kobyla</a:t>
            </a:r>
            <a:endParaRPr lang="cs-CZ" sz="4000" b="1" dirty="0"/>
          </a:p>
        </p:txBody>
      </p:sp>
      <p:sp>
        <p:nvSpPr>
          <p:cNvPr id="17" name="TextovéPole 16"/>
          <p:cNvSpPr txBox="1"/>
          <p:nvPr/>
        </p:nvSpPr>
        <p:spPr>
          <a:xfrm>
            <a:off x="818619" y="5733336"/>
            <a:ext cx="2448000" cy="720000"/>
          </a:xfrm>
          <a:prstGeom prst="rect">
            <a:avLst/>
          </a:prstGeom>
          <a:solidFill>
            <a:srgbClr val="FFFF00"/>
          </a:solidFill>
        </p:spPr>
        <p:txBody>
          <a:bodyPr wrap="square" rtlCol="0">
            <a:spAutoFit/>
          </a:bodyPr>
          <a:lstStyle/>
          <a:p>
            <a:pPr algn="ctr"/>
            <a:r>
              <a:rPr lang="cs-CZ" sz="4000" b="1" dirty="0" smtClean="0"/>
              <a:t>Přibyslav</a:t>
            </a:r>
            <a:endParaRPr lang="cs-CZ" sz="4000" b="1" dirty="0"/>
          </a:p>
        </p:txBody>
      </p:sp>
      <p:sp>
        <p:nvSpPr>
          <p:cNvPr id="16" name="TextovéPole 15"/>
          <p:cNvSpPr txBox="1"/>
          <p:nvPr/>
        </p:nvSpPr>
        <p:spPr>
          <a:xfrm>
            <a:off x="818619" y="6453336"/>
            <a:ext cx="7497797" cy="307777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cs-CZ" sz="1400" dirty="0" smtClean="0">
                <a:solidFill>
                  <a:schemeClr val="tx1">
                    <a:lumMod val="50000"/>
                    <a:lumOff val="50000"/>
                  </a:schemeClr>
                </a:solidFill>
              </a:rPr>
              <a:t>Autorem materiálu a všech jeho částí, není-li uvedeno jinak, je Mgr. Andrea  </a:t>
            </a:r>
            <a:r>
              <a:rPr lang="cs-CZ" sz="1400" dirty="0" err="1" smtClean="0">
                <a:solidFill>
                  <a:schemeClr val="tx1">
                    <a:lumMod val="50000"/>
                    <a:lumOff val="50000"/>
                  </a:schemeClr>
                </a:solidFill>
              </a:rPr>
              <a:t>Fadrhonsová</a:t>
            </a:r>
            <a:r>
              <a:rPr lang="cs-CZ" sz="1400" dirty="0" smtClean="0"/>
              <a:t>.</a:t>
            </a:r>
            <a:endParaRPr lang="cs-CZ" sz="1400" dirty="0"/>
          </a:p>
        </p:txBody>
      </p:sp>
      <p:sp>
        <p:nvSpPr>
          <p:cNvPr id="2" name="TextovéPole 1"/>
          <p:cNvSpPr txBox="1"/>
          <p:nvPr/>
        </p:nvSpPr>
        <p:spPr>
          <a:xfrm>
            <a:off x="837721" y="3491335"/>
            <a:ext cx="2160000" cy="720000"/>
          </a:xfrm>
          <a:prstGeom prst="rect">
            <a:avLst/>
          </a:prstGeom>
          <a:solidFill>
            <a:srgbClr val="FFFF00"/>
          </a:solidFill>
        </p:spPr>
        <p:txBody>
          <a:bodyPr wrap="square" rtlCol="0">
            <a:spAutoFit/>
          </a:bodyPr>
          <a:lstStyle/>
          <a:p>
            <a:r>
              <a:rPr lang="cs-CZ" sz="4000" b="1" dirty="0" smtClean="0"/>
              <a:t>dobytek</a:t>
            </a:r>
            <a:endParaRPr lang="cs-CZ" sz="4000" b="1" dirty="0"/>
          </a:p>
        </p:txBody>
      </p:sp>
      <p:sp>
        <p:nvSpPr>
          <p:cNvPr id="18" name="TextovéPole 17"/>
          <p:cNvSpPr txBox="1"/>
          <p:nvPr/>
        </p:nvSpPr>
        <p:spPr>
          <a:xfrm>
            <a:off x="6364097" y="5392979"/>
            <a:ext cx="2124000" cy="720000"/>
          </a:xfrm>
          <a:prstGeom prst="rect">
            <a:avLst/>
          </a:prstGeom>
          <a:solidFill>
            <a:srgbClr val="FFFF00"/>
          </a:solidFill>
        </p:spPr>
        <p:txBody>
          <a:bodyPr wrap="square" rtlCol="0">
            <a:spAutoFit/>
          </a:bodyPr>
          <a:lstStyle/>
          <a:p>
            <a:pPr algn="ctr"/>
            <a:r>
              <a:rPr lang="cs-CZ" sz="4000" b="1" dirty="0" smtClean="0"/>
              <a:t>býk</a:t>
            </a:r>
            <a:endParaRPr lang="cs-CZ" sz="4000" b="1" dirty="0"/>
          </a:p>
        </p:txBody>
      </p:sp>
    </p:spTree>
    <p:extLst>
      <p:ext uri="{BB962C8B-B14F-4D97-AF65-F5344CB8AC3E}">
        <p14:creationId xmlns:p14="http://schemas.microsoft.com/office/powerpoint/2010/main" xmlns="" val="3265994320"/>
      </p:ext>
    </p:extLst>
  </p:cSld>
  <p:clrMapOvr>
    <a:masterClrMapping/>
  </p:clrMapOvr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53" presetClass="entr" presetSubtype="16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7" dur="1500" fill="hold"/>
                                        <p:tgtEl>
                                          <p:spTgt spid="4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8" dur="1500" fill="hold"/>
                                        <p:tgtEl>
                                          <p:spTgt spid="4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9" dur="1500"/>
                                        <p:tgtEl>
                                          <p:spTgt spid="4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10" fill="hold">
                            <p:stCondLst>
                              <p:cond delay="1500"/>
                            </p:stCondLst>
                            <p:childTnLst>
                              <p:par>
                                <p:cTn id="11" presetID="53" presetClass="entr" presetSubtype="16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13" dur="1500" fill="hold"/>
                                        <p:tgtEl>
                                          <p:spTgt spid="5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4" dur="1500" fill="hold"/>
                                        <p:tgtEl>
                                          <p:spTgt spid="5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15" dur="1500"/>
                                        <p:tgtEl>
                                          <p:spTgt spid="5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16" fill="hold">
                            <p:stCondLst>
                              <p:cond delay="3000"/>
                            </p:stCondLst>
                            <p:childTnLst>
                              <p:par>
                                <p:cTn id="17" presetID="53" presetClass="entr" presetSubtype="16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19" dur="1500" fill="hold"/>
                                        <p:tgtEl>
                                          <p:spTgt spid="6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0" dur="1500" fill="hold"/>
                                        <p:tgtEl>
                                          <p:spTgt spid="6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21" dur="1500"/>
                                        <p:tgtEl>
                                          <p:spTgt spid="6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22" fill="hold">
                            <p:stCondLst>
                              <p:cond delay="4500"/>
                            </p:stCondLst>
                            <p:childTnLst>
                              <p:par>
                                <p:cTn id="23" presetID="53" presetClass="entr" presetSubtype="16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25" dur="1500" fill="hold"/>
                                        <p:tgtEl>
                                          <p:spTgt spid="7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6" dur="1500" fill="hold"/>
                                        <p:tgtEl>
                                          <p:spTgt spid="7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27" dur="1500"/>
                                        <p:tgtEl>
                                          <p:spTgt spid="7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28" fill="hold">
                            <p:stCondLst>
                              <p:cond delay="6000"/>
                            </p:stCondLst>
                            <p:childTnLst>
                              <p:par>
                                <p:cTn id="29" presetID="53" presetClass="entr" presetSubtype="16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31" dur="1500" fill="hold"/>
                                        <p:tgtEl>
                                          <p:spTgt spid="8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32" dur="1500" fill="hold"/>
                                        <p:tgtEl>
                                          <p:spTgt spid="8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33" dur="1500"/>
                                        <p:tgtEl>
                                          <p:spTgt spid="8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34" fill="hold">
                            <p:stCondLst>
                              <p:cond delay="7500"/>
                            </p:stCondLst>
                            <p:childTnLst>
                              <p:par>
                                <p:cTn id="35" presetID="53" presetClass="entr" presetSubtype="16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37" dur="1500" fill="hold"/>
                                        <p:tgtEl>
                                          <p:spTgt spid="9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38" dur="1500" fill="hold"/>
                                        <p:tgtEl>
                                          <p:spTgt spid="9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39" dur="1500"/>
                                        <p:tgtEl>
                                          <p:spTgt spid="9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40" fill="hold">
                            <p:stCondLst>
                              <p:cond delay="9000"/>
                            </p:stCondLst>
                            <p:childTnLst>
                              <p:par>
                                <p:cTn id="41" presetID="53" presetClass="entr" presetSubtype="16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4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43" dur="1500" fill="hold"/>
                                        <p:tgtEl>
                                          <p:spTgt spid="2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44" dur="1500" fill="hold"/>
                                        <p:tgtEl>
                                          <p:spTgt spid="2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45" dur="1500"/>
                                        <p:tgtEl>
                                          <p:spTgt spid="2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46" fill="hold">
                            <p:stCondLst>
                              <p:cond delay="10500"/>
                            </p:stCondLst>
                            <p:childTnLst>
                              <p:par>
                                <p:cTn id="47" presetID="53" presetClass="entr" presetSubtype="16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4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49" dur="1500" fill="hold"/>
                                        <p:tgtEl>
                                          <p:spTgt spid="11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50" dur="1500" fill="hold"/>
                                        <p:tgtEl>
                                          <p:spTgt spid="11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51" dur="1500"/>
                                        <p:tgtEl>
                                          <p:spTgt spid="11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52" fill="hold">
                            <p:stCondLst>
                              <p:cond delay="12000"/>
                            </p:stCondLst>
                            <p:childTnLst>
                              <p:par>
                                <p:cTn id="53" presetID="53" presetClass="entr" presetSubtype="16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5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55" dur="1500" fill="hold"/>
                                        <p:tgtEl>
                                          <p:spTgt spid="12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56" dur="1500" fill="hold"/>
                                        <p:tgtEl>
                                          <p:spTgt spid="12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57" dur="1500"/>
                                        <p:tgtEl>
                                          <p:spTgt spid="12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58" fill="hold">
                            <p:stCondLst>
                              <p:cond delay="13500"/>
                            </p:stCondLst>
                            <p:childTnLst>
                              <p:par>
                                <p:cTn id="59" presetID="53" presetClass="entr" presetSubtype="16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61" dur="1500" fill="hold"/>
                                        <p:tgtEl>
                                          <p:spTgt spid="13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62" dur="1500" fill="hold"/>
                                        <p:tgtEl>
                                          <p:spTgt spid="13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63" dur="1500"/>
                                        <p:tgtEl>
                                          <p:spTgt spid="13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64" fill="hold">
                            <p:stCondLst>
                              <p:cond delay="15000"/>
                            </p:stCondLst>
                            <p:childTnLst>
                              <p:par>
                                <p:cTn id="65" presetID="53" presetClass="entr" presetSubtype="16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67" dur="1500" fill="hold"/>
                                        <p:tgtEl>
                                          <p:spTgt spid="14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68" dur="1500" fill="hold"/>
                                        <p:tgtEl>
                                          <p:spTgt spid="14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69" dur="1500"/>
                                        <p:tgtEl>
                                          <p:spTgt spid="14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70" fill="hold">
                            <p:stCondLst>
                              <p:cond delay="16500"/>
                            </p:stCondLst>
                            <p:childTnLst>
                              <p:par>
                                <p:cTn id="71" presetID="53" presetClass="entr" presetSubtype="16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7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73" dur="1500" fill="hold"/>
                                        <p:tgtEl>
                                          <p:spTgt spid="18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74" dur="1500" fill="hold"/>
                                        <p:tgtEl>
                                          <p:spTgt spid="18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75" dur="1500"/>
                                        <p:tgtEl>
                                          <p:spTgt spid="18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76" fill="hold">
                            <p:stCondLst>
                              <p:cond delay="18000"/>
                            </p:stCondLst>
                            <p:childTnLst>
                              <p:par>
                                <p:cTn id="77" presetID="53" presetClass="entr" presetSubtype="16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7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79" dur="1500" fill="hold"/>
                                        <p:tgtEl>
                                          <p:spTgt spid="17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80" dur="1500" fill="hold"/>
                                        <p:tgtEl>
                                          <p:spTgt spid="17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81" dur="1500"/>
                                        <p:tgtEl>
                                          <p:spTgt spid="17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4" grpId="0" animBg="1"/>
      <p:bldP spid="5" grpId="0" animBg="1"/>
      <p:bldP spid="6" grpId="0" animBg="1"/>
      <p:bldP spid="7" grpId="0" animBg="1"/>
      <p:bldP spid="8" grpId="0" animBg="1"/>
      <p:bldP spid="9" grpId="0" animBg="1"/>
      <p:bldP spid="11" grpId="0" animBg="1"/>
      <p:bldP spid="12" grpId="0" animBg="1"/>
      <p:bldP spid="13" grpId="0" animBg="1"/>
      <p:bldP spid="14" grpId="0" animBg="1"/>
      <p:bldP spid="17" grpId="0" animBg="1"/>
      <p:bldP spid="2" grpId="0" animBg="1"/>
      <p:bldP spid="18" grpId="0" animBg="1"/>
    </p:bldLst>
  </p:timing>
</p:sld>
</file>

<file path=ppt/slides/slide6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extovéPole 1"/>
          <p:cNvSpPr txBox="1"/>
          <p:nvPr/>
        </p:nvSpPr>
        <p:spPr>
          <a:xfrm>
            <a:off x="755576" y="1268760"/>
            <a:ext cx="2340000" cy="707886"/>
          </a:xfrm>
          <a:prstGeom prst="rect">
            <a:avLst/>
          </a:prstGeom>
          <a:solidFill>
            <a:srgbClr val="FFFF00"/>
          </a:solidFill>
        </p:spPr>
        <p:txBody>
          <a:bodyPr wrap="square" rtlCol="0">
            <a:spAutoFit/>
          </a:bodyPr>
          <a:lstStyle/>
          <a:p>
            <a:pPr algn="ctr"/>
            <a:r>
              <a:rPr lang="cs-CZ" sz="4000" b="1" dirty="0" smtClean="0"/>
              <a:t>být</a:t>
            </a:r>
            <a:endParaRPr lang="cs-CZ" sz="4000" b="1" dirty="0"/>
          </a:p>
        </p:txBody>
      </p:sp>
      <p:sp>
        <p:nvSpPr>
          <p:cNvPr id="3" name="TextovéPole 2"/>
          <p:cNvSpPr txBox="1"/>
          <p:nvPr/>
        </p:nvSpPr>
        <p:spPr>
          <a:xfrm>
            <a:off x="1547664" y="5013176"/>
            <a:ext cx="7092000" cy="1323439"/>
          </a:xfrm>
          <a:prstGeom prst="rect">
            <a:avLst/>
          </a:prstGeom>
          <a:solidFill>
            <a:schemeClr val="accent1">
              <a:lumMod val="60000"/>
              <a:lumOff val="40000"/>
            </a:schemeClr>
          </a:solidFill>
        </p:spPr>
        <p:txBody>
          <a:bodyPr wrap="square" rtlCol="0">
            <a:spAutoFit/>
          </a:bodyPr>
          <a:lstStyle/>
          <a:p>
            <a:r>
              <a:rPr lang="cs-CZ" sz="4000" b="1" dirty="0" smtClean="0"/>
              <a:t>V létě jsme byli na dovolené u moře.</a:t>
            </a:r>
            <a:endParaRPr lang="cs-CZ" dirty="0"/>
          </a:p>
        </p:txBody>
      </p:sp>
      <p:sp>
        <p:nvSpPr>
          <p:cNvPr id="5" name="TextovéPole 4"/>
          <p:cNvSpPr txBox="1"/>
          <p:nvPr/>
        </p:nvSpPr>
        <p:spPr>
          <a:xfrm>
            <a:off x="107504" y="3602432"/>
            <a:ext cx="3528000" cy="523220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cs-CZ" sz="2800" dirty="0" smtClean="0"/>
              <a:t>existovat v prostředí</a:t>
            </a:r>
            <a:endParaRPr lang="cs-CZ" sz="2800" dirty="0"/>
          </a:p>
        </p:txBody>
      </p:sp>
      <p:grpSp>
        <p:nvGrpSpPr>
          <p:cNvPr id="6" name="Skupina 5"/>
          <p:cNvGrpSpPr/>
          <p:nvPr/>
        </p:nvGrpSpPr>
        <p:grpSpPr>
          <a:xfrm>
            <a:off x="3851920" y="876300"/>
            <a:ext cx="4530080" cy="4012605"/>
            <a:chOff x="3851920" y="876300"/>
            <a:chExt cx="4530080" cy="4012605"/>
          </a:xfrm>
        </p:grpSpPr>
        <p:sp>
          <p:nvSpPr>
            <p:cNvPr id="4" name="TextovéPole 3"/>
            <p:cNvSpPr txBox="1"/>
            <p:nvPr/>
          </p:nvSpPr>
          <p:spPr>
            <a:xfrm>
              <a:off x="7092280" y="4581128"/>
              <a:ext cx="936104" cy="307777"/>
            </a:xfrm>
            <a:prstGeom prst="rect">
              <a:avLst/>
            </a:prstGeom>
            <a:noFill/>
          </p:spPr>
          <p:txBody>
            <a:bodyPr wrap="square" rtlCol="0">
              <a:spAutoFit/>
            </a:bodyPr>
            <a:lstStyle/>
            <a:p>
              <a:r>
                <a:rPr lang="cs-CZ" sz="1400" dirty="0" smtClean="0"/>
                <a:t>Obr.01</a:t>
              </a:r>
              <a:endParaRPr lang="cs-CZ" sz="1400" dirty="0"/>
            </a:p>
          </p:txBody>
        </p:sp>
        <p:pic>
          <p:nvPicPr>
            <p:cNvPr id="2051" name="Picture 3"/>
            <p:cNvPicPr>
              <a:picLocks noChangeAspect="1" noChangeArrowheads="1"/>
            </p:cNvPicPr>
            <p:nvPr/>
          </p:nvPicPr>
          <p:blipFill>
            <a:blip r:embed="rId2" cstate="print">
              <a:extLst>
                <a:ext uri="{28A0092B-C50C-407E-A947-70E740481C1C}">
                  <a14:useLocalDpi xmlns:a14="http://schemas.microsoft.com/office/drawing/2010/main" xmlns="" val="0"/>
                </a:ext>
              </a:extLst>
            </a:blip>
            <a:srcRect/>
            <a:stretch>
              <a:fillRect/>
            </a:stretch>
          </p:blipFill>
          <p:spPr bwMode="auto">
            <a:xfrm>
              <a:off x="3851920" y="876300"/>
              <a:ext cx="4530080" cy="3560812"/>
            </a:xfrm>
            <a:prstGeom prst="rect">
              <a:avLst/>
            </a:prstGeom>
            <a:noFill/>
            <a:ln>
              <a:noFill/>
            </a:ln>
            <a:effectLst/>
            <a:extLst>
              <a:ext uri="{909E8E84-426E-40DD-AFC4-6F175D3DCCD1}">
                <a14:hiddenFill xmlns:a14="http://schemas.microsoft.com/office/drawing/2010/main" xmlns="">
                  <a:solidFill>
                    <a:schemeClr val="accent1"/>
                  </a:solidFill>
                </a14:hiddenFill>
              </a:ext>
              <a:ext uri="{91240B29-F687-4F45-9708-019B960494DF}">
                <a14:hiddenLine xmlns:a14="http://schemas.microsoft.com/office/drawing/2010/main" xmlns="" w="9525">
                  <a:solidFill>
                    <a:schemeClr val="tx1"/>
                  </a:solidFill>
                  <a:miter lim="800000"/>
                  <a:headEnd/>
                  <a:tailEnd/>
                </a14:hiddenLine>
              </a:ext>
              <a:ext uri="{AF507438-7753-43E0-B8FC-AC1667EBCBE1}">
                <a14:hiddenEffects xmlns:a14="http://schemas.microsoft.com/office/drawing/2010/main" xmlns="">
                  <a:effectLst>
                    <a:outerShdw dist="35921" dir="2700000" algn="ctr" rotWithShape="0">
                      <a:schemeClr val="bg2"/>
                    </a:outerShdw>
                  </a:effectLst>
                </a14:hiddenEffects>
              </a:ext>
            </a:extLst>
          </p:spPr>
        </p:pic>
      </p:grpSp>
      <p:sp>
        <p:nvSpPr>
          <p:cNvPr id="7" name="TextovéPole 6"/>
          <p:cNvSpPr txBox="1"/>
          <p:nvPr/>
        </p:nvSpPr>
        <p:spPr>
          <a:xfrm>
            <a:off x="755576" y="6453336"/>
            <a:ext cx="7264226" cy="307777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cs-CZ" sz="1400" dirty="0" smtClean="0">
                <a:solidFill>
                  <a:schemeClr val="tx1">
                    <a:lumMod val="50000"/>
                    <a:lumOff val="50000"/>
                  </a:schemeClr>
                </a:solidFill>
              </a:rPr>
              <a:t>Autorem materiálu a všech jeho částí, není-li uvedeno jinak, je Mgr. Andrea  </a:t>
            </a:r>
            <a:r>
              <a:rPr lang="cs-CZ" sz="1400" dirty="0" err="1" smtClean="0">
                <a:solidFill>
                  <a:schemeClr val="tx1">
                    <a:lumMod val="50000"/>
                    <a:lumOff val="50000"/>
                  </a:schemeClr>
                </a:solidFill>
              </a:rPr>
              <a:t>Fadrhonsová</a:t>
            </a:r>
            <a:r>
              <a:rPr lang="cs-CZ" sz="1400" dirty="0" smtClean="0"/>
              <a:t>.</a:t>
            </a:r>
            <a:endParaRPr lang="cs-CZ" sz="1400" dirty="0"/>
          </a:p>
        </p:txBody>
      </p:sp>
    </p:spTree>
    <p:extLst>
      <p:ext uri="{BB962C8B-B14F-4D97-AF65-F5344CB8AC3E}">
        <p14:creationId xmlns:p14="http://schemas.microsoft.com/office/powerpoint/2010/main" xmlns="" val="1353684615"/>
      </p:ext>
    </p:extLst>
  </p:cSld>
  <p:clrMapOvr>
    <a:masterClrMapping/>
  </p:clrMapOvr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53" presetClass="entr" presetSubtype="16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7" dur="500" fill="hold"/>
                                        <p:tgtEl>
                                          <p:spTgt spid="2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8" dur="500" fill="hold"/>
                                        <p:tgtEl>
                                          <p:spTgt spid="2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9" dur="500"/>
                                        <p:tgtEl>
                                          <p:spTgt spid="2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10" fill="hold">
                            <p:stCondLst>
                              <p:cond delay="500"/>
                            </p:stCondLst>
                            <p:childTnLst>
                              <p:par>
                                <p:cTn id="11" presetID="53" presetClass="entr" presetSubtype="16" fill="hold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13" dur="1000" fill="hold"/>
                                        <p:tgtEl>
                                          <p:spTgt spid="6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4" dur="1000" fill="hold"/>
                                        <p:tgtEl>
                                          <p:spTgt spid="6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15" dur="1000"/>
                                        <p:tgtEl>
                                          <p:spTgt spid="6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6" fill="hold">
                      <p:stCondLst>
                        <p:cond delay="indefinite"/>
                      </p:stCondLst>
                      <p:childTnLst>
                        <p:par>
                          <p:cTn id="17" fill="hold">
                            <p:stCondLst>
                              <p:cond delay="0"/>
                            </p:stCondLst>
                            <p:childTnLst>
                              <p:par>
                                <p:cTn id="18" presetID="53" presetClass="entr" presetSubtype="16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9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20" dur="1000" fill="hold"/>
                                        <p:tgtEl>
                                          <p:spTgt spid="5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1" dur="1000" fill="hold"/>
                                        <p:tgtEl>
                                          <p:spTgt spid="5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22" dur="1000"/>
                                        <p:tgtEl>
                                          <p:spTgt spid="5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23" fill="hold">
                      <p:stCondLst>
                        <p:cond delay="indefinite"/>
                      </p:stCondLst>
                      <p:childTnLst>
                        <p:par>
                          <p:cTn id="24" fill="hold">
                            <p:stCondLst>
                              <p:cond delay="0"/>
                            </p:stCondLst>
                            <p:childTnLst>
                              <p:par>
                                <p:cTn id="25" presetID="53" presetClass="entr" presetSubtype="16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27" dur="500" fill="hold"/>
                                        <p:tgtEl>
                                          <p:spTgt spid="3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8" dur="500" fill="hold"/>
                                        <p:tgtEl>
                                          <p:spTgt spid="3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29" dur="500"/>
                                        <p:tgtEl>
                                          <p:spTgt spid="3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2" grpId="0" animBg="1"/>
      <p:bldP spid="3" grpId="0" animBg="1"/>
      <p:bldP spid="5" grpId="0"/>
    </p:bldLst>
  </p:timing>
</p:sld>
</file>

<file path=ppt/slides/slide7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extovéPole 1"/>
          <p:cNvSpPr txBox="1"/>
          <p:nvPr/>
        </p:nvSpPr>
        <p:spPr>
          <a:xfrm>
            <a:off x="395536" y="1143000"/>
            <a:ext cx="2628000" cy="720000"/>
          </a:xfrm>
          <a:prstGeom prst="rect">
            <a:avLst/>
          </a:prstGeom>
          <a:solidFill>
            <a:srgbClr val="FFFF00"/>
          </a:solidFill>
        </p:spPr>
        <p:txBody>
          <a:bodyPr wrap="square" rtlCol="0">
            <a:spAutoFit/>
          </a:bodyPr>
          <a:lstStyle/>
          <a:p>
            <a:pPr algn="ctr"/>
            <a:r>
              <a:rPr lang="cs-CZ" sz="4000" b="1" dirty="0" smtClean="0"/>
              <a:t>bydlit</a:t>
            </a:r>
            <a:endParaRPr lang="cs-CZ" sz="4000" b="1" dirty="0"/>
          </a:p>
        </p:txBody>
      </p:sp>
      <p:sp>
        <p:nvSpPr>
          <p:cNvPr id="3" name="TextovéPole 2"/>
          <p:cNvSpPr txBox="1"/>
          <p:nvPr/>
        </p:nvSpPr>
        <p:spPr>
          <a:xfrm>
            <a:off x="395536" y="4811642"/>
            <a:ext cx="6048000" cy="1368000"/>
          </a:xfrm>
          <a:prstGeom prst="rect">
            <a:avLst/>
          </a:prstGeom>
          <a:solidFill>
            <a:schemeClr val="accent1">
              <a:lumMod val="60000"/>
              <a:lumOff val="40000"/>
            </a:schemeClr>
          </a:solidFill>
        </p:spPr>
        <p:txBody>
          <a:bodyPr wrap="square" rtlCol="0">
            <a:spAutoFit/>
          </a:bodyPr>
          <a:lstStyle/>
          <a:p>
            <a:r>
              <a:rPr lang="cs-CZ" sz="4000" b="1" dirty="0" smtClean="0"/>
              <a:t>Bydlím ve starém domě na konci vesnice.  </a:t>
            </a:r>
            <a:endParaRPr lang="cs-CZ" sz="4000" b="1" dirty="0"/>
          </a:p>
        </p:txBody>
      </p:sp>
      <p:sp>
        <p:nvSpPr>
          <p:cNvPr id="5" name="TextovéPole 4"/>
          <p:cNvSpPr txBox="1"/>
          <p:nvPr/>
        </p:nvSpPr>
        <p:spPr>
          <a:xfrm>
            <a:off x="611560" y="3284984"/>
            <a:ext cx="2448272" cy="523220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cs-CZ" sz="2800" dirty="0" smtClean="0"/>
              <a:t>mít domov</a:t>
            </a:r>
            <a:endParaRPr lang="cs-CZ" dirty="0"/>
          </a:p>
        </p:txBody>
      </p:sp>
      <p:grpSp>
        <p:nvGrpSpPr>
          <p:cNvPr id="6" name="Skupina 5"/>
          <p:cNvGrpSpPr/>
          <p:nvPr/>
        </p:nvGrpSpPr>
        <p:grpSpPr>
          <a:xfrm>
            <a:off x="3635896" y="1081088"/>
            <a:ext cx="4746104" cy="3884442"/>
            <a:chOff x="3635896" y="1081088"/>
            <a:chExt cx="4746104" cy="3884442"/>
          </a:xfrm>
        </p:grpSpPr>
        <p:sp>
          <p:nvSpPr>
            <p:cNvPr id="4" name="TextovéPole 3"/>
            <p:cNvSpPr txBox="1"/>
            <p:nvPr/>
          </p:nvSpPr>
          <p:spPr>
            <a:xfrm>
              <a:off x="6948264" y="4657753"/>
              <a:ext cx="1224136" cy="307777"/>
            </a:xfrm>
            <a:prstGeom prst="rect">
              <a:avLst/>
            </a:prstGeom>
            <a:noFill/>
          </p:spPr>
          <p:txBody>
            <a:bodyPr wrap="square" rtlCol="0">
              <a:spAutoFit/>
            </a:bodyPr>
            <a:lstStyle/>
            <a:p>
              <a:r>
                <a:rPr lang="cs-CZ" sz="1400" dirty="0" smtClean="0"/>
                <a:t>Obr.02</a:t>
              </a:r>
              <a:endParaRPr lang="cs-CZ" sz="1400" dirty="0"/>
            </a:p>
          </p:txBody>
        </p:sp>
        <p:pic>
          <p:nvPicPr>
            <p:cNvPr id="1026" name="Picture 2"/>
            <p:cNvPicPr>
              <a:picLocks noChangeAspect="1" noChangeArrowheads="1"/>
            </p:cNvPicPr>
            <p:nvPr/>
          </p:nvPicPr>
          <p:blipFill>
            <a:blip r:embed="rId2" cstate="print">
              <a:extLst>
                <a:ext uri="{28A0092B-C50C-407E-A947-70E740481C1C}">
                  <a14:useLocalDpi xmlns:a14="http://schemas.microsoft.com/office/drawing/2010/main" xmlns="" val="0"/>
                </a:ext>
              </a:extLst>
            </a:blip>
            <a:srcRect/>
            <a:stretch>
              <a:fillRect/>
            </a:stretch>
          </p:blipFill>
          <p:spPr bwMode="auto">
            <a:xfrm>
              <a:off x="3635896" y="1081088"/>
              <a:ext cx="4746104" cy="3500039"/>
            </a:xfrm>
            <a:prstGeom prst="rect">
              <a:avLst/>
            </a:prstGeom>
            <a:noFill/>
            <a:ln>
              <a:noFill/>
            </a:ln>
            <a:effectLst/>
            <a:extLst>
              <a:ext uri="{909E8E84-426E-40DD-AFC4-6F175D3DCCD1}">
                <a14:hiddenFill xmlns:a14="http://schemas.microsoft.com/office/drawing/2010/main" xmlns="">
                  <a:solidFill>
                    <a:schemeClr val="accent1"/>
                  </a:solidFill>
                </a14:hiddenFill>
              </a:ext>
              <a:ext uri="{91240B29-F687-4F45-9708-019B960494DF}">
                <a14:hiddenLine xmlns:a14="http://schemas.microsoft.com/office/drawing/2010/main" xmlns="" w="9525">
                  <a:solidFill>
                    <a:schemeClr val="tx1"/>
                  </a:solidFill>
                  <a:miter lim="800000"/>
                  <a:headEnd/>
                  <a:tailEnd/>
                </a14:hiddenLine>
              </a:ext>
              <a:ext uri="{AF507438-7753-43E0-B8FC-AC1667EBCBE1}">
                <a14:hiddenEffects xmlns:a14="http://schemas.microsoft.com/office/drawing/2010/main" xmlns="">
                  <a:effectLst>
                    <a:outerShdw dist="35921" dir="2700000" algn="ctr" rotWithShape="0">
                      <a:schemeClr val="bg2"/>
                    </a:outerShdw>
                  </a:effectLst>
                </a14:hiddenEffects>
              </a:ext>
            </a:extLst>
          </p:spPr>
        </p:pic>
      </p:grpSp>
      <p:sp>
        <p:nvSpPr>
          <p:cNvPr id="7" name="TextovéPole 6"/>
          <p:cNvSpPr txBox="1"/>
          <p:nvPr/>
        </p:nvSpPr>
        <p:spPr>
          <a:xfrm>
            <a:off x="973758" y="6453336"/>
            <a:ext cx="7408242" cy="307777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cs-CZ" sz="1400" dirty="0" smtClean="0">
                <a:solidFill>
                  <a:schemeClr val="tx1">
                    <a:lumMod val="50000"/>
                    <a:lumOff val="50000"/>
                  </a:schemeClr>
                </a:solidFill>
              </a:rPr>
              <a:t>Autorem materiálu a všech jeho částí, není-li uvedeno jinak, je Mgr. Andrea  </a:t>
            </a:r>
            <a:r>
              <a:rPr lang="cs-CZ" sz="1400" dirty="0" err="1" smtClean="0">
                <a:solidFill>
                  <a:schemeClr val="tx1">
                    <a:lumMod val="50000"/>
                    <a:lumOff val="50000"/>
                  </a:schemeClr>
                </a:solidFill>
              </a:rPr>
              <a:t>Fadrhonsová</a:t>
            </a:r>
            <a:r>
              <a:rPr lang="cs-CZ" sz="1400" dirty="0" smtClean="0"/>
              <a:t>.</a:t>
            </a:r>
            <a:endParaRPr lang="cs-CZ" sz="1400" dirty="0"/>
          </a:p>
        </p:txBody>
      </p:sp>
    </p:spTree>
    <p:extLst>
      <p:ext uri="{BB962C8B-B14F-4D97-AF65-F5344CB8AC3E}">
        <p14:creationId xmlns:p14="http://schemas.microsoft.com/office/powerpoint/2010/main" xmlns="" val="831344572"/>
      </p:ext>
    </p:extLst>
  </p:cSld>
  <p:clrMapOvr>
    <a:masterClrMapping/>
  </p:clrMapOvr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53" presetClass="entr" presetSubtype="16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7" dur="500" fill="hold"/>
                                        <p:tgtEl>
                                          <p:spTgt spid="2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8" dur="500" fill="hold"/>
                                        <p:tgtEl>
                                          <p:spTgt spid="2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9" dur="500"/>
                                        <p:tgtEl>
                                          <p:spTgt spid="2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10" fill="hold">
                            <p:stCondLst>
                              <p:cond delay="500"/>
                            </p:stCondLst>
                            <p:childTnLst>
                              <p:par>
                                <p:cTn id="11" presetID="53" presetClass="entr" presetSubtype="16" fill="hold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13" dur="1000" fill="hold"/>
                                        <p:tgtEl>
                                          <p:spTgt spid="6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4" dur="1000" fill="hold"/>
                                        <p:tgtEl>
                                          <p:spTgt spid="6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15" dur="1000"/>
                                        <p:tgtEl>
                                          <p:spTgt spid="6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6" fill="hold">
                      <p:stCondLst>
                        <p:cond delay="indefinite"/>
                      </p:stCondLst>
                      <p:childTnLst>
                        <p:par>
                          <p:cTn id="17" fill="hold">
                            <p:stCondLst>
                              <p:cond delay="0"/>
                            </p:stCondLst>
                            <p:childTnLst>
                              <p:par>
                                <p:cTn id="18" presetID="53" presetClass="entr" presetSubtype="16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9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20" dur="1000" fill="hold"/>
                                        <p:tgtEl>
                                          <p:spTgt spid="5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1" dur="1000" fill="hold"/>
                                        <p:tgtEl>
                                          <p:spTgt spid="5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22" dur="1000"/>
                                        <p:tgtEl>
                                          <p:spTgt spid="5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23" fill="hold">
                      <p:stCondLst>
                        <p:cond delay="indefinite"/>
                      </p:stCondLst>
                      <p:childTnLst>
                        <p:par>
                          <p:cTn id="24" fill="hold">
                            <p:stCondLst>
                              <p:cond delay="0"/>
                            </p:stCondLst>
                            <p:childTnLst>
                              <p:par>
                                <p:cTn id="25" presetID="53" presetClass="entr" presetSubtype="16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27" dur="500" fill="hold"/>
                                        <p:tgtEl>
                                          <p:spTgt spid="3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8" dur="500" fill="hold"/>
                                        <p:tgtEl>
                                          <p:spTgt spid="3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29" dur="500"/>
                                        <p:tgtEl>
                                          <p:spTgt spid="3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2" grpId="0" animBg="1"/>
      <p:bldP spid="3" grpId="0" animBg="1"/>
      <p:bldP spid="5" grpId="0"/>
    </p:bldLst>
  </p:timing>
</p:sld>
</file>

<file path=ppt/slides/slide8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extovéPole 1"/>
          <p:cNvSpPr txBox="1"/>
          <p:nvPr/>
        </p:nvSpPr>
        <p:spPr>
          <a:xfrm>
            <a:off x="539552" y="836712"/>
            <a:ext cx="2664000" cy="720000"/>
          </a:xfrm>
          <a:prstGeom prst="rect">
            <a:avLst/>
          </a:prstGeom>
          <a:solidFill>
            <a:srgbClr val="FFFF00"/>
          </a:solidFill>
        </p:spPr>
        <p:txBody>
          <a:bodyPr wrap="square" rtlCol="0">
            <a:spAutoFit/>
          </a:bodyPr>
          <a:lstStyle/>
          <a:p>
            <a:pPr algn="ctr"/>
            <a:r>
              <a:rPr lang="cs-CZ" sz="4000" b="1" dirty="0" smtClean="0"/>
              <a:t>obyvatel</a:t>
            </a:r>
            <a:endParaRPr lang="cs-CZ" sz="4000" b="1" dirty="0"/>
          </a:p>
        </p:txBody>
      </p:sp>
      <p:sp>
        <p:nvSpPr>
          <p:cNvPr id="3" name="TextovéPole 2"/>
          <p:cNvSpPr txBox="1"/>
          <p:nvPr/>
        </p:nvSpPr>
        <p:spPr>
          <a:xfrm>
            <a:off x="539552" y="2780928"/>
            <a:ext cx="3060000" cy="954107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cs-CZ" sz="2800" dirty="0" smtClean="0"/>
              <a:t>ten, kdo obývá dům, město</a:t>
            </a:r>
            <a:endParaRPr lang="cs-CZ" sz="2800" dirty="0"/>
          </a:p>
        </p:txBody>
      </p:sp>
      <p:sp>
        <p:nvSpPr>
          <p:cNvPr id="4" name="TextovéPole 3"/>
          <p:cNvSpPr txBox="1"/>
          <p:nvPr/>
        </p:nvSpPr>
        <p:spPr>
          <a:xfrm flipH="1">
            <a:off x="1467491" y="4835719"/>
            <a:ext cx="6264000" cy="1323439"/>
          </a:xfrm>
          <a:prstGeom prst="rect">
            <a:avLst/>
          </a:prstGeom>
          <a:solidFill>
            <a:schemeClr val="accent1">
              <a:lumMod val="60000"/>
              <a:lumOff val="40000"/>
            </a:schemeClr>
          </a:solidFill>
        </p:spPr>
        <p:txBody>
          <a:bodyPr wrap="square" rtlCol="0">
            <a:spAutoFit/>
          </a:bodyPr>
          <a:lstStyle/>
          <a:p>
            <a:r>
              <a:rPr lang="cs-CZ" sz="4000" b="1" dirty="0" smtClean="0"/>
              <a:t>Naše vesnice má mnoho obyvatel.</a:t>
            </a:r>
            <a:endParaRPr lang="cs-CZ" sz="4000" b="1" dirty="0"/>
          </a:p>
        </p:txBody>
      </p:sp>
      <p:grpSp>
        <p:nvGrpSpPr>
          <p:cNvPr id="5" name="Skupina 4"/>
          <p:cNvGrpSpPr/>
          <p:nvPr/>
        </p:nvGrpSpPr>
        <p:grpSpPr>
          <a:xfrm>
            <a:off x="4440769" y="223148"/>
            <a:ext cx="3672408" cy="4503063"/>
            <a:chOff x="4265596" y="332656"/>
            <a:chExt cx="3672408" cy="4503063"/>
          </a:xfrm>
        </p:grpSpPr>
        <p:pic>
          <p:nvPicPr>
            <p:cNvPr id="1027" name="Picture 3"/>
            <p:cNvPicPr>
              <a:picLocks noChangeAspect="1" noChangeArrowheads="1"/>
            </p:cNvPicPr>
            <p:nvPr/>
          </p:nvPicPr>
          <p:blipFill>
            <a:blip r:embed="rId3" cstate="print">
              <a:extLst>
                <a:ext uri="{28A0092B-C50C-407E-A947-70E740481C1C}">
                  <a14:useLocalDpi xmlns:a14="http://schemas.microsoft.com/office/drawing/2010/main" xmlns="" val="0"/>
                </a:ext>
              </a:extLst>
            </a:blip>
            <a:srcRect/>
            <a:stretch>
              <a:fillRect/>
            </a:stretch>
          </p:blipFill>
          <p:spPr bwMode="auto">
            <a:xfrm>
              <a:off x="4265596" y="332656"/>
              <a:ext cx="3672408" cy="4176464"/>
            </a:xfrm>
            <a:prstGeom prst="rect">
              <a:avLst/>
            </a:prstGeom>
            <a:noFill/>
            <a:ln>
              <a:noFill/>
            </a:ln>
            <a:effectLst/>
            <a:extLst>
              <a:ext uri="{909E8E84-426E-40DD-AFC4-6F175D3DCCD1}">
                <a14:hiddenFill xmlns:a14="http://schemas.microsoft.com/office/drawing/2010/main" xmlns="">
                  <a:solidFill>
                    <a:schemeClr val="accent1"/>
                  </a:solidFill>
                </a14:hiddenFill>
              </a:ext>
              <a:ext uri="{91240B29-F687-4F45-9708-019B960494DF}">
                <a14:hiddenLine xmlns:a14="http://schemas.microsoft.com/office/drawing/2010/main" xmlns="" w="9525">
                  <a:solidFill>
                    <a:schemeClr val="tx1"/>
                  </a:solidFill>
                  <a:miter lim="800000"/>
                  <a:headEnd/>
                  <a:tailEnd/>
                </a14:hiddenLine>
              </a:ext>
              <a:ext uri="{AF507438-7753-43E0-B8FC-AC1667EBCBE1}">
                <a14:hiddenEffects xmlns:a14="http://schemas.microsoft.com/office/drawing/2010/main" xmlns="">
                  <a:effectLst>
                    <a:outerShdw dist="35921" dir="2700000" algn="ctr" rotWithShape="0">
                      <a:schemeClr val="bg2"/>
                    </a:outerShdw>
                  </a:effectLst>
                </a14:hiddenEffects>
              </a:ext>
            </a:extLst>
          </p:spPr>
        </p:pic>
        <p:sp>
          <p:nvSpPr>
            <p:cNvPr id="6" name="TextovéPole 5"/>
            <p:cNvSpPr txBox="1"/>
            <p:nvPr/>
          </p:nvSpPr>
          <p:spPr>
            <a:xfrm>
              <a:off x="6569852" y="4527942"/>
              <a:ext cx="1368152" cy="307777"/>
            </a:xfrm>
            <a:prstGeom prst="rect">
              <a:avLst/>
            </a:prstGeom>
            <a:noFill/>
          </p:spPr>
          <p:txBody>
            <a:bodyPr wrap="square" rtlCol="0">
              <a:spAutoFit/>
            </a:bodyPr>
            <a:lstStyle/>
            <a:p>
              <a:r>
                <a:rPr lang="cs-CZ" sz="1400" dirty="0" smtClean="0"/>
                <a:t>Obr. 03</a:t>
              </a:r>
              <a:endParaRPr lang="cs-CZ" sz="1400" dirty="0"/>
            </a:p>
          </p:txBody>
        </p:sp>
      </p:grpSp>
      <p:sp>
        <p:nvSpPr>
          <p:cNvPr id="7" name="TextovéPole 6"/>
          <p:cNvSpPr txBox="1"/>
          <p:nvPr/>
        </p:nvSpPr>
        <p:spPr>
          <a:xfrm>
            <a:off x="827584" y="6431160"/>
            <a:ext cx="7560840" cy="307777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cs-CZ" sz="1400" dirty="0" smtClean="0">
                <a:solidFill>
                  <a:schemeClr val="tx1">
                    <a:lumMod val="50000"/>
                    <a:lumOff val="50000"/>
                  </a:schemeClr>
                </a:solidFill>
              </a:rPr>
              <a:t>Autorem materiálu a všech jeho částí, není-li uvedeno jinak, je Mgr. Andrea  </a:t>
            </a:r>
            <a:r>
              <a:rPr lang="cs-CZ" sz="1400" dirty="0" err="1" smtClean="0">
                <a:solidFill>
                  <a:schemeClr val="tx1">
                    <a:lumMod val="50000"/>
                    <a:lumOff val="50000"/>
                  </a:schemeClr>
                </a:solidFill>
              </a:rPr>
              <a:t>Fadrhonsová</a:t>
            </a:r>
            <a:r>
              <a:rPr lang="cs-CZ" sz="1400" dirty="0" smtClean="0"/>
              <a:t>.</a:t>
            </a:r>
            <a:endParaRPr lang="cs-CZ" sz="1400" dirty="0"/>
          </a:p>
        </p:txBody>
      </p:sp>
    </p:spTree>
    <p:extLst>
      <p:ext uri="{BB962C8B-B14F-4D97-AF65-F5344CB8AC3E}">
        <p14:creationId xmlns:p14="http://schemas.microsoft.com/office/powerpoint/2010/main" xmlns="" val="4246283861"/>
      </p:ext>
    </p:extLst>
  </p:cSld>
  <p:clrMapOvr>
    <a:masterClrMapping/>
  </p:clrMapOvr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53" presetClass="entr" presetSubtype="16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7" dur="500" fill="hold"/>
                                        <p:tgtEl>
                                          <p:spTgt spid="2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8" dur="500" fill="hold"/>
                                        <p:tgtEl>
                                          <p:spTgt spid="2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9" dur="500"/>
                                        <p:tgtEl>
                                          <p:spTgt spid="2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10" fill="hold">
                            <p:stCondLst>
                              <p:cond delay="500"/>
                            </p:stCondLst>
                            <p:childTnLst>
                              <p:par>
                                <p:cTn id="11" presetID="53" presetClass="entr" presetSubtype="16" fill="hold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13" dur="1000" fill="hold"/>
                                        <p:tgtEl>
                                          <p:spTgt spid="5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4" dur="1000" fill="hold"/>
                                        <p:tgtEl>
                                          <p:spTgt spid="5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15" dur="1000"/>
                                        <p:tgtEl>
                                          <p:spTgt spid="5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6" fill="hold">
                      <p:stCondLst>
                        <p:cond delay="indefinite"/>
                      </p:stCondLst>
                      <p:childTnLst>
                        <p:par>
                          <p:cTn id="17" fill="hold">
                            <p:stCondLst>
                              <p:cond delay="0"/>
                            </p:stCondLst>
                            <p:childTnLst>
                              <p:par>
                                <p:cTn id="18" presetID="53" presetClass="entr" presetSubtype="16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9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20" dur="1000" fill="hold"/>
                                        <p:tgtEl>
                                          <p:spTgt spid="3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1" dur="1000" fill="hold"/>
                                        <p:tgtEl>
                                          <p:spTgt spid="3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22" dur="1000"/>
                                        <p:tgtEl>
                                          <p:spTgt spid="3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23" fill="hold">
                      <p:stCondLst>
                        <p:cond delay="indefinite"/>
                      </p:stCondLst>
                      <p:childTnLst>
                        <p:par>
                          <p:cTn id="24" fill="hold">
                            <p:stCondLst>
                              <p:cond delay="0"/>
                            </p:stCondLst>
                            <p:childTnLst>
                              <p:par>
                                <p:cTn id="25" presetID="53" presetClass="entr" presetSubtype="16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27" dur="500" fill="hold"/>
                                        <p:tgtEl>
                                          <p:spTgt spid="4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8" dur="500" fill="hold"/>
                                        <p:tgtEl>
                                          <p:spTgt spid="4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29" dur="500"/>
                                        <p:tgtEl>
                                          <p:spTgt spid="4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2" grpId="0" animBg="1"/>
      <p:bldP spid="3" grpId="0"/>
      <p:bldP spid="4" grpId="0" animBg="1"/>
    </p:bldLst>
  </p:timing>
</p:sld>
</file>

<file path=ppt/slides/slide9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extovéPole 1"/>
          <p:cNvSpPr txBox="1"/>
          <p:nvPr/>
        </p:nvSpPr>
        <p:spPr>
          <a:xfrm>
            <a:off x="1043608" y="980728"/>
            <a:ext cx="2736000" cy="720000"/>
          </a:xfrm>
          <a:prstGeom prst="rect">
            <a:avLst/>
          </a:prstGeom>
          <a:solidFill>
            <a:srgbClr val="FFFF00"/>
          </a:solidFill>
        </p:spPr>
        <p:txBody>
          <a:bodyPr wrap="square" rtlCol="0">
            <a:spAutoFit/>
          </a:bodyPr>
          <a:lstStyle/>
          <a:p>
            <a:pPr algn="ctr"/>
            <a:r>
              <a:rPr lang="cs-CZ" sz="4000" b="1" dirty="0" smtClean="0"/>
              <a:t>byt</a:t>
            </a:r>
            <a:endParaRPr lang="cs-CZ" sz="4000" b="1" dirty="0"/>
          </a:p>
        </p:txBody>
      </p:sp>
      <p:sp>
        <p:nvSpPr>
          <p:cNvPr id="3" name="TextovéPole 2"/>
          <p:cNvSpPr txBox="1"/>
          <p:nvPr/>
        </p:nvSpPr>
        <p:spPr>
          <a:xfrm>
            <a:off x="119755" y="5077052"/>
            <a:ext cx="9000000" cy="720000"/>
          </a:xfrm>
          <a:prstGeom prst="rect">
            <a:avLst/>
          </a:prstGeom>
          <a:solidFill>
            <a:schemeClr val="accent1">
              <a:lumMod val="60000"/>
              <a:lumOff val="40000"/>
            </a:schemeClr>
          </a:solidFill>
        </p:spPr>
        <p:txBody>
          <a:bodyPr wrap="square" rtlCol="0">
            <a:spAutoFit/>
          </a:bodyPr>
          <a:lstStyle/>
          <a:p>
            <a:r>
              <a:rPr lang="cs-CZ" sz="4000" b="1" dirty="0" smtClean="0"/>
              <a:t>Pořídili jsme si byt na sídlišti Mšeno</a:t>
            </a:r>
            <a:r>
              <a:rPr lang="cs-CZ" dirty="0" smtClean="0"/>
              <a:t>. </a:t>
            </a:r>
            <a:endParaRPr lang="cs-CZ" dirty="0"/>
          </a:p>
        </p:txBody>
      </p:sp>
      <p:sp>
        <p:nvSpPr>
          <p:cNvPr id="6" name="TextovéPole 5"/>
          <p:cNvSpPr txBox="1"/>
          <p:nvPr/>
        </p:nvSpPr>
        <p:spPr>
          <a:xfrm>
            <a:off x="899592" y="3501008"/>
            <a:ext cx="3240360" cy="523220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cs-CZ" sz="2800" dirty="0" smtClean="0"/>
              <a:t>místnosti k bydlení</a:t>
            </a:r>
            <a:endParaRPr lang="cs-CZ" sz="2800" dirty="0"/>
          </a:p>
        </p:txBody>
      </p:sp>
      <p:sp>
        <p:nvSpPr>
          <p:cNvPr id="7" name="TextovéPole 6"/>
          <p:cNvSpPr txBox="1"/>
          <p:nvPr/>
        </p:nvSpPr>
        <p:spPr>
          <a:xfrm>
            <a:off x="899592" y="6453336"/>
            <a:ext cx="7704856" cy="307777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cs-CZ" sz="1400" dirty="0" smtClean="0">
                <a:solidFill>
                  <a:schemeClr val="tx1">
                    <a:lumMod val="50000"/>
                    <a:lumOff val="50000"/>
                  </a:schemeClr>
                </a:solidFill>
              </a:rPr>
              <a:t>Autorem materiálu a všech jeho částí, není-li uvedeno jinak, je Mgr. Andrea  </a:t>
            </a:r>
            <a:r>
              <a:rPr lang="cs-CZ" sz="1400" dirty="0" err="1" smtClean="0">
                <a:solidFill>
                  <a:schemeClr val="tx1">
                    <a:lumMod val="50000"/>
                    <a:lumOff val="50000"/>
                  </a:schemeClr>
                </a:solidFill>
              </a:rPr>
              <a:t>Fadrhonsová</a:t>
            </a:r>
            <a:r>
              <a:rPr lang="cs-CZ" sz="1400" dirty="0" smtClean="0"/>
              <a:t>.</a:t>
            </a:r>
            <a:endParaRPr lang="cs-CZ" sz="1400" dirty="0"/>
          </a:p>
        </p:txBody>
      </p:sp>
      <p:grpSp>
        <p:nvGrpSpPr>
          <p:cNvPr id="4" name="Skupina 3"/>
          <p:cNvGrpSpPr/>
          <p:nvPr/>
        </p:nvGrpSpPr>
        <p:grpSpPr>
          <a:xfrm>
            <a:off x="4382857" y="726388"/>
            <a:ext cx="4451496" cy="3886862"/>
            <a:chOff x="4382857" y="743405"/>
            <a:chExt cx="4451496" cy="3886862"/>
          </a:xfrm>
        </p:grpSpPr>
        <p:sp>
          <p:nvSpPr>
            <p:cNvPr id="5" name="TextovéPole 4"/>
            <p:cNvSpPr txBox="1"/>
            <p:nvPr/>
          </p:nvSpPr>
          <p:spPr>
            <a:xfrm>
              <a:off x="7108398" y="4322490"/>
              <a:ext cx="1008112" cy="307777"/>
            </a:xfrm>
            <a:prstGeom prst="rect">
              <a:avLst/>
            </a:prstGeom>
            <a:noFill/>
          </p:spPr>
          <p:txBody>
            <a:bodyPr wrap="square" rtlCol="0">
              <a:spAutoFit/>
            </a:bodyPr>
            <a:lstStyle/>
            <a:p>
              <a:r>
                <a:rPr lang="cs-CZ" sz="1400" dirty="0" smtClean="0"/>
                <a:t>Obr.04</a:t>
              </a:r>
              <a:endParaRPr lang="cs-CZ" sz="1400" dirty="0"/>
            </a:p>
          </p:txBody>
        </p:sp>
        <p:pic>
          <p:nvPicPr>
            <p:cNvPr id="2050" name="Picture 2" descr="File:Living Room.jpg"/>
            <p:cNvPicPr>
              <a:picLocks noChangeAspect="1" noChangeArrowheads="1"/>
            </p:cNvPicPr>
            <p:nvPr/>
          </p:nvPicPr>
          <p:blipFill>
            <a:blip r:embed="rId2" cstate="print">
              <a:extLst>
                <a:ext uri="{28A0092B-C50C-407E-A947-70E740481C1C}">
                  <a14:useLocalDpi xmlns:a14="http://schemas.microsoft.com/office/drawing/2010/main" xmlns="" val="0"/>
                </a:ext>
              </a:extLst>
            </a:blip>
            <a:srcRect/>
            <a:stretch>
              <a:fillRect/>
            </a:stretch>
          </p:blipFill>
          <p:spPr bwMode="auto">
            <a:xfrm>
              <a:off x="4382857" y="743405"/>
              <a:ext cx="4451496" cy="3579083"/>
            </a:xfrm>
            <a:prstGeom prst="rect">
              <a:avLst/>
            </a:prstGeom>
            <a:noFill/>
            <a:extLst>
              <a:ext uri="{909E8E84-426E-40DD-AFC4-6F175D3DCCD1}">
                <a14:hiddenFill xmlns:a14="http://schemas.microsoft.com/office/drawing/2010/main" xmlns="">
                  <a:solidFill>
                    <a:srgbClr val="FFFFFF"/>
                  </a:solidFill>
                </a14:hiddenFill>
              </a:ext>
            </a:extLst>
          </p:spPr>
        </p:pic>
      </p:grpSp>
    </p:spTree>
    <p:extLst>
      <p:ext uri="{BB962C8B-B14F-4D97-AF65-F5344CB8AC3E}">
        <p14:creationId xmlns:p14="http://schemas.microsoft.com/office/powerpoint/2010/main" xmlns="" val="1474553834"/>
      </p:ext>
    </p:extLst>
  </p:cSld>
  <p:clrMapOvr>
    <a:masterClrMapping/>
  </p:clrMapOvr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53" presetClass="entr" presetSubtype="16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7" dur="500" fill="hold"/>
                                        <p:tgtEl>
                                          <p:spTgt spid="2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8" dur="500" fill="hold"/>
                                        <p:tgtEl>
                                          <p:spTgt spid="2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9" dur="500"/>
                                        <p:tgtEl>
                                          <p:spTgt spid="2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10" fill="hold">
                            <p:stCondLst>
                              <p:cond delay="500"/>
                            </p:stCondLst>
                            <p:childTnLst>
                              <p:par>
                                <p:cTn id="11" presetID="53" presetClass="entr" presetSubtype="16" fill="hold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13" dur="1000" fill="hold"/>
                                        <p:tgtEl>
                                          <p:spTgt spid="4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4" dur="1000" fill="hold"/>
                                        <p:tgtEl>
                                          <p:spTgt spid="4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15" dur="1000"/>
                                        <p:tgtEl>
                                          <p:spTgt spid="4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6" fill="hold">
                      <p:stCondLst>
                        <p:cond delay="indefinite"/>
                      </p:stCondLst>
                      <p:childTnLst>
                        <p:par>
                          <p:cTn id="17" fill="hold">
                            <p:stCondLst>
                              <p:cond delay="0"/>
                            </p:stCondLst>
                            <p:childTnLst>
                              <p:par>
                                <p:cTn id="18" presetID="53" presetClass="entr" presetSubtype="16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9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20" dur="1000" fill="hold"/>
                                        <p:tgtEl>
                                          <p:spTgt spid="6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1" dur="1000" fill="hold"/>
                                        <p:tgtEl>
                                          <p:spTgt spid="6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22" dur="1000"/>
                                        <p:tgtEl>
                                          <p:spTgt spid="6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23" fill="hold">
                      <p:stCondLst>
                        <p:cond delay="indefinite"/>
                      </p:stCondLst>
                      <p:childTnLst>
                        <p:par>
                          <p:cTn id="24" fill="hold">
                            <p:stCondLst>
                              <p:cond delay="0"/>
                            </p:stCondLst>
                            <p:childTnLst>
                              <p:par>
                                <p:cTn id="25" presetID="53" presetClass="entr" presetSubtype="16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27" dur="500" fill="hold"/>
                                        <p:tgtEl>
                                          <p:spTgt spid="3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8" dur="500" fill="hold"/>
                                        <p:tgtEl>
                                          <p:spTgt spid="3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29" dur="500"/>
                                        <p:tgtEl>
                                          <p:spTgt spid="3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2" grpId="0" animBg="1"/>
      <p:bldP spid="3" grpId="0" animBg="1"/>
      <p:bldP spid="6" grpId="0"/>
    </p:bldLst>
  </p:timing>
</p:sld>
</file>

<file path=ppt/slides/slide10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extovéPole 1"/>
          <p:cNvSpPr txBox="1"/>
          <p:nvPr/>
        </p:nvSpPr>
        <p:spPr>
          <a:xfrm>
            <a:off x="611560" y="1036341"/>
            <a:ext cx="3024000" cy="720000"/>
          </a:xfrm>
          <a:prstGeom prst="rect">
            <a:avLst/>
          </a:prstGeom>
          <a:solidFill>
            <a:srgbClr val="FFFF00"/>
          </a:solidFill>
        </p:spPr>
        <p:txBody>
          <a:bodyPr wrap="square" rtlCol="0">
            <a:spAutoFit/>
          </a:bodyPr>
          <a:lstStyle/>
          <a:p>
            <a:pPr algn="ctr"/>
            <a:r>
              <a:rPr lang="cs-CZ" sz="4000" b="1" dirty="0" smtClean="0"/>
              <a:t>příbytek</a:t>
            </a:r>
            <a:endParaRPr lang="cs-CZ" sz="4000" b="1" dirty="0"/>
          </a:p>
        </p:txBody>
      </p:sp>
      <p:grpSp>
        <p:nvGrpSpPr>
          <p:cNvPr id="6" name="Skupina 5"/>
          <p:cNvGrpSpPr/>
          <p:nvPr/>
        </p:nvGrpSpPr>
        <p:grpSpPr>
          <a:xfrm>
            <a:off x="4289857" y="960924"/>
            <a:ext cx="4170040" cy="3753768"/>
            <a:chOff x="4289857" y="960924"/>
            <a:chExt cx="4170040" cy="3753768"/>
          </a:xfrm>
        </p:grpSpPr>
        <p:pic>
          <p:nvPicPr>
            <p:cNvPr id="1026" name="Picture 2"/>
            <p:cNvPicPr>
              <a:picLocks noChangeAspect="1" noChangeArrowheads="1"/>
            </p:cNvPicPr>
            <p:nvPr/>
          </p:nvPicPr>
          <p:blipFill>
            <a:blip r:embed="rId2" cstate="print">
              <a:extLst>
                <a:ext uri="{28A0092B-C50C-407E-A947-70E740481C1C}">
                  <a14:useLocalDpi xmlns:a14="http://schemas.microsoft.com/office/drawing/2010/main" xmlns="" val="0"/>
                </a:ext>
              </a:extLst>
            </a:blip>
            <a:srcRect/>
            <a:stretch>
              <a:fillRect/>
            </a:stretch>
          </p:blipFill>
          <p:spPr bwMode="auto">
            <a:xfrm>
              <a:off x="4289857" y="960924"/>
              <a:ext cx="4170040" cy="3331071"/>
            </a:xfrm>
            <a:prstGeom prst="rect">
              <a:avLst/>
            </a:prstGeom>
            <a:noFill/>
            <a:ln>
              <a:noFill/>
            </a:ln>
            <a:effectLst/>
            <a:extLst>
              <a:ext uri="{909E8E84-426E-40DD-AFC4-6F175D3DCCD1}">
                <a14:hiddenFill xmlns:a14="http://schemas.microsoft.com/office/drawing/2010/main" xmlns="">
                  <a:solidFill>
                    <a:schemeClr val="accent1"/>
                  </a:solidFill>
                </a14:hiddenFill>
              </a:ext>
              <a:ext uri="{91240B29-F687-4F45-9708-019B960494DF}">
                <a14:hiddenLine xmlns:a14="http://schemas.microsoft.com/office/drawing/2010/main" xmlns="" w="9525">
                  <a:solidFill>
                    <a:schemeClr val="tx1"/>
                  </a:solidFill>
                  <a:miter lim="800000"/>
                  <a:headEnd/>
                  <a:tailEnd/>
                </a14:hiddenLine>
              </a:ext>
              <a:ext uri="{AF507438-7753-43E0-B8FC-AC1667EBCBE1}">
                <a14:hiddenEffects xmlns:a14="http://schemas.microsoft.com/office/drawing/2010/main" xmlns="">
                  <a:effectLst>
                    <a:outerShdw dist="35921" dir="2700000" algn="ctr" rotWithShape="0">
                      <a:schemeClr val="bg2"/>
                    </a:outerShdw>
                  </a:effectLst>
                </a14:hiddenEffects>
              </a:ext>
            </a:extLst>
          </p:spPr>
        </p:pic>
        <p:sp>
          <p:nvSpPr>
            <p:cNvPr id="3" name="TextovéPole 2"/>
            <p:cNvSpPr txBox="1"/>
            <p:nvPr/>
          </p:nvSpPr>
          <p:spPr>
            <a:xfrm>
              <a:off x="7380312" y="4406915"/>
              <a:ext cx="900000" cy="307777"/>
            </a:xfrm>
            <a:prstGeom prst="rect">
              <a:avLst/>
            </a:prstGeom>
            <a:noFill/>
          </p:spPr>
          <p:txBody>
            <a:bodyPr wrap="square" rtlCol="0">
              <a:spAutoFit/>
            </a:bodyPr>
            <a:lstStyle/>
            <a:p>
              <a:r>
                <a:rPr lang="cs-CZ" sz="1400" dirty="0" smtClean="0"/>
                <a:t>Obr.05</a:t>
              </a:r>
              <a:endParaRPr lang="cs-CZ" sz="1400" dirty="0"/>
            </a:p>
          </p:txBody>
        </p:sp>
      </p:grpSp>
      <p:sp>
        <p:nvSpPr>
          <p:cNvPr id="4" name="TextovéPole 3"/>
          <p:cNvSpPr txBox="1"/>
          <p:nvPr/>
        </p:nvSpPr>
        <p:spPr>
          <a:xfrm>
            <a:off x="1187624" y="3429000"/>
            <a:ext cx="2447936" cy="523220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cs-CZ" sz="2800" dirty="0" smtClean="0"/>
              <a:t>obydlí</a:t>
            </a:r>
            <a:endParaRPr lang="cs-CZ" sz="2800" dirty="0"/>
          </a:p>
        </p:txBody>
      </p:sp>
      <p:sp>
        <p:nvSpPr>
          <p:cNvPr id="5" name="TextovéPole 4"/>
          <p:cNvSpPr txBox="1"/>
          <p:nvPr/>
        </p:nvSpPr>
        <p:spPr>
          <a:xfrm>
            <a:off x="772155" y="4714692"/>
            <a:ext cx="7776864" cy="1323439"/>
          </a:xfrm>
          <a:prstGeom prst="rect">
            <a:avLst/>
          </a:prstGeom>
          <a:solidFill>
            <a:schemeClr val="accent1">
              <a:lumMod val="60000"/>
              <a:lumOff val="40000"/>
            </a:schemeClr>
          </a:solidFill>
        </p:spPr>
        <p:txBody>
          <a:bodyPr wrap="square" rtlCol="0">
            <a:spAutoFit/>
          </a:bodyPr>
          <a:lstStyle/>
          <a:p>
            <a:r>
              <a:rPr lang="cs-CZ" sz="4000" b="1" dirty="0" smtClean="0"/>
              <a:t>Lesní skřítci bydlí v malinkých příbytcích.</a:t>
            </a:r>
            <a:endParaRPr lang="cs-CZ" sz="4000" b="1" dirty="0"/>
          </a:p>
        </p:txBody>
      </p:sp>
      <p:sp>
        <p:nvSpPr>
          <p:cNvPr id="7" name="TextovéPole 6"/>
          <p:cNvSpPr txBox="1"/>
          <p:nvPr/>
        </p:nvSpPr>
        <p:spPr>
          <a:xfrm>
            <a:off x="1143802" y="6453336"/>
            <a:ext cx="7532654" cy="307777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cs-CZ" sz="1400" dirty="0" smtClean="0">
                <a:solidFill>
                  <a:schemeClr val="tx1">
                    <a:lumMod val="50000"/>
                    <a:lumOff val="50000"/>
                  </a:schemeClr>
                </a:solidFill>
              </a:rPr>
              <a:t>Autorem materiálu a všech jeho částí, není-li uvedeno jinak, je Mgr. Andrea  </a:t>
            </a:r>
            <a:r>
              <a:rPr lang="cs-CZ" sz="1400" dirty="0" err="1" smtClean="0">
                <a:solidFill>
                  <a:schemeClr val="tx1">
                    <a:lumMod val="50000"/>
                    <a:lumOff val="50000"/>
                  </a:schemeClr>
                </a:solidFill>
              </a:rPr>
              <a:t>Fadrhonsová</a:t>
            </a:r>
            <a:r>
              <a:rPr lang="cs-CZ" sz="1400" dirty="0" smtClean="0"/>
              <a:t>.</a:t>
            </a:r>
            <a:endParaRPr lang="cs-CZ" sz="1400" dirty="0"/>
          </a:p>
        </p:txBody>
      </p:sp>
    </p:spTree>
    <p:extLst>
      <p:ext uri="{BB962C8B-B14F-4D97-AF65-F5344CB8AC3E}">
        <p14:creationId xmlns:p14="http://schemas.microsoft.com/office/powerpoint/2010/main" xmlns="" val="2997028216"/>
      </p:ext>
    </p:extLst>
  </p:cSld>
  <p:clrMapOvr>
    <a:masterClrMapping/>
  </p:clrMapOvr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53" presetClass="entr" presetSubtype="16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7" dur="500" fill="hold"/>
                                        <p:tgtEl>
                                          <p:spTgt spid="2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8" dur="500" fill="hold"/>
                                        <p:tgtEl>
                                          <p:spTgt spid="2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9" dur="500"/>
                                        <p:tgtEl>
                                          <p:spTgt spid="2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10" fill="hold">
                            <p:stCondLst>
                              <p:cond delay="500"/>
                            </p:stCondLst>
                            <p:childTnLst>
                              <p:par>
                                <p:cTn id="11" presetID="53" presetClass="entr" presetSubtype="16" fill="hold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13" dur="1000" fill="hold"/>
                                        <p:tgtEl>
                                          <p:spTgt spid="6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4" dur="1000" fill="hold"/>
                                        <p:tgtEl>
                                          <p:spTgt spid="6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15" dur="1000"/>
                                        <p:tgtEl>
                                          <p:spTgt spid="6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6" fill="hold">
                      <p:stCondLst>
                        <p:cond delay="indefinite"/>
                      </p:stCondLst>
                      <p:childTnLst>
                        <p:par>
                          <p:cTn id="17" fill="hold">
                            <p:stCondLst>
                              <p:cond delay="0"/>
                            </p:stCondLst>
                            <p:childTnLst>
                              <p:par>
                                <p:cTn id="18" presetID="53" presetClass="entr" presetSubtype="16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9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20" dur="1000" fill="hold"/>
                                        <p:tgtEl>
                                          <p:spTgt spid="4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1" dur="1000" fill="hold"/>
                                        <p:tgtEl>
                                          <p:spTgt spid="4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22" dur="1000"/>
                                        <p:tgtEl>
                                          <p:spTgt spid="4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23" fill="hold">
                      <p:stCondLst>
                        <p:cond delay="indefinite"/>
                      </p:stCondLst>
                      <p:childTnLst>
                        <p:par>
                          <p:cTn id="24" fill="hold">
                            <p:stCondLst>
                              <p:cond delay="0"/>
                            </p:stCondLst>
                            <p:childTnLst>
                              <p:par>
                                <p:cTn id="25" presetID="53" presetClass="entr" presetSubtype="16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27" dur="500" fill="hold"/>
                                        <p:tgtEl>
                                          <p:spTgt spid="5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8" dur="500" fill="hold"/>
                                        <p:tgtEl>
                                          <p:spTgt spid="5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29" dur="500"/>
                                        <p:tgtEl>
                                          <p:spTgt spid="5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2" grpId="0" animBg="1"/>
      <p:bldP spid="4" grpId="0"/>
      <p:bldP spid="5" grpId="0" animBg="1"/>
    </p:bldLst>
  </p:timing>
</p:sld>
</file>

<file path=ppt/slides/slide1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extovéPole 1"/>
          <p:cNvSpPr txBox="1"/>
          <p:nvPr/>
        </p:nvSpPr>
        <p:spPr>
          <a:xfrm>
            <a:off x="611560" y="1124744"/>
            <a:ext cx="2988000" cy="707886"/>
          </a:xfrm>
          <a:prstGeom prst="rect">
            <a:avLst/>
          </a:prstGeom>
          <a:solidFill>
            <a:srgbClr val="FFFF00"/>
          </a:solidFill>
        </p:spPr>
        <p:txBody>
          <a:bodyPr wrap="square" rtlCol="0">
            <a:spAutoFit/>
          </a:bodyPr>
          <a:lstStyle/>
          <a:p>
            <a:pPr algn="ctr"/>
            <a:r>
              <a:rPr lang="cs-CZ" sz="4000" b="1" dirty="0" smtClean="0"/>
              <a:t>nábytek</a:t>
            </a:r>
            <a:endParaRPr lang="cs-CZ" sz="4000" b="1" dirty="0"/>
          </a:p>
        </p:txBody>
      </p:sp>
      <p:grpSp>
        <p:nvGrpSpPr>
          <p:cNvPr id="6" name="Skupina 5"/>
          <p:cNvGrpSpPr/>
          <p:nvPr/>
        </p:nvGrpSpPr>
        <p:grpSpPr>
          <a:xfrm>
            <a:off x="4355976" y="571500"/>
            <a:ext cx="3987924" cy="4020664"/>
            <a:chOff x="4355976" y="571500"/>
            <a:chExt cx="3987924" cy="4020664"/>
          </a:xfrm>
        </p:grpSpPr>
        <p:pic>
          <p:nvPicPr>
            <p:cNvPr id="2051" name="Picture 3"/>
            <p:cNvPicPr>
              <a:picLocks noChangeAspect="1" noChangeArrowheads="1"/>
            </p:cNvPicPr>
            <p:nvPr/>
          </p:nvPicPr>
          <p:blipFill>
            <a:blip r:embed="rId2" cstate="print">
              <a:extLst>
                <a:ext uri="{28A0092B-C50C-407E-A947-70E740481C1C}">
                  <a14:useLocalDpi xmlns:a14="http://schemas.microsoft.com/office/drawing/2010/main" xmlns="" val="0"/>
                </a:ext>
              </a:extLst>
            </a:blip>
            <a:srcRect/>
            <a:stretch>
              <a:fillRect/>
            </a:stretch>
          </p:blipFill>
          <p:spPr bwMode="auto">
            <a:xfrm>
              <a:off x="4355976" y="571500"/>
              <a:ext cx="3987924" cy="3649588"/>
            </a:xfrm>
            <a:prstGeom prst="rect">
              <a:avLst/>
            </a:prstGeom>
            <a:noFill/>
            <a:ln>
              <a:noFill/>
            </a:ln>
            <a:effectLst/>
            <a:extLst>
              <a:ext uri="{909E8E84-426E-40DD-AFC4-6F175D3DCCD1}">
                <a14:hiddenFill xmlns:a14="http://schemas.microsoft.com/office/drawing/2010/main" xmlns="">
                  <a:solidFill>
                    <a:schemeClr val="accent1"/>
                  </a:solidFill>
                </a14:hiddenFill>
              </a:ext>
              <a:ext uri="{91240B29-F687-4F45-9708-019B960494DF}">
                <a14:hiddenLine xmlns:a14="http://schemas.microsoft.com/office/drawing/2010/main" xmlns="" w="9525">
                  <a:solidFill>
                    <a:schemeClr val="tx1"/>
                  </a:solidFill>
                  <a:miter lim="800000"/>
                  <a:headEnd/>
                  <a:tailEnd/>
                </a14:hiddenLine>
              </a:ext>
              <a:ext uri="{AF507438-7753-43E0-B8FC-AC1667EBCBE1}">
                <a14:hiddenEffects xmlns:a14="http://schemas.microsoft.com/office/drawing/2010/main" xmlns="">
                  <a:effectLst>
                    <a:outerShdw dist="35921" dir="2700000" algn="ctr" rotWithShape="0">
                      <a:schemeClr val="bg2"/>
                    </a:outerShdw>
                  </a:effectLst>
                </a14:hiddenEffects>
              </a:ext>
            </a:extLst>
          </p:spPr>
        </p:pic>
        <p:sp>
          <p:nvSpPr>
            <p:cNvPr id="3" name="TextovéPole 2"/>
            <p:cNvSpPr txBox="1"/>
            <p:nvPr/>
          </p:nvSpPr>
          <p:spPr>
            <a:xfrm>
              <a:off x="6759724" y="4284387"/>
              <a:ext cx="1584176" cy="307777"/>
            </a:xfrm>
            <a:prstGeom prst="rect">
              <a:avLst/>
            </a:prstGeom>
            <a:noFill/>
          </p:spPr>
          <p:txBody>
            <a:bodyPr wrap="square" rtlCol="0">
              <a:spAutoFit/>
            </a:bodyPr>
            <a:lstStyle/>
            <a:p>
              <a:r>
                <a:rPr lang="cs-CZ" sz="1400" dirty="0" smtClean="0"/>
                <a:t>Obr. 06</a:t>
              </a:r>
              <a:endParaRPr lang="cs-CZ" sz="1400" dirty="0"/>
            </a:p>
          </p:txBody>
        </p:sp>
      </p:grpSp>
      <p:sp>
        <p:nvSpPr>
          <p:cNvPr id="4" name="TextovéPole 3"/>
          <p:cNvSpPr txBox="1"/>
          <p:nvPr/>
        </p:nvSpPr>
        <p:spPr>
          <a:xfrm>
            <a:off x="971600" y="4725144"/>
            <a:ext cx="7020000" cy="1323439"/>
          </a:xfrm>
          <a:prstGeom prst="rect">
            <a:avLst/>
          </a:prstGeom>
          <a:solidFill>
            <a:schemeClr val="accent1">
              <a:lumMod val="60000"/>
              <a:lumOff val="40000"/>
            </a:schemeClr>
          </a:solidFill>
        </p:spPr>
        <p:txBody>
          <a:bodyPr wrap="square" rtlCol="0">
            <a:spAutoFit/>
          </a:bodyPr>
          <a:lstStyle/>
          <a:p>
            <a:r>
              <a:rPr lang="cs-CZ" sz="4000" b="1" dirty="0" smtClean="0"/>
              <a:t>Babička si koupila do bytu nový nábytek.</a:t>
            </a:r>
            <a:endParaRPr lang="cs-CZ" sz="4000" b="1" dirty="0"/>
          </a:p>
        </p:txBody>
      </p:sp>
      <p:sp>
        <p:nvSpPr>
          <p:cNvPr id="5" name="TextovéPole 4"/>
          <p:cNvSpPr txBox="1"/>
          <p:nvPr/>
        </p:nvSpPr>
        <p:spPr>
          <a:xfrm>
            <a:off x="834186" y="3429000"/>
            <a:ext cx="3089742" cy="954107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cs-CZ" sz="2800" dirty="0" smtClean="0"/>
              <a:t>předměty </a:t>
            </a:r>
            <a:r>
              <a:rPr lang="cs-CZ" sz="2800" dirty="0" smtClean="0"/>
              <a:t>                  na </a:t>
            </a:r>
            <a:r>
              <a:rPr lang="cs-CZ" sz="2800" dirty="0" smtClean="0"/>
              <a:t>zařízení bytu</a:t>
            </a:r>
            <a:endParaRPr lang="cs-CZ" sz="2800" dirty="0"/>
          </a:p>
        </p:txBody>
      </p:sp>
      <p:sp>
        <p:nvSpPr>
          <p:cNvPr id="7" name="TextovéPole 6"/>
          <p:cNvSpPr txBox="1"/>
          <p:nvPr/>
        </p:nvSpPr>
        <p:spPr>
          <a:xfrm>
            <a:off x="1143802" y="6453336"/>
            <a:ext cx="7388638" cy="307777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cs-CZ" sz="1400" dirty="0" smtClean="0">
                <a:solidFill>
                  <a:schemeClr val="tx1">
                    <a:lumMod val="50000"/>
                    <a:lumOff val="50000"/>
                  </a:schemeClr>
                </a:solidFill>
              </a:rPr>
              <a:t>Autorem materiálu a všech jeho částí, není-li uvedeno jinak, je Mgr. Andrea  </a:t>
            </a:r>
            <a:r>
              <a:rPr lang="cs-CZ" sz="1400" dirty="0" err="1" smtClean="0">
                <a:solidFill>
                  <a:schemeClr val="tx1">
                    <a:lumMod val="50000"/>
                    <a:lumOff val="50000"/>
                  </a:schemeClr>
                </a:solidFill>
              </a:rPr>
              <a:t>Fadrhonsová</a:t>
            </a:r>
            <a:r>
              <a:rPr lang="cs-CZ" sz="1400" dirty="0" smtClean="0"/>
              <a:t>.</a:t>
            </a:r>
            <a:endParaRPr lang="cs-CZ" sz="1400" dirty="0"/>
          </a:p>
        </p:txBody>
      </p:sp>
    </p:spTree>
    <p:extLst>
      <p:ext uri="{BB962C8B-B14F-4D97-AF65-F5344CB8AC3E}">
        <p14:creationId xmlns:p14="http://schemas.microsoft.com/office/powerpoint/2010/main" xmlns="" val="4053392634"/>
      </p:ext>
    </p:extLst>
  </p:cSld>
  <p:clrMapOvr>
    <a:masterClrMapping/>
  </p:clrMapOvr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53" presetClass="entr" presetSubtype="16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7" dur="500" fill="hold"/>
                                        <p:tgtEl>
                                          <p:spTgt spid="2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8" dur="500" fill="hold"/>
                                        <p:tgtEl>
                                          <p:spTgt spid="2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9" dur="500"/>
                                        <p:tgtEl>
                                          <p:spTgt spid="2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10" fill="hold">
                            <p:stCondLst>
                              <p:cond delay="500"/>
                            </p:stCondLst>
                            <p:childTnLst>
                              <p:par>
                                <p:cTn id="11" presetID="53" presetClass="entr" presetSubtype="16" fill="hold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13" dur="1000" fill="hold"/>
                                        <p:tgtEl>
                                          <p:spTgt spid="6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4" dur="1000" fill="hold"/>
                                        <p:tgtEl>
                                          <p:spTgt spid="6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15" dur="1000"/>
                                        <p:tgtEl>
                                          <p:spTgt spid="6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6" fill="hold">
                      <p:stCondLst>
                        <p:cond delay="indefinite"/>
                      </p:stCondLst>
                      <p:childTnLst>
                        <p:par>
                          <p:cTn id="17" fill="hold">
                            <p:stCondLst>
                              <p:cond delay="0"/>
                            </p:stCondLst>
                            <p:childTnLst>
                              <p:par>
                                <p:cTn id="18" presetID="53" presetClass="entr" presetSubtype="16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9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20" dur="1000" fill="hold"/>
                                        <p:tgtEl>
                                          <p:spTgt spid="5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1" dur="1000" fill="hold"/>
                                        <p:tgtEl>
                                          <p:spTgt spid="5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22" dur="1000"/>
                                        <p:tgtEl>
                                          <p:spTgt spid="5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23" fill="hold">
                      <p:stCondLst>
                        <p:cond delay="indefinite"/>
                      </p:stCondLst>
                      <p:childTnLst>
                        <p:par>
                          <p:cTn id="24" fill="hold">
                            <p:stCondLst>
                              <p:cond delay="0"/>
                            </p:stCondLst>
                            <p:childTnLst>
                              <p:par>
                                <p:cTn id="25" presetID="53" presetClass="entr" presetSubtype="16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27" dur="500" fill="hold"/>
                                        <p:tgtEl>
                                          <p:spTgt spid="4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8" dur="500" fill="hold"/>
                                        <p:tgtEl>
                                          <p:spTgt spid="4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29" dur="500"/>
                                        <p:tgtEl>
                                          <p:spTgt spid="4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2" grpId="0" animBg="1"/>
      <p:bldP spid="4" grpId="0" animBg="1"/>
      <p:bldP spid="5" grpId="0"/>
    </p:bldLst>
  </p:timing>
</p:sld>
</file>

<file path=ppt/slides/slide1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extovéPole 1"/>
          <p:cNvSpPr txBox="1"/>
          <p:nvPr/>
        </p:nvSpPr>
        <p:spPr>
          <a:xfrm>
            <a:off x="539552" y="1113685"/>
            <a:ext cx="2700000" cy="707886"/>
          </a:xfrm>
          <a:prstGeom prst="rect">
            <a:avLst/>
          </a:prstGeom>
          <a:solidFill>
            <a:srgbClr val="FFFF00"/>
          </a:solidFill>
        </p:spPr>
        <p:txBody>
          <a:bodyPr wrap="square" rtlCol="0">
            <a:spAutoFit/>
          </a:bodyPr>
          <a:lstStyle/>
          <a:p>
            <a:pPr algn="ctr"/>
            <a:r>
              <a:rPr lang="cs-CZ" sz="4000" b="1" dirty="0" smtClean="0"/>
              <a:t>dobytek</a:t>
            </a:r>
            <a:endParaRPr lang="cs-CZ" sz="4000" b="1" dirty="0"/>
          </a:p>
        </p:txBody>
      </p:sp>
      <p:sp>
        <p:nvSpPr>
          <p:cNvPr id="4" name="TextovéPole 3"/>
          <p:cNvSpPr txBox="1"/>
          <p:nvPr/>
        </p:nvSpPr>
        <p:spPr>
          <a:xfrm>
            <a:off x="899592" y="5069432"/>
            <a:ext cx="6984000" cy="1323439"/>
          </a:xfrm>
          <a:prstGeom prst="rect">
            <a:avLst/>
          </a:prstGeom>
          <a:solidFill>
            <a:schemeClr val="accent1">
              <a:lumMod val="60000"/>
              <a:lumOff val="40000"/>
            </a:schemeClr>
          </a:solidFill>
        </p:spPr>
        <p:txBody>
          <a:bodyPr wrap="square" rtlCol="0">
            <a:spAutoFit/>
          </a:bodyPr>
          <a:lstStyle/>
          <a:p>
            <a:r>
              <a:rPr lang="cs-CZ" sz="4000" b="1" dirty="0" smtClean="0"/>
              <a:t>Anežka vyvedla dobytek </a:t>
            </a:r>
            <a:r>
              <a:rPr lang="cs-CZ" sz="4000" b="1" dirty="0" smtClean="0"/>
              <a:t>          na </a:t>
            </a:r>
            <a:r>
              <a:rPr lang="cs-CZ" sz="4000" b="1" dirty="0" smtClean="0"/>
              <a:t>pastvu.</a:t>
            </a:r>
            <a:endParaRPr lang="cs-CZ" sz="4000" b="1" dirty="0"/>
          </a:p>
        </p:txBody>
      </p:sp>
      <p:sp>
        <p:nvSpPr>
          <p:cNvPr id="5" name="TextovéPole 4"/>
          <p:cNvSpPr txBox="1"/>
          <p:nvPr/>
        </p:nvSpPr>
        <p:spPr>
          <a:xfrm>
            <a:off x="881440" y="3505021"/>
            <a:ext cx="2016224" cy="954107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cs-CZ" sz="2800" dirty="0" smtClean="0"/>
              <a:t>skot, kozy, vepři, ovce</a:t>
            </a:r>
            <a:endParaRPr lang="cs-CZ" sz="2800" dirty="0"/>
          </a:p>
        </p:txBody>
      </p:sp>
      <p:sp>
        <p:nvSpPr>
          <p:cNvPr id="7" name="TextovéPole 6"/>
          <p:cNvSpPr txBox="1"/>
          <p:nvPr/>
        </p:nvSpPr>
        <p:spPr>
          <a:xfrm>
            <a:off x="1143802" y="6453336"/>
            <a:ext cx="7316630" cy="307777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cs-CZ" sz="1400" dirty="0" smtClean="0">
                <a:solidFill>
                  <a:schemeClr val="tx1">
                    <a:lumMod val="50000"/>
                    <a:lumOff val="50000"/>
                  </a:schemeClr>
                </a:solidFill>
              </a:rPr>
              <a:t>Autorem materiálu a všech jeho částí, není-li uvedeno jinak, je Mgr. Andrea  </a:t>
            </a:r>
            <a:r>
              <a:rPr lang="cs-CZ" sz="1400" dirty="0" err="1" smtClean="0">
                <a:solidFill>
                  <a:schemeClr val="tx1">
                    <a:lumMod val="50000"/>
                    <a:lumOff val="50000"/>
                  </a:schemeClr>
                </a:solidFill>
              </a:rPr>
              <a:t>Fadrhonsová</a:t>
            </a:r>
            <a:r>
              <a:rPr lang="cs-CZ" sz="1400" dirty="0" smtClean="0"/>
              <a:t>.</a:t>
            </a:r>
            <a:endParaRPr lang="cs-CZ" sz="1400" dirty="0"/>
          </a:p>
        </p:txBody>
      </p:sp>
      <p:grpSp>
        <p:nvGrpSpPr>
          <p:cNvPr id="6" name="Skupina 5"/>
          <p:cNvGrpSpPr/>
          <p:nvPr/>
        </p:nvGrpSpPr>
        <p:grpSpPr>
          <a:xfrm>
            <a:off x="3707904" y="497547"/>
            <a:ext cx="4896544" cy="4269358"/>
            <a:chOff x="3707904" y="497547"/>
            <a:chExt cx="4896544" cy="4269358"/>
          </a:xfrm>
        </p:grpSpPr>
        <p:sp>
          <p:nvSpPr>
            <p:cNvPr id="3" name="TextovéPole 2"/>
            <p:cNvSpPr txBox="1"/>
            <p:nvPr/>
          </p:nvSpPr>
          <p:spPr>
            <a:xfrm>
              <a:off x="7343532" y="4459128"/>
              <a:ext cx="792000" cy="307777"/>
            </a:xfrm>
            <a:prstGeom prst="rect">
              <a:avLst/>
            </a:prstGeom>
            <a:noFill/>
          </p:spPr>
          <p:txBody>
            <a:bodyPr wrap="square" rtlCol="0">
              <a:spAutoFit/>
            </a:bodyPr>
            <a:lstStyle/>
            <a:p>
              <a:r>
                <a:rPr lang="cs-CZ" sz="1400" dirty="0" smtClean="0"/>
                <a:t>Obr. 07</a:t>
              </a:r>
              <a:endParaRPr lang="cs-CZ" sz="1400" dirty="0"/>
            </a:p>
          </p:txBody>
        </p:sp>
        <p:pic>
          <p:nvPicPr>
            <p:cNvPr id="3074" name="Picture 2" descr="File:Nguni Cows.jpg"/>
            <p:cNvPicPr>
              <a:picLocks noChangeAspect="1" noChangeArrowheads="1"/>
            </p:cNvPicPr>
            <p:nvPr/>
          </p:nvPicPr>
          <p:blipFill>
            <a:blip r:embed="rId2" cstate="print">
              <a:extLst>
                <a:ext uri="{28A0092B-C50C-407E-A947-70E740481C1C}">
                  <a14:useLocalDpi xmlns:a14="http://schemas.microsoft.com/office/drawing/2010/main" xmlns="" val="0"/>
                </a:ext>
              </a:extLst>
            </a:blip>
            <a:srcRect/>
            <a:stretch>
              <a:fillRect/>
            </a:stretch>
          </p:blipFill>
          <p:spPr bwMode="auto">
            <a:xfrm>
              <a:off x="3707904" y="497547"/>
              <a:ext cx="4896544" cy="3960440"/>
            </a:xfrm>
            <a:prstGeom prst="rect">
              <a:avLst/>
            </a:prstGeom>
            <a:noFill/>
            <a:extLst>
              <a:ext uri="{909E8E84-426E-40DD-AFC4-6F175D3DCCD1}">
                <a14:hiddenFill xmlns:a14="http://schemas.microsoft.com/office/drawing/2010/main" xmlns="">
                  <a:solidFill>
                    <a:srgbClr val="FFFFFF"/>
                  </a:solidFill>
                </a14:hiddenFill>
              </a:ext>
            </a:extLst>
          </p:spPr>
        </p:pic>
      </p:grpSp>
    </p:spTree>
    <p:extLst>
      <p:ext uri="{BB962C8B-B14F-4D97-AF65-F5344CB8AC3E}">
        <p14:creationId xmlns:p14="http://schemas.microsoft.com/office/powerpoint/2010/main" xmlns="" val="2516238141"/>
      </p:ext>
    </p:extLst>
  </p:cSld>
  <p:clrMapOvr>
    <a:masterClrMapping/>
  </p:clrMapOvr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53" presetClass="entr" presetSubtype="16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7" dur="500" fill="hold"/>
                                        <p:tgtEl>
                                          <p:spTgt spid="2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8" dur="500" fill="hold"/>
                                        <p:tgtEl>
                                          <p:spTgt spid="2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9" dur="500"/>
                                        <p:tgtEl>
                                          <p:spTgt spid="2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10" fill="hold">
                            <p:stCondLst>
                              <p:cond delay="500"/>
                            </p:stCondLst>
                            <p:childTnLst>
                              <p:par>
                                <p:cTn id="11" presetID="53" presetClass="entr" presetSubtype="16" fill="hold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13" dur="1000" fill="hold"/>
                                        <p:tgtEl>
                                          <p:spTgt spid="6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4" dur="1000" fill="hold"/>
                                        <p:tgtEl>
                                          <p:spTgt spid="6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15" dur="1000"/>
                                        <p:tgtEl>
                                          <p:spTgt spid="6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6" fill="hold">
                      <p:stCondLst>
                        <p:cond delay="indefinite"/>
                      </p:stCondLst>
                      <p:childTnLst>
                        <p:par>
                          <p:cTn id="17" fill="hold">
                            <p:stCondLst>
                              <p:cond delay="0"/>
                            </p:stCondLst>
                            <p:childTnLst>
                              <p:par>
                                <p:cTn id="18" presetID="53" presetClass="entr" presetSubtype="16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9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20" dur="1000" fill="hold"/>
                                        <p:tgtEl>
                                          <p:spTgt spid="5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1" dur="1000" fill="hold"/>
                                        <p:tgtEl>
                                          <p:spTgt spid="5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22" dur="1000"/>
                                        <p:tgtEl>
                                          <p:spTgt spid="5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23" fill="hold">
                      <p:stCondLst>
                        <p:cond delay="indefinite"/>
                      </p:stCondLst>
                      <p:childTnLst>
                        <p:par>
                          <p:cTn id="24" fill="hold">
                            <p:stCondLst>
                              <p:cond delay="0"/>
                            </p:stCondLst>
                            <p:childTnLst>
                              <p:par>
                                <p:cTn id="25" presetID="53" presetClass="entr" presetSubtype="16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27" dur="500" fill="hold"/>
                                        <p:tgtEl>
                                          <p:spTgt spid="4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8" dur="500" fill="hold"/>
                                        <p:tgtEl>
                                          <p:spTgt spid="4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29" dur="500"/>
                                        <p:tgtEl>
                                          <p:spTgt spid="4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2" grpId="0" animBg="1"/>
      <p:bldP spid="4" grpId="0" animBg="1"/>
      <p:bldP spid="5" grpId="0"/>
    </p:bldLst>
  </p:timing>
</p:sld>
</file>

<file path=ppt/slides/slide1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extovéPole 1"/>
          <p:cNvSpPr txBox="1"/>
          <p:nvPr/>
        </p:nvSpPr>
        <p:spPr>
          <a:xfrm>
            <a:off x="827584" y="908720"/>
            <a:ext cx="2520000" cy="707886"/>
          </a:xfrm>
          <a:prstGeom prst="rect">
            <a:avLst/>
          </a:prstGeom>
          <a:solidFill>
            <a:srgbClr val="FFFF00"/>
          </a:solidFill>
        </p:spPr>
        <p:txBody>
          <a:bodyPr wrap="square" rtlCol="0">
            <a:spAutoFit/>
          </a:bodyPr>
          <a:lstStyle/>
          <a:p>
            <a:pPr algn="ctr"/>
            <a:r>
              <a:rPr lang="cs-CZ" sz="4000" b="1" dirty="0" smtClean="0"/>
              <a:t>obyčej</a:t>
            </a:r>
            <a:endParaRPr lang="cs-CZ" sz="4000" b="1" dirty="0"/>
          </a:p>
        </p:txBody>
      </p:sp>
      <p:grpSp>
        <p:nvGrpSpPr>
          <p:cNvPr id="7" name="Skupina 6"/>
          <p:cNvGrpSpPr/>
          <p:nvPr/>
        </p:nvGrpSpPr>
        <p:grpSpPr>
          <a:xfrm>
            <a:off x="4005153" y="547129"/>
            <a:ext cx="4746104" cy="4070773"/>
            <a:chOff x="3995936" y="880267"/>
            <a:chExt cx="4746104" cy="4070773"/>
          </a:xfrm>
        </p:grpSpPr>
        <p:pic>
          <p:nvPicPr>
            <p:cNvPr id="2050" name="Picture 2"/>
            <p:cNvPicPr>
              <a:picLocks noChangeAspect="1" noChangeArrowheads="1"/>
            </p:cNvPicPr>
            <p:nvPr/>
          </p:nvPicPr>
          <p:blipFill>
            <a:blip r:embed="rId2" cstate="print">
              <a:extLst>
                <a:ext uri="{28A0092B-C50C-407E-A947-70E740481C1C}">
                  <a14:useLocalDpi xmlns:a14="http://schemas.microsoft.com/office/drawing/2010/main" xmlns="" val="0"/>
                </a:ext>
              </a:extLst>
            </a:blip>
            <a:srcRect/>
            <a:stretch>
              <a:fillRect/>
            </a:stretch>
          </p:blipFill>
          <p:spPr bwMode="auto">
            <a:xfrm>
              <a:off x="3995936" y="880267"/>
              <a:ext cx="4746104" cy="3618531"/>
            </a:xfrm>
            <a:prstGeom prst="rect">
              <a:avLst/>
            </a:prstGeom>
            <a:noFill/>
            <a:ln>
              <a:noFill/>
            </a:ln>
            <a:effectLst/>
            <a:extLst>
              <a:ext uri="{909E8E84-426E-40DD-AFC4-6F175D3DCCD1}">
                <a14:hiddenFill xmlns:a14="http://schemas.microsoft.com/office/drawing/2010/main" xmlns="">
                  <a:solidFill>
                    <a:schemeClr val="accent1"/>
                  </a:solidFill>
                </a14:hiddenFill>
              </a:ext>
              <a:ext uri="{91240B29-F687-4F45-9708-019B960494DF}">
                <a14:hiddenLine xmlns:a14="http://schemas.microsoft.com/office/drawing/2010/main" xmlns="" w="9525">
                  <a:solidFill>
                    <a:schemeClr val="tx1"/>
                  </a:solidFill>
                  <a:miter lim="800000"/>
                  <a:headEnd/>
                  <a:tailEnd/>
                </a14:hiddenLine>
              </a:ext>
              <a:ext uri="{AF507438-7753-43E0-B8FC-AC1667EBCBE1}">
                <a14:hiddenEffects xmlns:a14="http://schemas.microsoft.com/office/drawing/2010/main" xmlns="">
                  <a:effectLst>
                    <a:outerShdw dist="35921" dir="2700000" algn="ctr" rotWithShape="0">
                      <a:schemeClr val="bg2"/>
                    </a:outerShdw>
                  </a:effectLst>
                </a14:hiddenEffects>
              </a:ext>
            </a:extLst>
          </p:spPr>
        </p:pic>
        <p:sp>
          <p:nvSpPr>
            <p:cNvPr id="3" name="TextovéPole 2"/>
            <p:cNvSpPr txBox="1"/>
            <p:nvPr/>
          </p:nvSpPr>
          <p:spPr>
            <a:xfrm>
              <a:off x="6732240" y="4643263"/>
              <a:ext cx="1433736" cy="307777"/>
            </a:xfrm>
            <a:prstGeom prst="rect">
              <a:avLst/>
            </a:prstGeom>
            <a:noFill/>
          </p:spPr>
          <p:txBody>
            <a:bodyPr wrap="square" rtlCol="0">
              <a:spAutoFit/>
            </a:bodyPr>
            <a:lstStyle/>
            <a:p>
              <a:r>
                <a:rPr lang="cs-CZ" sz="1400" dirty="0" smtClean="0"/>
                <a:t>Obr. 08</a:t>
              </a:r>
              <a:endParaRPr lang="cs-CZ" sz="1400" dirty="0"/>
            </a:p>
          </p:txBody>
        </p:sp>
      </p:grpSp>
      <p:sp>
        <p:nvSpPr>
          <p:cNvPr id="4" name="TextovéPole 3"/>
          <p:cNvSpPr txBox="1"/>
          <p:nvPr/>
        </p:nvSpPr>
        <p:spPr>
          <a:xfrm>
            <a:off x="827584" y="3717032"/>
            <a:ext cx="2304256" cy="523220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ctr"/>
            <a:r>
              <a:rPr lang="cs-CZ" sz="2800" dirty="0" smtClean="0"/>
              <a:t>zvyk</a:t>
            </a:r>
            <a:r>
              <a:rPr lang="cs-CZ" dirty="0" smtClean="0"/>
              <a:t> </a:t>
            </a:r>
            <a:endParaRPr lang="cs-CZ" dirty="0"/>
          </a:p>
        </p:txBody>
      </p:sp>
      <p:sp>
        <p:nvSpPr>
          <p:cNvPr id="5" name="TextovéPole 4"/>
          <p:cNvSpPr txBox="1"/>
          <p:nvPr/>
        </p:nvSpPr>
        <p:spPr>
          <a:xfrm>
            <a:off x="1033552" y="4951040"/>
            <a:ext cx="7164000" cy="1323439"/>
          </a:xfrm>
          <a:prstGeom prst="rect">
            <a:avLst/>
          </a:prstGeom>
          <a:solidFill>
            <a:schemeClr val="accent1">
              <a:lumMod val="60000"/>
              <a:lumOff val="40000"/>
            </a:schemeClr>
          </a:solidFill>
        </p:spPr>
        <p:txBody>
          <a:bodyPr wrap="square" rtlCol="0">
            <a:spAutoFit/>
          </a:bodyPr>
          <a:lstStyle/>
          <a:p>
            <a:r>
              <a:rPr lang="cs-CZ" sz="4000" b="1" dirty="0" smtClean="0"/>
              <a:t>O Vánocích rádi dodržujeme staré obyčeje.</a:t>
            </a:r>
            <a:endParaRPr lang="cs-CZ" dirty="0"/>
          </a:p>
        </p:txBody>
      </p:sp>
      <p:sp>
        <p:nvSpPr>
          <p:cNvPr id="6" name="Obdélník 5"/>
          <p:cNvSpPr/>
          <p:nvPr/>
        </p:nvSpPr>
        <p:spPr>
          <a:xfrm>
            <a:off x="1033552" y="6456908"/>
            <a:ext cx="7354872" cy="307777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pPr algn="ctr">
              <a:defRPr/>
            </a:pPr>
            <a:r>
              <a:rPr lang="cs-CZ" sz="1400" dirty="0">
                <a:solidFill>
                  <a:schemeClr val="bg1">
                    <a:lumMod val="50000"/>
                  </a:schemeClr>
                </a:solidFill>
                <a:latin typeface="Arial" pitchFamily="34" charset="0"/>
                <a:cs typeface="Arial" pitchFamily="34" charset="0"/>
              </a:rPr>
              <a:t>Autorem materiálu a všech jeho částí, není-li uvedeno jinak, je Mgr. Andrea </a:t>
            </a:r>
            <a:r>
              <a:rPr lang="cs-CZ" sz="1400" dirty="0" err="1" smtClean="0">
                <a:solidFill>
                  <a:schemeClr val="bg1">
                    <a:lumMod val="50000"/>
                  </a:schemeClr>
                </a:solidFill>
                <a:latin typeface="Arial" pitchFamily="34" charset="0"/>
                <a:cs typeface="Arial" pitchFamily="34" charset="0"/>
              </a:rPr>
              <a:t>Fadrhonsová</a:t>
            </a:r>
            <a:r>
              <a:rPr lang="cs-CZ" sz="1400" dirty="0" smtClean="0">
                <a:solidFill>
                  <a:schemeClr val="bg1">
                    <a:lumMod val="50000"/>
                  </a:schemeClr>
                </a:solidFill>
                <a:latin typeface="Arial" pitchFamily="34" charset="0"/>
                <a:cs typeface="Arial" pitchFamily="34" charset="0"/>
              </a:rPr>
              <a:t>.</a:t>
            </a:r>
            <a:endParaRPr lang="cs-CZ" sz="1400" dirty="0">
              <a:solidFill>
                <a:schemeClr val="bg1">
                  <a:lumMod val="50000"/>
                </a:schemeClr>
              </a:solidFill>
              <a:latin typeface="Arial" pitchFamily="34" charset="0"/>
              <a:cs typeface="Arial" pitchFamily="34" charset="0"/>
            </a:endParaRPr>
          </a:p>
        </p:txBody>
      </p:sp>
    </p:spTree>
    <p:extLst>
      <p:ext uri="{BB962C8B-B14F-4D97-AF65-F5344CB8AC3E}">
        <p14:creationId xmlns:p14="http://schemas.microsoft.com/office/powerpoint/2010/main" xmlns="" val="2275002352"/>
      </p:ext>
    </p:extLst>
  </p:cSld>
  <p:clrMapOvr>
    <a:masterClrMapping/>
  </p:clrMapOvr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53" presetClass="entr" presetSubtype="16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7" dur="500" fill="hold"/>
                                        <p:tgtEl>
                                          <p:spTgt spid="2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8" dur="500" fill="hold"/>
                                        <p:tgtEl>
                                          <p:spTgt spid="2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9" dur="500"/>
                                        <p:tgtEl>
                                          <p:spTgt spid="2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10" fill="hold">
                            <p:stCondLst>
                              <p:cond delay="500"/>
                            </p:stCondLst>
                            <p:childTnLst>
                              <p:par>
                                <p:cTn id="11" presetID="53" presetClass="entr" presetSubtype="16" fill="hold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13" dur="1000" fill="hold"/>
                                        <p:tgtEl>
                                          <p:spTgt spid="7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4" dur="1000" fill="hold"/>
                                        <p:tgtEl>
                                          <p:spTgt spid="7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15" dur="1000"/>
                                        <p:tgtEl>
                                          <p:spTgt spid="7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6" fill="hold">
                      <p:stCondLst>
                        <p:cond delay="indefinite"/>
                      </p:stCondLst>
                      <p:childTnLst>
                        <p:par>
                          <p:cTn id="17" fill="hold">
                            <p:stCondLst>
                              <p:cond delay="0"/>
                            </p:stCondLst>
                            <p:childTnLst>
                              <p:par>
                                <p:cTn id="18" presetID="53" presetClass="entr" presetSubtype="16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9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20" dur="1000" fill="hold"/>
                                        <p:tgtEl>
                                          <p:spTgt spid="4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1" dur="1000" fill="hold"/>
                                        <p:tgtEl>
                                          <p:spTgt spid="4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22" dur="1000"/>
                                        <p:tgtEl>
                                          <p:spTgt spid="4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23" fill="hold">
                      <p:stCondLst>
                        <p:cond delay="indefinite"/>
                      </p:stCondLst>
                      <p:childTnLst>
                        <p:par>
                          <p:cTn id="24" fill="hold">
                            <p:stCondLst>
                              <p:cond delay="0"/>
                            </p:stCondLst>
                            <p:childTnLst>
                              <p:par>
                                <p:cTn id="25" presetID="53" presetClass="entr" presetSubtype="16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27" dur="500" fill="hold"/>
                                        <p:tgtEl>
                                          <p:spTgt spid="5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8" dur="500" fill="hold"/>
                                        <p:tgtEl>
                                          <p:spTgt spid="5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29" dur="500"/>
                                        <p:tgtEl>
                                          <p:spTgt spid="5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2" grpId="0" animBg="1"/>
      <p:bldP spid="4" grpId="0"/>
      <p:bldP spid="5" grpId="0" animBg="1"/>
    </p:bldLst>
  </p:timing>
</p:sld>
</file>

<file path=ppt/slides/slide1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extovéPole 1"/>
          <p:cNvSpPr txBox="1"/>
          <p:nvPr/>
        </p:nvSpPr>
        <p:spPr>
          <a:xfrm>
            <a:off x="827584" y="1124744"/>
            <a:ext cx="2520000" cy="707886"/>
          </a:xfrm>
          <a:prstGeom prst="rect">
            <a:avLst/>
          </a:prstGeom>
          <a:solidFill>
            <a:srgbClr val="FFFF00"/>
          </a:solidFill>
        </p:spPr>
        <p:txBody>
          <a:bodyPr wrap="square" rtlCol="0">
            <a:spAutoFit/>
          </a:bodyPr>
          <a:lstStyle/>
          <a:p>
            <a:pPr algn="ctr"/>
            <a:r>
              <a:rPr lang="cs-CZ" sz="4000" b="1" dirty="0" smtClean="0"/>
              <a:t>bystrý</a:t>
            </a:r>
            <a:endParaRPr lang="cs-CZ" sz="4000" b="1" dirty="0"/>
          </a:p>
        </p:txBody>
      </p:sp>
      <p:sp>
        <p:nvSpPr>
          <p:cNvPr id="3" name="TextovéPole 2"/>
          <p:cNvSpPr txBox="1"/>
          <p:nvPr/>
        </p:nvSpPr>
        <p:spPr>
          <a:xfrm>
            <a:off x="683568" y="3429000"/>
            <a:ext cx="2664016" cy="954107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cs-CZ" sz="2800" dirty="0" smtClean="0"/>
              <a:t>rychlý, rychle reagující </a:t>
            </a:r>
            <a:endParaRPr lang="cs-CZ" sz="2800" dirty="0"/>
          </a:p>
        </p:txBody>
      </p:sp>
      <p:grpSp>
        <p:nvGrpSpPr>
          <p:cNvPr id="6" name="Skupina 5"/>
          <p:cNvGrpSpPr/>
          <p:nvPr/>
        </p:nvGrpSpPr>
        <p:grpSpPr>
          <a:xfrm>
            <a:off x="4225521" y="249006"/>
            <a:ext cx="4176464" cy="4169368"/>
            <a:chOff x="4211960" y="576264"/>
            <a:chExt cx="4176464" cy="4169368"/>
          </a:xfrm>
        </p:grpSpPr>
        <p:pic>
          <p:nvPicPr>
            <p:cNvPr id="3074" name="Picture 2"/>
            <p:cNvPicPr>
              <a:picLocks noChangeAspect="1" noChangeArrowheads="1"/>
            </p:cNvPicPr>
            <p:nvPr/>
          </p:nvPicPr>
          <p:blipFill>
            <a:blip r:embed="rId2" cstate="print">
              <a:extLst>
                <a:ext uri="{28A0092B-C50C-407E-A947-70E740481C1C}">
                  <a14:useLocalDpi xmlns:a14="http://schemas.microsoft.com/office/drawing/2010/main" xmlns="" val="0"/>
                </a:ext>
              </a:extLst>
            </a:blip>
            <a:srcRect/>
            <a:stretch>
              <a:fillRect/>
            </a:stretch>
          </p:blipFill>
          <p:spPr bwMode="auto">
            <a:xfrm>
              <a:off x="4211960" y="576264"/>
              <a:ext cx="4176464" cy="3806844"/>
            </a:xfrm>
            <a:prstGeom prst="rect">
              <a:avLst/>
            </a:prstGeom>
            <a:noFill/>
            <a:ln>
              <a:noFill/>
            </a:ln>
            <a:effectLst/>
            <a:extLst>
              <a:ext uri="{909E8E84-426E-40DD-AFC4-6F175D3DCCD1}">
                <a14:hiddenFill xmlns:a14="http://schemas.microsoft.com/office/drawing/2010/main" xmlns="">
                  <a:solidFill>
                    <a:schemeClr val="accent1"/>
                  </a:solidFill>
                </a14:hiddenFill>
              </a:ext>
              <a:ext uri="{91240B29-F687-4F45-9708-019B960494DF}">
                <a14:hiddenLine xmlns:a14="http://schemas.microsoft.com/office/drawing/2010/main" xmlns="" w="9525">
                  <a:solidFill>
                    <a:schemeClr val="tx1"/>
                  </a:solidFill>
                  <a:miter lim="800000"/>
                  <a:headEnd/>
                  <a:tailEnd/>
                </a14:hiddenLine>
              </a:ext>
              <a:ext uri="{AF507438-7753-43E0-B8FC-AC1667EBCBE1}">
                <a14:hiddenEffects xmlns:a14="http://schemas.microsoft.com/office/drawing/2010/main" xmlns="">
                  <a:effectLst>
                    <a:outerShdw dist="35921" dir="2700000" algn="ctr" rotWithShape="0">
                      <a:schemeClr val="bg2"/>
                    </a:outerShdw>
                  </a:effectLst>
                </a14:hiddenEffects>
              </a:ext>
            </a:extLst>
          </p:spPr>
        </p:pic>
        <p:sp>
          <p:nvSpPr>
            <p:cNvPr id="5" name="TextovéPole 4"/>
            <p:cNvSpPr txBox="1"/>
            <p:nvPr/>
          </p:nvSpPr>
          <p:spPr>
            <a:xfrm>
              <a:off x="6988224" y="4437855"/>
              <a:ext cx="1152128" cy="307777"/>
            </a:xfrm>
            <a:prstGeom prst="rect">
              <a:avLst/>
            </a:prstGeom>
            <a:noFill/>
          </p:spPr>
          <p:txBody>
            <a:bodyPr wrap="square" rtlCol="0">
              <a:spAutoFit/>
            </a:bodyPr>
            <a:lstStyle/>
            <a:p>
              <a:r>
                <a:rPr lang="cs-CZ" sz="1400" dirty="0" smtClean="0"/>
                <a:t>Obr. 09</a:t>
              </a:r>
              <a:endParaRPr lang="cs-CZ" sz="1400" dirty="0"/>
            </a:p>
          </p:txBody>
        </p:sp>
      </p:grpSp>
      <p:sp>
        <p:nvSpPr>
          <p:cNvPr id="7" name="TextovéPole 6"/>
          <p:cNvSpPr txBox="1"/>
          <p:nvPr/>
        </p:nvSpPr>
        <p:spPr>
          <a:xfrm>
            <a:off x="827584" y="6453336"/>
            <a:ext cx="7416824" cy="307777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cs-CZ" sz="1400" dirty="0" smtClean="0">
                <a:solidFill>
                  <a:schemeClr val="tx1">
                    <a:lumMod val="50000"/>
                    <a:lumOff val="50000"/>
                  </a:schemeClr>
                </a:solidFill>
              </a:rPr>
              <a:t>Autorem materiálu a všech jeho částí, není-li uvedeno jinak, je Mgr. Andrea  </a:t>
            </a:r>
            <a:r>
              <a:rPr lang="cs-CZ" sz="1400" dirty="0" err="1" smtClean="0">
                <a:solidFill>
                  <a:schemeClr val="tx1">
                    <a:lumMod val="50000"/>
                    <a:lumOff val="50000"/>
                  </a:schemeClr>
                </a:solidFill>
              </a:rPr>
              <a:t>Fadrhonsová</a:t>
            </a:r>
            <a:r>
              <a:rPr lang="cs-CZ" sz="1400" dirty="0" smtClean="0"/>
              <a:t>.</a:t>
            </a:r>
            <a:endParaRPr lang="cs-CZ" sz="1400" dirty="0"/>
          </a:p>
        </p:txBody>
      </p:sp>
      <p:sp>
        <p:nvSpPr>
          <p:cNvPr id="8" name="TextovéPole 7"/>
          <p:cNvSpPr txBox="1"/>
          <p:nvPr/>
        </p:nvSpPr>
        <p:spPr>
          <a:xfrm>
            <a:off x="1223628" y="5013175"/>
            <a:ext cx="6624736" cy="1323439"/>
          </a:xfrm>
          <a:prstGeom prst="rect">
            <a:avLst/>
          </a:prstGeom>
          <a:solidFill>
            <a:schemeClr val="accent1">
              <a:lumMod val="60000"/>
              <a:lumOff val="40000"/>
            </a:schemeClr>
          </a:solidFill>
          <a:ln>
            <a:noFill/>
          </a:ln>
        </p:spPr>
        <p:txBody>
          <a:bodyPr wrap="square" rtlCol="0">
            <a:spAutoFit/>
          </a:bodyPr>
          <a:lstStyle/>
          <a:p>
            <a:r>
              <a:rPr lang="cs-CZ" sz="4000" b="1" dirty="0" smtClean="0"/>
              <a:t>Kroužící orel byl bystrý, protože ulovil rybu.</a:t>
            </a:r>
            <a:endParaRPr lang="cs-CZ" sz="4000" b="1" dirty="0"/>
          </a:p>
        </p:txBody>
      </p:sp>
    </p:spTree>
    <p:extLst>
      <p:ext uri="{BB962C8B-B14F-4D97-AF65-F5344CB8AC3E}">
        <p14:creationId xmlns:p14="http://schemas.microsoft.com/office/powerpoint/2010/main" xmlns="" val="4244479250"/>
      </p:ext>
    </p:extLst>
  </p:cSld>
  <p:clrMapOvr>
    <a:masterClrMapping/>
  </p:clrMapOvr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53" presetClass="entr" presetSubtype="16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7" dur="500" fill="hold"/>
                                        <p:tgtEl>
                                          <p:spTgt spid="2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8" dur="500" fill="hold"/>
                                        <p:tgtEl>
                                          <p:spTgt spid="2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9" dur="500"/>
                                        <p:tgtEl>
                                          <p:spTgt spid="2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10" fill="hold">
                            <p:stCondLst>
                              <p:cond delay="500"/>
                            </p:stCondLst>
                            <p:childTnLst>
                              <p:par>
                                <p:cTn id="11" presetID="53" presetClass="entr" presetSubtype="16" fill="hold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13" dur="1000" fill="hold"/>
                                        <p:tgtEl>
                                          <p:spTgt spid="6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4" dur="1000" fill="hold"/>
                                        <p:tgtEl>
                                          <p:spTgt spid="6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15" dur="1000"/>
                                        <p:tgtEl>
                                          <p:spTgt spid="6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6" fill="hold">
                      <p:stCondLst>
                        <p:cond delay="indefinite"/>
                      </p:stCondLst>
                      <p:childTnLst>
                        <p:par>
                          <p:cTn id="17" fill="hold">
                            <p:stCondLst>
                              <p:cond delay="0"/>
                            </p:stCondLst>
                            <p:childTnLst>
                              <p:par>
                                <p:cTn id="18" presetID="53" presetClass="entr" presetSubtype="16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9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20" dur="1000" fill="hold"/>
                                        <p:tgtEl>
                                          <p:spTgt spid="3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1" dur="1000" fill="hold"/>
                                        <p:tgtEl>
                                          <p:spTgt spid="3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22" dur="1000"/>
                                        <p:tgtEl>
                                          <p:spTgt spid="3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23" fill="hold">
                      <p:stCondLst>
                        <p:cond delay="indefinite"/>
                      </p:stCondLst>
                      <p:childTnLst>
                        <p:par>
                          <p:cTn id="24" fill="hold">
                            <p:stCondLst>
                              <p:cond delay="0"/>
                            </p:stCondLst>
                            <p:childTnLst>
                              <p:par>
                                <p:cTn id="25" presetID="53" presetClass="entr" presetSubtype="16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27" dur="500" fill="hold"/>
                                        <p:tgtEl>
                                          <p:spTgt spid="8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8" dur="500" fill="hold"/>
                                        <p:tgtEl>
                                          <p:spTgt spid="8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29" dur="500"/>
                                        <p:tgtEl>
                                          <p:spTgt spid="8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2" grpId="0" animBg="1"/>
      <p:bldP spid="8" grpId="0" animBg="1"/>
    </p:bldLst>
  </p:timing>
</p:sld>
</file>

<file path=ppt/slides/slide1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extovéPole 1"/>
          <p:cNvSpPr txBox="1"/>
          <p:nvPr/>
        </p:nvSpPr>
        <p:spPr>
          <a:xfrm>
            <a:off x="683568" y="908720"/>
            <a:ext cx="2232248" cy="707886"/>
          </a:xfrm>
          <a:prstGeom prst="rect">
            <a:avLst/>
          </a:prstGeom>
          <a:solidFill>
            <a:srgbClr val="FFFF00"/>
          </a:solidFill>
        </p:spPr>
        <p:txBody>
          <a:bodyPr wrap="square" rtlCol="0">
            <a:spAutoFit/>
          </a:bodyPr>
          <a:lstStyle/>
          <a:p>
            <a:pPr algn="ctr"/>
            <a:r>
              <a:rPr lang="cs-CZ" sz="4000" b="1" dirty="0" smtClean="0"/>
              <a:t>bylina</a:t>
            </a:r>
            <a:endParaRPr lang="cs-CZ" sz="4000" b="1" dirty="0"/>
          </a:p>
        </p:txBody>
      </p:sp>
      <p:grpSp>
        <p:nvGrpSpPr>
          <p:cNvPr id="6" name="Skupina 5"/>
          <p:cNvGrpSpPr/>
          <p:nvPr/>
        </p:nvGrpSpPr>
        <p:grpSpPr>
          <a:xfrm>
            <a:off x="3733831" y="342474"/>
            <a:ext cx="4896543" cy="4323619"/>
            <a:chOff x="3707904" y="571500"/>
            <a:chExt cx="4896543" cy="4323619"/>
          </a:xfrm>
        </p:grpSpPr>
        <p:pic>
          <p:nvPicPr>
            <p:cNvPr id="4098" name="Picture 2"/>
            <p:cNvPicPr>
              <a:picLocks noChangeAspect="1" noChangeArrowheads="1"/>
            </p:cNvPicPr>
            <p:nvPr/>
          </p:nvPicPr>
          <p:blipFill>
            <a:blip r:embed="rId2" cstate="print">
              <a:extLst>
                <a:ext uri="{28A0092B-C50C-407E-A947-70E740481C1C}">
                  <a14:useLocalDpi xmlns:a14="http://schemas.microsoft.com/office/drawing/2010/main" xmlns="" val="0"/>
                </a:ext>
              </a:extLst>
            </a:blip>
            <a:srcRect/>
            <a:stretch>
              <a:fillRect/>
            </a:stretch>
          </p:blipFill>
          <p:spPr bwMode="auto">
            <a:xfrm>
              <a:off x="3707904" y="571500"/>
              <a:ext cx="4896543" cy="3865612"/>
            </a:xfrm>
            <a:prstGeom prst="rect">
              <a:avLst/>
            </a:prstGeom>
            <a:noFill/>
            <a:ln>
              <a:noFill/>
            </a:ln>
            <a:effectLst/>
            <a:extLst>
              <a:ext uri="{909E8E84-426E-40DD-AFC4-6F175D3DCCD1}">
                <a14:hiddenFill xmlns:a14="http://schemas.microsoft.com/office/drawing/2010/main" xmlns="">
                  <a:solidFill>
                    <a:schemeClr val="accent1"/>
                  </a:solidFill>
                </a14:hiddenFill>
              </a:ext>
              <a:ext uri="{91240B29-F687-4F45-9708-019B960494DF}">
                <a14:hiddenLine xmlns:a14="http://schemas.microsoft.com/office/drawing/2010/main" xmlns="" w="9525">
                  <a:solidFill>
                    <a:schemeClr val="tx1"/>
                  </a:solidFill>
                  <a:miter lim="800000"/>
                  <a:headEnd/>
                  <a:tailEnd/>
                </a14:hiddenLine>
              </a:ext>
              <a:ext uri="{AF507438-7753-43E0-B8FC-AC1667EBCBE1}">
                <a14:hiddenEffects xmlns:a14="http://schemas.microsoft.com/office/drawing/2010/main" xmlns="">
                  <a:effectLst>
                    <a:outerShdw dist="35921" dir="2700000" algn="ctr" rotWithShape="0">
                      <a:schemeClr val="bg2"/>
                    </a:outerShdw>
                  </a:effectLst>
                </a14:hiddenEffects>
              </a:ext>
            </a:extLst>
          </p:spPr>
        </p:pic>
        <p:sp>
          <p:nvSpPr>
            <p:cNvPr id="3" name="TextovéPole 2"/>
            <p:cNvSpPr txBox="1"/>
            <p:nvPr/>
          </p:nvSpPr>
          <p:spPr>
            <a:xfrm>
              <a:off x="6948264" y="4587342"/>
              <a:ext cx="1512167" cy="307777"/>
            </a:xfrm>
            <a:prstGeom prst="rect">
              <a:avLst/>
            </a:prstGeom>
            <a:noFill/>
          </p:spPr>
          <p:txBody>
            <a:bodyPr wrap="square" rtlCol="0">
              <a:spAutoFit/>
            </a:bodyPr>
            <a:lstStyle/>
            <a:p>
              <a:r>
                <a:rPr lang="cs-CZ" sz="1400" dirty="0" smtClean="0"/>
                <a:t>Obr.10</a:t>
              </a:r>
              <a:endParaRPr lang="cs-CZ" sz="1400" dirty="0"/>
            </a:p>
          </p:txBody>
        </p:sp>
      </p:grpSp>
      <p:sp>
        <p:nvSpPr>
          <p:cNvPr id="4" name="TextovéPole 3"/>
          <p:cNvSpPr txBox="1"/>
          <p:nvPr/>
        </p:nvSpPr>
        <p:spPr>
          <a:xfrm>
            <a:off x="323528" y="3028065"/>
            <a:ext cx="3240000" cy="954107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cs-CZ" sz="2800" dirty="0" smtClean="0"/>
              <a:t>rostlina se zeleným stonkem </a:t>
            </a:r>
            <a:endParaRPr lang="cs-CZ" sz="2800" dirty="0"/>
          </a:p>
        </p:txBody>
      </p:sp>
      <p:sp>
        <p:nvSpPr>
          <p:cNvPr id="5" name="TextovéPole 4"/>
          <p:cNvSpPr txBox="1"/>
          <p:nvPr/>
        </p:nvSpPr>
        <p:spPr>
          <a:xfrm>
            <a:off x="683568" y="4867441"/>
            <a:ext cx="7236000" cy="1323439"/>
          </a:xfrm>
          <a:prstGeom prst="rect">
            <a:avLst/>
          </a:prstGeom>
          <a:solidFill>
            <a:schemeClr val="accent1">
              <a:lumMod val="60000"/>
              <a:lumOff val="40000"/>
            </a:schemeClr>
          </a:solidFill>
        </p:spPr>
        <p:txBody>
          <a:bodyPr wrap="square" rtlCol="0">
            <a:spAutoFit/>
          </a:bodyPr>
          <a:lstStyle/>
          <a:p>
            <a:r>
              <a:rPr lang="cs-CZ" sz="4000" b="1" dirty="0" smtClean="0"/>
              <a:t>Čaj z léčivých bylin pomáhá </a:t>
            </a:r>
          </a:p>
          <a:p>
            <a:r>
              <a:rPr lang="cs-CZ" sz="4000" b="1" dirty="0" smtClean="0"/>
              <a:t>při nachlazení a rýmě.</a:t>
            </a:r>
            <a:endParaRPr lang="cs-CZ" sz="4000" b="1" dirty="0"/>
          </a:p>
        </p:txBody>
      </p:sp>
      <p:sp>
        <p:nvSpPr>
          <p:cNvPr id="7" name="TextovéPole 6"/>
          <p:cNvSpPr txBox="1"/>
          <p:nvPr/>
        </p:nvSpPr>
        <p:spPr>
          <a:xfrm>
            <a:off x="1143801" y="6453336"/>
            <a:ext cx="7316629" cy="307777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cs-CZ" sz="1400" dirty="0" smtClean="0">
                <a:solidFill>
                  <a:schemeClr val="tx1">
                    <a:lumMod val="50000"/>
                    <a:lumOff val="50000"/>
                  </a:schemeClr>
                </a:solidFill>
              </a:rPr>
              <a:t>Autorem materiálu a všech jeho částí, není-li uvedeno jinak, je Mgr. Andrea  </a:t>
            </a:r>
            <a:r>
              <a:rPr lang="cs-CZ" sz="1400" dirty="0" err="1" smtClean="0">
                <a:solidFill>
                  <a:schemeClr val="tx1">
                    <a:lumMod val="50000"/>
                    <a:lumOff val="50000"/>
                  </a:schemeClr>
                </a:solidFill>
              </a:rPr>
              <a:t>Fadrhonsová</a:t>
            </a:r>
            <a:r>
              <a:rPr lang="cs-CZ" sz="1400" dirty="0" smtClean="0"/>
              <a:t>.</a:t>
            </a:r>
            <a:endParaRPr lang="cs-CZ" sz="1400" dirty="0"/>
          </a:p>
        </p:txBody>
      </p:sp>
    </p:spTree>
    <p:extLst>
      <p:ext uri="{BB962C8B-B14F-4D97-AF65-F5344CB8AC3E}">
        <p14:creationId xmlns:p14="http://schemas.microsoft.com/office/powerpoint/2010/main" xmlns="" val="2208937756"/>
      </p:ext>
    </p:extLst>
  </p:cSld>
  <p:clrMapOvr>
    <a:masterClrMapping/>
  </p:clrMapOvr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53" presetClass="entr" presetSubtype="16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7" dur="500" fill="hold"/>
                                        <p:tgtEl>
                                          <p:spTgt spid="2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8" dur="500" fill="hold"/>
                                        <p:tgtEl>
                                          <p:spTgt spid="2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9" dur="500"/>
                                        <p:tgtEl>
                                          <p:spTgt spid="2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10" fill="hold">
                            <p:stCondLst>
                              <p:cond delay="500"/>
                            </p:stCondLst>
                            <p:childTnLst>
                              <p:par>
                                <p:cTn id="11" presetID="53" presetClass="entr" presetSubtype="16" fill="hold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13" dur="1000" fill="hold"/>
                                        <p:tgtEl>
                                          <p:spTgt spid="6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4" dur="1000" fill="hold"/>
                                        <p:tgtEl>
                                          <p:spTgt spid="6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15" dur="1000"/>
                                        <p:tgtEl>
                                          <p:spTgt spid="6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6" fill="hold">
                      <p:stCondLst>
                        <p:cond delay="indefinite"/>
                      </p:stCondLst>
                      <p:childTnLst>
                        <p:par>
                          <p:cTn id="17" fill="hold">
                            <p:stCondLst>
                              <p:cond delay="0"/>
                            </p:stCondLst>
                            <p:childTnLst>
                              <p:par>
                                <p:cTn id="18" presetID="53" presetClass="entr" presetSubtype="16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9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20" dur="1000" fill="hold"/>
                                        <p:tgtEl>
                                          <p:spTgt spid="4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1" dur="1000" fill="hold"/>
                                        <p:tgtEl>
                                          <p:spTgt spid="4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22" dur="1000"/>
                                        <p:tgtEl>
                                          <p:spTgt spid="4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23" fill="hold">
                      <p:stCondLst>
                        <p:cond delay="indefinite"/>
                      </p:stCondLst>
                      <p:childTnLst>
                        <p:par>
                          <p:cTn id="24" fill="hold">
                            <p:stCondLst>
                              <p:cond delay="0"/>
                            </p:stCondLst>
                            <p:childTnLst>
                              <p:par>
                                <p:cTn id="25" presetID="53" presetClass="entr" presetSubtype="16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27" dur="500" fill="hold"/>
                                        <p:tgtEl>
                                          <p:spTgt spid="5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8" dur="500" fill="hold"/>
                                        <p:tgtEl>
                                          <p:spTgt spid="5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29" dur="500"/>
                                        <p:tgtEl>
                                          <p:spTgt spid="5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2" grpId="0" animBg="1"/>
      <p:bldP spid="4" grpId="0"/>
      <p:bldP spid="5" grpId="0" animBg="1"/>
    </p:bldLst>
  </p:timing>
</p:sld>
</file>

<file path=ppt/slides/slide16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extovéPole 1"/>
          <p:cNvSpPr txBox="1"/>
          <p:nvPr/>
        </p:nvSpPr>
        <p:spPr>
          <a:xfrm>
            <a:off x="1115616" y="980728"/>
            <a:ext cx="2160240" cy="707886"/>
          </a:xfrm>
          <a:prstGeom prst="rect">
            <a:avLst/>
          </a:prstGeom>
          <a:solidFill>
            <a:srgbClr val="FFFF00"/>
          </a:solidFill>
        </p:spPr>
        <p:txBody>
          <a:bodyPr wrap="square" rtlCol="0">
            <a:spAutoFit/>
          </a:bodyPr>
          <a:lstStyle/>
          <a:p>
            <a:pPr algn="ctr"/>
            <a:r>
              <a:rPr lang="cs-CZ" sz="4000" b="1" dirty="0" smtClean="0"/>
              <a:t>kobyla</a:t>
            </a:r>
            <a:endParaRPr lang="cs-CZ" sz="4000" b="1" dirty="0"/>
          </a:p>
        </p:txBody>
      </p:sp>
      <p:sp>
        <p:nvSpPr>
          <p:cNvPr id="3" name="TextovéPole 2"/>
          <p:cNvSpPr txBox="1"/>
          <p:nvPr/>
        </p:nvSpPr>
        <p:spPr>
          <a:xfrm>
            <a:off x="755576" y="3429000"/>
            <a:ext cx="2232248" cy="523220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cs-CZ" sz="2800" dirty="0" smtClean="0"/>
              <a:t>samice koně</a:t>
            </a:r>
            <a:endParaRPr lang="cs-CZ" sz="2800" dirty="0"/>
          </a:p>
        </p:txBody>
      </p:sp>
      <p:sp>
        <p:nvSpPr>
          <p:cNvPr id="5" name="TextovéPole 4"/>
          <p:cNvSpPr txBox="1"/>
          <p:nvPr/>
        </p:nvSpPr>
        <p:spPr>
          <a:xfrm>
            <a:off x="1332264" y="4751403"/>
            <a:ext cx="6480000" cy="1323439"/>
          </a:xfrm>
          <a:prstGeom prst="rect">
            <a:avLst/>
          </a:prstGeom>
          <a:solidFill>
            <a:schemeClr val="accent1">
              <a:lumMod val="60000"/>
              <a:lumOff val="40000"/>
            </a:schemeClr>
          </a:solidFill>
        </p:spPr>
        <p:txBody>
          <a:bodyPr wrap="square" rtlCol="0">
            <a:spAutoFit/>
          </a:bodyPr>
          <a:lstStyle/>
          <a:p>
            <a:r>
              <a:rPr lang="cs-CZ" sz="4000" b="1" dirty="0" smtClean="0"/>
              <a:t>Dědeček chová na statku ovce, kozy a kobylu.</a:t>
            </a:r>
            <a:endParaRPr lang="cs-CZ" sz="4000" b="1" dirty="0"/>
          </a:p>
        </p:txBody>
      </p:sp>
      <p:sp>
        <p:nvSpPr>
          <p:cNvPr id="7" name="TextovéPole 6"/>
          <p:cNvSpPr txBox="1"/>
          <p:nvPr/>
        </p:nvSpPr>
        <p:spPr>
          <a:xfrm>
            <a:off x="755576" y="6453336"/>
            <a:ext cx="7264226" cy="307777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cs-CZ" sz="1400" dirty="0" smtClean="0">
                <a:solidFill>
                  <a:schemeClr val="tx1">
                    <a:lumMod val="50000"/>
                    <a:lumOff val="50000"/>
                  </a:schemeClr>
                </a:solidFill>
              </a:rPr>
              <a:t>Autorem materiálu a všech jeho částí, není-li uvedeno jinak, je Mgr. Andrea  </a:t>
            </a:r>
            <a:r>
              <a:rPr lang="cs-CZ" sz="1400" dirty="0" err="1" smtClean="0">
                <a:solidFill>
                  <a:schemeClr val="tx1">
                    <a:lumMod val="50000"/>
                    <a:lumOff val="50000"/>
                  </a:schemeClr>
                </a:solidFill>
              </a:rPr>
              <a:t>Fadrhonsová</a:t>
            </a:r>
            <a:r>
              <a:rPr lang="cs-CZ" sz="1400" dirty="0" smtClean="0"/>
              <a:t>.</a:t>
            </a:r>
            <a:endParaRPr lang="cs-CZ" sz="1400" dirty="0"/>
          </a:p>
        </p:txBody>
      </p:sp>
      <p:grpSp>
        <p:nvGrpSpPr>
          <p:cNvPr id="8" name="Skupina 7"/>
          <p:cNvGrpSpPr/>
          <p:nvPr/>
        </p:nvGrpSpPr>
        <p:grpSpPr>
          <a:xfrm>
            <a:off x="4221099" y="610815"/>
            <a:ext cx="4320480" cy="3910761"/>
            <a:chOff x="4139952" y="764704"/>
            <a:chExt cx="4320480" cy="3910761"/>
          </a:xfrm>
        </p:grpSpPr>
        <p:sp>
          <p:nvSpPr>
            <p:cNvPr id="4" name="TextovéPole 3"/>
            <p:cNvSpPr txBox="1"/>
            <p:nvPr/>
          </p:nvSpPr>
          <p:spPr>
            <a:xfrm>
              <a:off x="7308304" y="4367688"/>
              <a:ext cx="864000" cy="307777"/>
            </a:xfrm>
            <a:prstGeom prst="rect">
              <a:avLst/>
            </a:prstGeom>
            <a:noFill/>
          </p:spPr>
          <p:txBody>
            <a:bodyPr wrap="square" rtlCol="0">
              <a:spAutoFit/>
            </a:bodyPr>
            <a:lstStyle/>
            <a:p>
              <a:r>
                <a:rPr lang="cs-CZ" sz="1400" dirty="0" smtClean="0"/>
                <a:t>Obr.11</a:t>
              </a:r>
              <a:endParaRPr lang="cs-CZ" sz="1400" dirty="0"/>
            </a:p>
          </p:txBody>
        </p:sp>
        <p:pic>
          <p:nvPicPr>
            <p:cNvPr id="6" name="Picture 2" descr="File:Horse mongolia.jpg"/>
            <p:cNvPicPr>
              <a:picLocks noChangeAspect="1" noChangeArrowheads="1"/>
            </p:cNvPicPr>
            <p:nvPr/>
          </p:nvPicPr>
          <p:blipFill>
            <a:blip r:embed="rId2" cstate="print">
              <a:extLst>
                <a:ext uri="{28A0092B-C50C-407E-A947-70E740481C1C}">
                  <a14:useLocalDpi xmlns:a14="http://schemas.microsoft.com/office/drawing/2010/main" xmlns="" val="0"/>
                </a:ext>
              </a:extLst>
            </a:blip>
            <a:srcRect/>
            <a:stretch>
              <a:fillRect/>
            </a:stretch>
          </p:blipFill>
          <p:spPr bwMode="auto">
            <a:xfrm>
              <a:off x="4139952" y="764704"/>
              <a:ext cx="4320480" cy="3602984"/>
            </a:xfrm>
            <a:prstGeom prst="rect">
              <a:avLst/>
            </a:prstGeom>
            <a:noFill/>
            <a:extLst>
              <a:ext uri="{909E8E84-426E-40DD-AFC4-6F175D3DCCD1}">
                <a14:hiddenFill xmlns:a14="http://schemas.microsoft.com/office/drawing/2010/main" xmlns="">
                  <a:solidFill>
                    <a:srgbClr val="FFFFFF"/>
                  </a:solidFill>
                </a14:hiddenFill>
              </a:ext>
            </a:extLst>
          </p:spPr>
        </p:pic>
      </p:grpSp>
    </p:spTree>
    <p:extLst>
      <p:ext uri="{BB962C8B-B14F-4D97-AF65-F5344CB8AC3E}">
        <p14:creationId xmlns:p14="http://schemas.microsoft.com/office/powerpoint/2010/main" xmlns="" val="4192183015"/>
      </p:ext>
    </p:extLst>
  </p:cSld>
  <p:clrMapOvr>
    <a:masterClrMapping/>
  </p:clrMapOvr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53" presetClass="entr" presetSubtype="16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7" dur="500" fill="hold"/>
                                        <p:tgtEl>
                                          <p:spTgt spid="2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8" dur="500" fill="hold"/>
                                        <p:tgtEl>
                                          <p:spTgt spid="2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9" dur="500"/>
                                        <p:tgtEl>
                                          <p:spTgt spid="2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10" fill="hold">
                            <p:stCondLst>
                              <p:cond delay="500"/>
                            </p:stCondLst>
                            <p:childTnLst>
                              <p:par>
                                <p:cTn id="11" presetID="53" presetClass="entr" presetSubtype="16" fill="hold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13" dur="1000" fill="hold"/>
                                        <p:tgtEl>
                                          <p:spTgt spid="8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4" dur="1000" fill="hold"/>
                                        <p:tgtEl>
                                          <p:spTgt spid="8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15" dur="1000"/>
                                        <p:tgtEl>
                                          <p:spTgt spid="8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6" fill="hold">
                      <p:stCondLst>
                        <p:cond delay="indefinite"/>
                      </p:stCondLst>
                      <p:childTnLst>
                        <p:par>
                          <p:cTn id="17" fill="hold">
                            <p:stCondLst>
                              <p:cond delay="0"/>
                            </p:stCondLst>
                            <p:childTnLst>
                              <p:par>
                                <p:cTn id="18" presetID="53" presetClass="entr" presetSubtype="16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9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20" dur="1000" fill="hold"/>
                                        <p:tgtEl>
                                          <p:spTgt spid="3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1" dur="1000" fill="hold"/>
                                        <p:tgtEl>
                                          <p:spTgt spid="3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22" dur="1000"/>
                                        <p:tgtEl>
                                          <p:spTgt spid="3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23" fill="hold">
                      <p:stCondLst>
                        <p:cond delay="indefinite"/>
                      </p:stCondLst>
                      <p:childTnLst>
                        <p:par>
                          <p:cTn id="24" fill="hold">
                            <p:stCondLst>
                              <p:cond delay="0"/>
                            </p:stCondLst>
                            <p:childTnLst>
                              <p:par>
                                <p:cTn id="25" presetID="53" presetClass="entr" presetSubtype="16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27" dur="500" fill="hold"/>
                                        <p:tgtEl>
                                          <p:spTgt spid="5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8" dur="500" fill="hold"/>
                                        <p:tgtEl>
                                          <p:spTgt spid="5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29" dur="500"/>
                                        <p:tgtEl>
                                          <p:spTgt spid="5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2" grpId="0" animBg="1"/>
      <p:bldP spid="3" grpId="0"/>
      <p:bldP spid="5" grpId="0" animBg="1"/>
    </p:bldLst>
  </p:timing>
</p:sld>
</file>

<file path=ppt/slides/slide17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extovéPole 1"/>
          <p:cNvSpPr txBox="1"/>
          <p:nvPr/>
        </p:nvSpPr>
        <p:spPr>
          <a:xfrm>
            <a:off x="971600" y="1052736"/>
            <a:ext cx="2232248" cy="707886"/>
          </a:xfrm>
          <a:prstGeom prst="rect">
            <a:avLst/>
          </a:prstGeom>
          <a:solidFill>
            <a:srgbClr val="FFFF00"/>
          </a:solidFill>
        </p:spPr>
        <p:txBody>
          <a:bodyPr wrap="square" rtlCol="0">
            <a:spAutoFit/>
          </a:bodyPr>
          <a:lstStyle/>
          <a:p>
            <a:pPr algn="ctr"/>
            <a:r>
              <a:rPr lang="cs-CZ" sz="4000" b="1" dirty="0" smtClean="0"/>
              <a:t>býk</a:t>
            </a:r>
            <a:endParaRPr lang="cs-CZ" sz="4000" b="1" dirty="0"/>
          </a:p>
        </p:txBody>
      </p:sp>
      <p:grpSp>
        <p:nvGrpSpPr>
          <p:cNvPr id="6" name="Skupina 5"/>
          <p:cNvGrpSpPr/>
          <p:nvPr/>
        </p:nvGrpSpPr>
        <p:grpSpPr>
          <a:xfrm>
            <a:off x="3923928" y="571500"/>
            <a:ext cx="4458072" cy="4101381"/>
            <a:chOff x="3923928" y="571500"/>
            <a:chExt cx="4458072" cy="4101381"/>
          </a:xfrm>
        </p:grpSpPr>
        <p:pic>
          <p:nvPicPr>
            <p:cNvPr id="2050" name="Picture 2"/>
            <p:cNvPicPr>
              <a:picLocks noChangeAspect="1" noChangeArrowheads="1"/>
            </p:cNvPicPr>
            <p:nvPr/>
          </p:nvPicPr>
          <p:blipFill>
            <a:blip r:embed="rId2" cstate="print">
              <a:extLst>
                <a:ext uri="{28A0092B-C50C-407E-A947-70E740481C1C}">
                  <a14:useLocalDpi xmlns:a14="http://schemas.microsoft.com/office/drawing/2010/main" xmlns="" val="0"/>
                </a:ext>
              </a:extLst>
            </a:blip>
            <a:srcRect/>
            <a:stretch>
              <a:fillRect/>
            </a:stretch>
          </p:blipFill>
          <p:spPr bwMode="auto">
            <a:xfrm>
              <a:off x="3923928" y="571500"/>
              <a:ext cx="4458072" cy="3793604"/>
            </a:xfrm>
            <a:prstGeom prst="rect">
              <a:avLst/>
            </a:prstGeom>
            <a:noFill/>
            <a:ln>
              <a:noFill/>
            </a:ln>
            <a:effectLst/>
            <a:extLst>
              <a:ext uri="{909E8E84-426E-40DD-AFC4-6F175D3DCCD1}">
                <a14:hiddenFill xmlns:a14="http://schemas.microsoft.com/office/drawing/2010/main" xmlns="">
                  <a:solidFill>
                    <a:schemeClr val="accent1"/>
                  </a:solidFill>
                </a14:hiddenFill>
              </a:ext>
              <a:ext uri="{91240B29-F687-4F45-9708-019B960494DF}">
                <a14:hiddenLine xmlns:a14="http://schemas.microsoft.com/office/drawing/2010/main" xmlns="" w="9525">
                  <a:solidFill>
                    <a:schemeClr val="tx1"/>
                  </a:solidFill>
                  <a:miter lim="800000"/>
                  <a:headEnd/>
                  <a:tailEnd/>
                </a14:hiddenLine>
              </a:ext>
              <a:ext uri="{AF507438-7753-43E0-B8FC-AC1667EBCBE1}">
                <a14:hiddenEffects xmlns:a14="http://schemas.microsoft.com/office/drawing/2010/main" xmlns="">
                  <a:effectLst>
                    <a:outerShdw dist="35921" dir="2700000" algn="ctr" rotWithShape="0">
                      <a:schemeClr val="bg2"/>
                    </a:outerShdw>
                  </a:effectLst>
                </a14:hiddenEffects>
              </a:ext>
            </a:extLst>
          </p:spPr>
        </p:pic>
        <p:sp>
          <p:nvSpPr>
            <p:cNvPr id="3" name="TextovéPole 2"/>
            <p:cNvSpPr txBox="1"/>
            <p:nvPr/>
          </p:nvSpPr>
          <p:spPr>
            <a:xfrm>
              <a:off x="6804248" y="4365104"/>
              <a:ext cx="1440160" cy="307777"/>
            </a:xfrm>
            <a:prstGeom prst="rect">
              <a:avLst/>
            </a:prstGeom>
            <a:noFill/>
          </p:spPr>
          <p:txBody>
            <a:bodyPr wrap="square" rtlCol="0">
              <a:spAutoFit/>
            </a:bodyPr>
            <a:lstStyle/>
            <a:p>
              <a:r>
                <a:rPr lang="cs-CZ" sz="1400" dirty="0" smtClean="0"/>
                <a:t>Obr.12</a:t>
              </a:r>
              <a:endParaRPr lang="cs-CZ" sz="1400" dirty="0"/>
            </a:p>
          </p:txBody>
        </p:sp>
      </p:grpSp>
      <p:sp>
        <p:nvSpPr>
          <p:cNvPr id="4" name="TextovéPole 3"/>
          <p:cNvSpPr txBox="1"/>
          <p:nvPr/>
        </p:nvSpPr>
        <p:spPr>
          <a:xfrm>
            <a:off x="719572" y="3250348"/>
            <a:ext cx="2736304" cy="954107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cs-CZ" sz="2800" dirty="0" smtClean="0"/>
              <a:t>samec tura domácího</a:t>
            </a:r>
            <a:endParaRPr lang="cs-CZ" sz="2800" dirty="0"/>
          </a:p>
        </p:txBody>
      </p:sp>
      <p:sp>
        <p:nvSpPr>
          <p:cNvPr id="5" name="TextovéPole 4"/>
          <p:cNvSpPr txBox="1"/>
          <p:nvPr/>
        </p:nvSpPr>
        <p:spPr>
          <a:xfrm>
            <a:off x="1056037" y="4941168"/>
            <a:ext cx="6804000" cy="1323439"/>
          </a:xfrm>
          <a:prstGeom prst="rect">
            <a:avLst/>
          </a:prstGeom>
          <a:solidFill>
            <a:schemeClr val="accent1">
              <a:lumMod val="60000"/>
              <a:lumOff val="40000"/>
            </a:schemeClr>
          </a:solidFill>
        </p:spPr>
        <p:txBody>
          <a:bodyPr wrap="square" rtlCol="0">
            <a:spAutoFit/>
          </a:bodyPr>
          <a:lstStyle/>
          <a:p>
            <a:r>
              <a:rPr lang="cs-CZ" sz="4000" b="1" dirty="0" smtClean="0"/>
              <a:t>Rozzuřený býk se rozběhl proti dřevěné ohradě.</a:t>
            </a:r>
            <a:endParaRPr lang="cs-CZ" sz="4000" b="1" dirty="0"/>
          </a:p>
        </p:txBody>
      </p:sp>
      <p:sp>
        <p:nvSpPr>
          <p:cNvPr id="7" name="TextovéPole 6"/>
          <p:cNvSpPr txBox="1"/>
          <p:nvPr/>
        </p:nvSpPr>
        <p:spPr>
          <a:xfrm>
            <a:off x="971600" y="6453336"/>
            <a:ext cx="7410400" cy="307777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cs-CZ" sz="1400" dirty="0" smtClean="0">
                <a:solidFill>
                  <a:schemeClr val="tx1">
                    <a:lumMod val="50000"/>
                    <a:lumOff val="50000"/>
                  </a:schemeClr>
                </a:solidFill>
              </a:rPr>
              <a:t>Autorem materiálu a všech jeho částí, není-li uvedeno jinak, je  Mgr. Andrea  </a:t>
            </a:r>
            <a:r>
              <a:rPr lang="cs-CZ" sz="1400" dirty="0" err="1" smtClean="0">
                <a:solidFill>
                  <a:schemeClr val="tx1">
                    <a:lumMod val="50000"/>
                    <a:lumOff val="50000"/>
                  </a:schemeClr>
                </a:solidFill>
              </a:rPr>
              <a:t>Fadrhonsová</a:t>
            </a:r>
            <a:r>
              <a:rPr lang="cs-CZ" sz="1400" dirty="0" smtClean="0"/>
              <a:t>.</a:t>
            </a:r>
            <a:endParaRPr lang="cs-CZ" sz="1400" dirty="0"/>
          </a:p>
        </p:txBody>
      </p:sp>
    </p:spTree>
    <p:extLst>
      <p:ext uri="{BB962C8B-B14F-4D97-AF65-F5344CB8AC3E}">
        <p14:creationId xmlns:p14="http://schemas.microsoft.com/office/powerpoint/2010/main" xmlns="" val="233155329"/>
      </p:ext>
    </p:extLst>
  </p:cSld>
  <p:clrMapOvr>
    <a:masterClrMapping/>
  </p:clrMapOvr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53" presetClass="entr" presetSubtype="16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7" dur="500" fill="hold"/>
                                        <p:tgtEl>
                                          <p:spTgt spid="2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8" dur="500" fill="hold"/>
                                        <p:tgtEl>
                                          <p:spTgt spid="2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9" dur="500"/>
                                        <p:tgtEl>
                                          <p:spTgt spid="2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10" fill="hold">
                            <p:stCondLst>
                              <p:cond delay="500"/>
                            </p:stCondLst>
                            <p:childTnLst>
                              <p:par>
                                <p:cTn id="11" presetID="53" presetClass="entr" presetSubtype="16" fill="hold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13" dur="1000" fill="hold"/>
                                        <p:tgtEl>
                                          <p:spTgt spid="6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4" dur="1000" fill="hold"/>
                                        <p:tgtEl>
                                          <p:spTgt spid="6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15" dur="1000"/>
                                        <p:tgtEl>
                                          <p:spTgt spid="6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6" fill="hold">
                      <p:stCondLst>
                        <p:cond delay="indefinite"/>
                      </p:stCondLst>
                      <p:childTnLst>
                        <p:par>
                          <p:cTn id="17" fill="hold">
                            <p:stCondLst>
                              <p:cond delay="0"/>
                            </p:stCondLst>
                            <p:childTnLst>
                              <p:par>
                                <p:cTn id="18" presetID="53" presetClass="entr" presetSubtype="16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9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20" dur="1000" fill="hold"/>
                                        <p:tgtEl>
                                          <p:spTgt spid="4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1" dur="1000" fill="hold"/>
                                        <p:tgtEl>
                                          <p:spTgt spid="4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22" dur="1000"/>
                                        <p:tgtEl>
                                          <p:spTgt spid="4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23" fill="hold">
                      <p:stCondLst>
                        <p:cond delay="indefinite"/>
                      </p:stCondLst>
                      <p:childTnLst>
                        <p:par>
                          <p:cTn id="24" fill="hold">
                            <p:stCondLst>
                              <p:cond delay="0"/>
                            </p:stCondLst>
                            <p:childTnLst>
                              <p:par>
                                <p:cTn id="25" presetID="53" presetClass="entr" presetSubtype="16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27" dur="500" fill="hold"/>
                                        <p:tgtEl>
                                          <p:spTgt spid="5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8" dur="500" fill="hold"/>
                                        <p:tgtEl>
                                          <p:spTgt spid="5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29" dur="500"/>
                                        <p:tgtEl>
                                          <p:spTgt spid="5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2" grpId="0" animBg="1"/>
      <p:bldP spid="4" grpId="0"/>
      <p:bldP spid="5" grpId="0" animBg="1"/>
    </p:bldLst>
  </p:timing>
</p:sld>
</file>

<file path=ppt/slides/slide18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extovéPole 1"/>
          <p:cNvSpPr txBox="1"/>
          <p:nvPr/>
        </p:nvSpPr>
        <p:spPr>
          <a:xfrm>
            <a:off x="683568" y="1052736"/>
            <a:ext cx="2772000" cy="707886"/>
          </a:xfrm>
          <a:prstGeom prst="rect">
            <a:avLst/>
          </a:prstGeom>
          <a:solidFill>
            <a:srgbClr val="FFFF00"/>
          </a:solidFill>
        </p:spPr>
        <p:txBody>
          <a:bodyPr wrap="square" rtlCol="0">
            <a:spAutoFit/>
          </a:bodyPr>
          <a:lstStyle/>
          <a:p>
            <a:pPr algn="ctr"/>
            <a:r>
              <a:rPr lang="cs-CZ" sz="4000" b="1" dirty="0" smtClean="0"/>
              <a:t>Přibyslav</a:t>
            </a:r>
            <a:endParaRPr lang="cs-CZ" sz="4000" b="1" dirty="0"/>
          </a:p>
        </p:txBody>
      </p:sp>
      <p:sp>
        <p:nvSpPr>
          <p:cNvPr id="7" name="TextovéPole 6"/>
          <p:cNvSpPr txBox="1"/>
          <p:nvPr/>
        </p:nvSpPr>
        <p:spPr>
          <a:xfrm>
            <a:off x="1224008" y="4960913"/>
            <a:ext cx="6840000" cy="1323439"/>
          </a:xfrm>
          <a:prstGeom prst="rect">
            <a:avLst/>
          </a:prstGeom>
          <a:solidFill>
            <a:schemeClr val="accent1">
              <a:lumMod val="60000"/>
              <a:lumOff val="40000"/>
            </a:schemeClr>
          </a:solidFill>
        </p:spPr>
        <p:txBody>
          <a:bodyPr wrap="square" rtlCol="0">
            <a:spAutoFit/>
          </a:bodyPr>
          <a:lstStyle/>
          <a:p>
            <a:r>
              <a:rPr lang="cs-CZ" sz="4000" b="1" dirty="0" smtClean="0"/>
              <a:t>Jan Žižka z Trocnova padl u Přibyslavi.</a:t>
            </a:r>
            <a:endParaRPr lang="cs-CZ" sz="4000" b="1" dirty="0"/>
          </a:p>
        </p:txBody>
      </p:sp>
      <p:sp>
        <p:nvSpPr>
          <p:cNvPr id="8" name="TextovéPole 7"/>
          <p:cNvSpPr txBox="1"/>
          <p:nvPr/>
        </p:nvSpPr>
        <p:spPr>
          <a:xfrm>
            <a:off x="179512" y="2780928"/>
            <a:ext cx="4248000" cy="1384995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cs-CZ" sz="2800" dirty="0" smtClean="0"/>
              <a:t>město </a:t>
            </a:r>
            <a:r>
              <a:rPr lang="cs-CZ" sz="2800" dirty="0" smtClean="0"/>
              <a:t>                                    na </a:t>
            </a:r>
            <a:r>
              <a:rPr lang="cs-CZ" sz="2800" dirty="0" smtClean="0"/>
              <a:t>Českomoravské vysočině</a:t>
            </a:r>
            <a:endParaRPr lang="cs-CZ" sz="2800" dirty="0"/>
          </a:p>
        </p:txBody>
      </p:sp>
      <p:sp>
        <p:nvSpPr>
          <p:cNvPr id="9" name="TextovéPole 8"/>
          <p:cNvSpPr txBox="1"/>
          <p:nvPr/>
        </p:nvSpPr>
        <p:spPr>
          <a:xfrm>
            <a:off x="683568" y="6453336"/>
            <a:ext cx="7336234" cy="307777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cs-CZ" sz="1400" dirty="0" smtClean="0">
                <a:solidFill>
                  <a:schemeClr val="tx1">
                    <a:lumMod val="50000"/>
                    <a:lumOff val="50000"/>
                  </a:schemeClr>
                </a:solidFill>
              </a:rPr>
              <a:t>Autorem materiálu a všech jeho částí, není-li uvedeno jinak, je Mgr. Andrea  </a:t>
            </a:r>
            <a:r>
              <a:rPr lang="cs-CZ" sz="1400" dirty="0" err="1" smtClean="0">
                <a:solidFill>
                  <a:schemeClr val="tx1">
                    <a:lumMod val="50000"/>
                    <a:lumOff val="50000"/>
                  </a:schemeClr>
                </a:solidFill>
              </a:rPr>
              <a:t>Fadrhonsová</a:t>
            </a:r>
            <a:r>
              <a:rPr lang="cs-CZ" sz="1400" dirty="0" smtClean="0"/>
              <a:t>.</a:t>
            </a:r>
            <a:endParaRPr lang="cs-CZ" sz="1400" dirty="0"/>
          </a:p>
        </p:txBody>
      </p:sp>
      <p:grpSp>
        <p:nvGrpSpPr>
          <p:cNvPr id="13" name="Skupina 12"/>
          <p:cNvGrpSpPr/>
          <p:nvPr/>
        </p:nvGrpSpPr>
        <p:grpSpPr>
          <a:xfrm>
            <a:off x="4644008" y="561124"/>
            <a:ext cx="3960440" cy="4245900"/>
            <a:chOff x="4644008" y="561124"/>
            <a:chExt cx="3960440" cy="4245900"/>
          </a:xfrm>
        </p:grpSpPr>
        <p:grpSp>
          <p:nvGrpSpPr>
            <p:cNvPr id="12" name="Skupina 11"/>
            <p:cNvGrpSpPr/>
            <p:nvPr/>
          </p:nvGrpSpPr>
          <p:grpSpPr>
            <a:xfrm>
              <a:off x="4644008" y="561124"/>
              <a:ext cx="3960440" cy="4245900"/>
              <a:chOff x="4644008" y="561124"/>
              <a:chExt cx="3960440" cy="4245900"/>
            </a:xfrm>
          </p:grpSpPr>
          <p:pic>
            <p:nvPicPr>
              <p:cNvPr id="3074" name="Picture 2"/>
              <p:cNvPicPr>
                <a:picLocks noChangeAspect="1" noChangeArrowheads="1"/>
              </p:cNvPicPr>
              <p:nvPr/>
            </p:nvPicPr>
            <p:blipFill>
              <a:blip r:embed="rId2" cstate="print">
                <a:extLst>
                  <a:ext uri="{28A0092B-C50C-407E-A947-70E740481C1C}">
                    <a14:useLocalDpi xmlns:a14="http://schemas.microsoft.com/office/drawing/2010/main" xmlns="" val="0"/>
                  </a:ext>
                </a:extLst>
              </a:blip>
              <a:srcRect/>
              <a:stretch>
                <a:fillRect/>
              </a:stretch>
            </p:blipFill>
            <p:spPr bwMode="auto">
              <a:xfrm>
                <a:off x="4644008" y="561124"/>
                <a:ext cx="3960440" cy="3937620"/>
              </a:xfrm>
              <a:prstGeom prst="rect">
                <a:avLst/>
              </a:prstGeom>
              <a:noFill/>
              <a:ln>
                <a:noFill/>
              </a:ln>
              <a:effectLst/>
              <a:extLst>
                <a:ext uri="{909E8E84-426E-40DD-AFC4-6F175D3DCCD1}">
                  <a14:hiddenFill xmlns:a14="http://schemas.microsoft.com/office/drawing/2010/main" xmlns="">
                    <a:solidFill>
                      <a:schemeClr val="accent1"/>
                    </a:solidFill>
                  </a14:hiddenFill>
                </a:ext>
                <a:ext uri="{91240B29-F687-4F45-9708-019B960494DF}">
                  <a14:hiddenLine xmlns:a14="http://schemas.microsoft.com/office/drawing/2010/main" xmlns="" w="9525">
                    <a:solidFill>
                      <a:schemeClr val="tx1"/>
                    </a:solidFill>
                    <a:miter lim="800000"/>
                    <a:headEnd/>
                    <a:tailEnd/>
                  </a14:hiddenLine>
                </a:ext>
                <a:ext uri="{AF507438-7753-43E0-B8FC-AC1667EBCBE1}">
                  <a14:hiddenEffects xmlns:a14="http://schemas.microsoft.com/office/drawing/2010/main" xmlns="">
                    <a:effectLst>
                      <a:outerShdw dist="35921" dir="2700000" algn="ctr" rotWithShape="0">
                        <a:schemeClr val="bg2"/>
                      </a:outerShdw>
                    </a:effectLst>
                  </a14:hiddenEffects>
                </a:ext>
              </a:extLst>
            </p:spPr>
          </p:pic>
          <p:sp>
            <p:nvSpPr>
              <p:cNvPr id="6" name="TextovéPole 5"/>
              <p:cNvSpPr txBox="1"/>
              <p:nvPr/>
            </p:nvSpPr>
            <p:spPr>
              <a:xfrm>
                <a:off x="7182009" y="4499247"/>
                <a:ext cx="1296144" cy="307777"/>
              </a:xfrm>
              <a:prstGeom prst="rect">
                <a:avLst/>
              </a:prstGeom>
              <a:noFill/>
            </p:spPr>
            <p:txBody>
              <a:bodyPr wrap="square" rtlCol="0">
                <a:spAutoFit/>
              </a:bodyPr>
              <a:lstStyle/>
              <a:p>
                <a:r>
                  <a:rPr lang="cs-CZ" sz="1400" dirty="0" smtClean="0"/>
                  <a:t>Obr.13</a:t>
                </a:r>
                <a:endParaRPr lang="cs-CZ" sz="1400" dirty="0"/>
              </a:p>
            </p:txBody>
          </p:sp>
        </p:grpSp>
        <p:sp>
          <p:nvSpPr>
            <p:cNvPr id="11" name="TextovéPole 10"/>
            <p:cNvSpPr txBox="1"/>
            <p:nvPr/>
          </p:nvSpPr>
          <p:spPr>
            <a:xfrm>
              <a:off x="7182009" y="4498744"/>
              <a:ext cx="1296144" cy="307777"/>
            </a:xfrm>
            <a:prstGeom prst="rect">
              <a:avLst/>
            </a:prstGeom>
            <a:noFill/>
          </p:spPr>
          <p:txBody>
            <a:bodyPr wrap="square" rtlCol="0">
              <a:spAutoFit/>
            </a:bodyPr>
            <a:lstStyle/>
            <a:p>
              <a:r>
                <a:rPr lang="cs-CZ" sz="1400" dirty="0" smtClean="0"/>
                <a:t>Obr.13</a:t>
              </a:r>
              <a:endParaRPr lang="cs-CZ" sz="1400" dirty="0"/>
            </a:p>
          </p:txBody>
        </p:sp>
      </p:grpSp>
    </p:spTree>
    <p:extLst>
      <p:ext uri="{BB962C8B-B14F-4D97-AF65-F5344CB8AC3E}">
        <p14:creationId xmlns:p14="http://schemas.microsoft.com/office/powerpoint/2010/main" xmlns="" val="1963837653"/>
      </p:ext>
    </p:extLst>
  </p:cSld>
  <p:clrMapOvr>
    <a:masterClrMapping/>
  </p:clrMapOvr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53" presetClass="entr" presetSubtype="16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7" dur="500" fill="hold"/>
                                        <p:tgtEl>
                                          <p:spTgt spid="2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8" dur="500" fill="hold"/>
                                        <p:tgtEl>
                                          <p:spTgt spid="2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9" dur="500"/>
                                        <p:tgtEl>
                                          <p:spTgt spid="2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10" fill="hold">
                            <p:stCondLst>
                              <p:cond delay="500"/>
                            </p:stCondLst>
                            <p:childTnLst>
                              <p:par>
                                <p:cTn id="11" presetID="53" presetClass="entr" presetSubtype="16" fill="hold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13" dur="1000" fill="hold"/>
                                        <p:tgtEl>
                                          <p:spTgt spid="13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4" dur="1000" fill="hold"/>
                                        <p:tgtEl>
                                          <p:spTgt spid="13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15" dur="1000"/>
                                        <p:tgtEl>
                                          <p:spTgt spid="13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6" fill="hold">
                      <p:stCondLst>
                        <p:cond delay="indefinite"/>
                      </p:stCondLst>
                      <p:childTnLst>
                        <p:par>
                          <p:cTn id="17" fill="hold">
                            <p:stCondLst>
                              <p:cond delay="0"/>
                            </p:stCondLst>
                            <p:childTnLst>
                              <p:par>
                                <p:cTn id="18" presetID="53" presetClass="entr" presetSubtype="16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9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20" dur="1000" fill="hold"/>
                                        <p:tgtEl>
                                          <p:spTgt spid="8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1" dur="1000" fill="hold"/>
                                        <p:tgtEl>
                                          <p:spTgt spid="8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22" dur="1000"/>
                                        <p:tgtEl>
                                          <p:spTgt spid="8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23" fill="hold">
                      <p:stCondLst>
                        <p:cond delay="indefinite"/>
                      </p:stCondLst>
                      <p:childTnLst>
                        <p:par>
                          <p:cTn id="24" fill="hold">
                            <p:stCondLst>
                              <p:cond delay="0"/>
                            </p:stCondLst>
                            <p:childTnLst>
                              <p:par>
                                <p:cTn id="25" presetID="53" presetClass="entr" presetSubtype="16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27" dur="500" fill="hold"/>
                                        <p:tgtEl>
                                          <p:spTgt spid="7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8" dur="500" fill="hold"/>
                                        <p:tgtEl>
                                          <p:spTgt spid="7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29" dur="500"/>
                                        <p:tgtEl>
                                          <p:spTgt spid="7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2" grpId="0" animBg="1"/>
      <p:bldP spid="7" grpId="0" animBg="1"/>
      <p:bldP spid="8" grpId="0"/>
    </p:bldLst>
  </p:timing>
</p:sld>
</file>

<file path=ppt/slides/slide19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extovéPole 1"/>
          <p:cNvSpPr txBox="1"/>
          <p:nvPr/>
        </p:nvSpPr>
        <p:spPr>
          <a:xfrm>
            <a:off x="410547" y="256416"/>
            <a:ext cx="8064896" cy="523220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cs-CZ" sz="2800" b="1" dirty="0" smtClean="0"/>
              <a:t>Spoj daná podstatná jména s obrázky </a:t>
            </a:r>
            <a:r>
              <a:rPr lang="cs-CZ" dirty="0" smtClean="0"/>
              <a:t>:</a:t>
            </a:r>
            <a:endParaRPr lang="cs-CZ" dirty="0"/>
          </a:p>
        </p:txBody>
      </p:sp>
      <p:pic>
        <p:nvPicPr>
          <p:cNvPr id="4" name="Picture 3"/>
          <p:cNvPicPr>
            <a:picLocks noChangeAspect="1" noChangeArrowheads="1"/>
          </p:cNvPicPr>
          <p:nvPr/>
        </p:nvPicPr>
        <p:blipFill>
          <a:blip r:embed="rId2" cstate="print">
            <a:extLst>
              <a:ext uri="{28A0092B-C50C-407E-A947-70E740481C1C}">
                <a14:useLocalDpi xmlns:a14="http://schemas.microsoft.com/office/drawing/2010/main" xmlns="" val="0"/>
              </a:ext>
            </a:extLst>
          </a:blip>
          <a:srcRect/>
          <a:stretch>
            <a:fillRect/>
          </a:stretch>
        </p:blipFill>
        <p:spPr bwMode="auto">
          <a:xfrm>
            <a:off x="4326790" y="1099709"/>
            <a:ext cx="1512168" cy="1565012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 xmlns="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xmlns="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 xmlns="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</p:pic>
      <p:pic>
        <p:nvPicPr>
          <p:cNvPr id="5" name="Picture 2"/>
          <p:cNvPicPr>
            <a:picLocks noChangeAspect="1" noChangeArrowheads="1"/>
          </p:cNvPicPr>
          <p:nvPr/>
        </p:nvPicPr>
        <p:blipFill>
          <a:blip r:embed="rId3" cstate="print">
            <a:extLst>
              <a:ext uri="{28A0092B-C50C-407E-A947-70E740481C1C}">
                <a14:useLocalDpi xmlns:a14="http://schemas.microsoft.com/office/drawing/2010/main" xmlns="" val="0"/>
              </a:ext>
            </a:extLst>
          </a:blip>
          <a:srcRect/>
          <a:stretch>
            <a:fillRect/>
          </a:stretch>
        </p:blipFill>
        <p:spPr bwMode="auto">
          <a:xfrm>
            <a:off x="6445638" y="4145171"/>
            <a:ext cx="1584175" cy="1705372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 xmlns="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xmlns="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 xmlns="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</p:pic>
      <p:pic>
        <p:nvPicPr>
          <p:cNvPr id="6" name="Picture 2"/>
          <p:cNvPicPr>
            <a:picLocks noChangeAspect="1" noChangeArrowheads="1"/>
          </p:cNvPicPr>
          <p:nvPr/>
        </p:nvPicPr>
        <p:blipFill>
          <a:blip r:embed="rId4" cstate="print">
            <a:extLst>
              <a:ext uri="{28A0092B-C50C-407E-A947-70E740481C1C}">
                <a14:useLocalDpi xmlns:a14="http://schemas.microsoft.com/office/drawing/2010/main" xmlns="" val="0"/>
              </a:ext>
            </a:extLst>
          </a:blip>
          <a:srcRect/>
          <a:stretch>
            <a:fillRect/>
          </a:stretch>
        </p:blipFill>
        <p:spPr bwMode="auto">
          <a:xfrm>
            <a:off x="6888055" y="1556792"/>
            <a:ext cx="1587388" cy="1818331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 xmlns="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xmlns="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 xmlns="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</p:pic>
      <p:sp>
        <p:nvSpPr>
          <p:cNvPr id="10" name="TextovéPole 9"/>
          <p:cNvSpPr txBox="1"/>
          <p:nvPr/>
        </p:nvSpPr>
        <p:spPr>
          <a:xfrm>
            <a:off x="467544" y="2229346"/>
            <a:ext cx="2016000" cy="720000"/>
          </a:xfrm>
          <a:prstGeom prst="rect">
            <a:avLst/>
          </a:prstGeom>
          <a:solidFill>
            <a:srgbClr val="FFFF00"/>
          </a:solidFill>
        </p:spPr>
        <p:txBody>
          <a:bodyPr wrap="square" rtlCol="0">
            <a:spAutoFit/>
          </a:bodyPr>
          <a:lstStyle/>
          <a:p>
            <a:r>
              <a:rPr lang="cs-CZ" sz="4000" dirty="0" smtClean="0"/>
              <a:t>nábytek</a:t>
            </a:r>
            <a:endParaRPr lang="cs-CZ" sz="4000" dirty="0"/>
          </a:p>
        </p:txBody>
      </p:sp>
      <p:sp>
        <p:nvSpPr>
          <p:cNvPr id="11" name="TextovéPole 10"/>
          <p:cNvSpPr txBox="1"/>
          <p:nvPr/>
        </p:nvSpPr>
        <p:spPr>
          <a:xfrm>
            <a:off x="564459" y="4896979"/>
            <a:ext cx="2016000" cy="720000"/>
          </a:xfrm>
          <a:prstGeom prst="rect">
            <a:avLst/>
          </a:prstGeom>
          <a:solidFill>
            <a:srgbClr val="FFFF00"/>
          </a:solidFill>
        </p:spPr>
        <p:txBody>
          <a:bodyPr wrap="square" rtlCol="0">
            <a:spAutoFit/>
          </a:bodyPr>
          <a:lstStyle/>
          <a:p>
            <a:r>
              <a:rPr lang="cs-CZ" sz="4000" dirty="0" smtClean="0"/>
              <a:t>dobytek</a:t>
            </a:r>
            <a:endParaRPr lang="cs-CZ" sz="4000" dirty="0"/>
          </a:p>
        </p:txBody>
      </p:sp>
      <p:sp>
        <p:nvSpPr>
          <p:cNvPr id="12" name="TextovéPole 11"/>
          <p:cNvSpPr txBox="1"/>
          <p:nvPr/>
        </p:nvSpPr>
        <p:spPr>
          <a:xfrm>
            <a:off x="996109" y="3584237"/>
            <a:ext cx="2016000" cy="720000"/>
          </a:xfrm>
          <a:prstGeom prst="rect">
            <a:avLst/>
          </a:prstGeom>
          <a:solidFill>
            <a:srgbClr val="FFFF00"/>
          </a:solidFill>
        </p:spPr>
        <p:txBody>
          <a:bodyPr wrap="square" rtlCol="0">
            <a:spAutoFit/>
          </a:bodyPr>
          <a:lstStyle/>
          <a:p>
            <a:pPr algn="ctr"/>
            <a:r>
              <a:rPr lang="cs-CZ" sz="4000" dirty="0" smtClean="0"/>
              <a:t>obyčej</a:t>
            </a:r>
            <a:endParaRPr lang="cs-CZ" sz="4000" dirty="0"/>
          </a:p>
        </p:txBody>
      </p:sp>
      <p:sp>
        <p:nvSpPr>
          <p:cNvPr id="13" name="TextovéPole 12"/>
          <p:cNvSpPr txBox="1"/>
          <p:nvPr/>
        </p:nvSpPr>
        <p:spPr>
          <a:xfrm>
            <a:off x="683568" y="955447"/>
            <a:ext cx="2016000" cy="720000"/>
          </a:xfrm>
          <a:prstGeom prst="rect">
            <a:avLst/>
          </a:prstGeom>
          <a:solidFill>
            <a:srgbClr val="FFFF00"/>
          </a:solidFill>
        </p:spPr>
        <p:txBody>
          <a:bodyPr wrap="square" rtlCol="0">
            <a:spAutoFit/>
          </a:bodyPr>
          <a:lstStyle/>
          <a:p>
            <a:pPr algn="ctr"/>
            <a:r>
              <a:rPr lang="cs-CZ" sz="4000" dirty="0" smtClean="0"/>
              <a:t>bylina</a:t>
            </a:r>
            <a:endParaRPr lang="cs-CZ" sz="4000" dirty="0"/>
          </a:p>
        </p:txBody>
      </p:sp>
      <p:sp>
        <p:nvSpPr>
          <p:cNvPr id="14" name="TextovéPole 13"/>
          <p:cNvSpPr txBox="1"/>
          <p:nvPr/>
        </p:nvSpPr>
        <p:spPr>
          <a:xfrm>
            <a:off x="5122549" y="2719590"/>
            <a:ext cx="771109" cy="307777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r>
              <a:rPr lang="cs-CZ" sz="1400" dirty="0" smtClean="0"/>
              <a:t>Obr.06 </a:t>
            </a:r>
            <a:endParaRPr lang="cs-CZ" sz="1400" dirty="0"/>
          </a:p>
        </p:txBody>
      </p:sp>
      <p:sp>
        <p:nvSpPr>
          <p:cNvPr id="15" name="TextovéPole 14"/>
          <p:cNvSpPr txBox="1"/>
          <p:nvPr/>
        </p:nvSpPr>
        <p:spPr>
          <a:xfrm>
            <a:off x="7812359" y="3422237"/>
            <a:ext cx="720000" cy="324000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cs-CZ" sz="1400" dirty="0" smtClean="0"/>
              <a:t>Obr.08</a:t>
            </a:r>
            <a:endParaRPr lang="cs-CZ" sz="1400" dirty="0"/>
          </a:p>
        </p:txBody>
      </p:sp>
      <p:sp>
        <p:nvSpPr>
          <p:cNvPr id="16" name="TextovéPole 15"/>
          <p:cNvSpPr txBox="1"/>
          <p:nvPr/>
        </p:nvSpPr>
        <p:spPr>
          <a:xfrm>
            <a:off x="4899054" y="5246963"/>
            <a:ext cx="792000" cy="307777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cs-CZ" sz="1400" dirty="0" smtClean="0"/>
              <a:t>Obr. 07</a:t>
            </a:r>
            <a:endParaRPr lang="cs-CZ" sz="1400" dirty="0"/>
          </a:p>
        </p:txBody>
      </p:sp>
      <p:sp>
        <p:nvSpPr>
          <p:cNvPr id="17" name="TextovéPole 16"/>
          <p:cNvSpPr txBox="1"/>
          <p:nvPr/>
        </p:nvSpPr>
        <p:spPr>
          <a:xfrm>
            <a:off x="7237726" y="5870996"/>
            <a:ext cx="720000" cy="307777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cs-CZ" sz="1400" dirty="0" smtClean="0"/>
              <a:t>Obr.10</a:t>
            </a:r>
            <a:endParaRPr lang="cs-CZ" sz="1400" dirty="0"/>
          </a:p>
        </p:txBody>
      </p:sp>
      <p:sp>
        <p:nvSpPr>
          <p:cNvPr id="18" name="TextovéPole 17"/>
          <p:cNvSpPr txBox="1"/>
          <p:nvPr/>
        </p:nvSpPr>
        <p:spPr>
          <a:xfrm>
            <a:off x="996109" y="6453336"/>
            <a:ext cx="7320307" cy="307777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cs-CZ" sz="1400" dirty="0" smtClean="0">
                <a:solidFill>
                  <a:schemeClr val="tx1">
                    <a:lumMod val="50000"/>
                    <a:lumOff val="50000"/>
                  </a:schemeClr>
                </a:solidFill>
              </a:rPr>
              <a:t>Autorem materiálu a všech jeho částí, není-li uvedeno jinak, je Mgr. Andrea  </a:t>
            </a:r>
            <a:r>
              <a:rPr lang="cs-CZ" sz="1400" dirty="0" err="1" smtClean="0">
                <a:solidFill>
                  <a:schemeClr val="tx1">
                    <a:lumMod val="50000"/>
                    <a:lumOff val="50000"/>
                  </a:schemeClr>
                </a:solidFill>
              </a:rPr>
              <a:t>Fadrhonsová</a:t>
            </a:r>
            <a:r>
              <a:rPr lang="cs-CZ" sz="1400" dirty="0" smtClean="0"/>
              <a:t>.</a:t>
            </a:r>
            <a:endParaRPr lang="cs-CZ" sz="1400" dirty="0"/>
          </a:p>
        </p:txBody>
      </p:sp>
      <p:pic>
        <p:nvPicPr>
          <p:cNvPr id="19" name="Picture 2" descr="File:Nguni Cows.jpg"/>
          <p:cNvPicPr>
            <a:picLocks noChangeAspect="1" noChangeArrowheads="1"/>
          </p:cNvPicPr>
          <p:nvPr/>
        </p:nvPicPr>
        <p:blipFill>
          <a:blip r:embed="rId5" cstate="print">
            <a:extLst>
              <a:ext uri="{28A0092B-C50C-407E-A947-70E740481C1C}">
                <a14:useLocalDpi xmlns:a14="http://schemas.microsoft.com/office/drawing/2010/main" xmlns="" val="0"/>
              </a:ext>
            </a:extLst>
          </a:blip>
          <a:srcRect/>
          <a:stretch>
            <a:fillRect/>
          </a:stretch>
        </p:blipFill>
        <p:spPr bwMode="auto">
          <a:xfrm>
            <a:off x="4040858" y="3515165"/>
            <a:ext cx="1716393" cy="1731799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 xmlns="">
                <a:solidFill>
                  <a:srgbClr val="FFFFFF"/>
                </a:solidFill>
              </a14:hiddenFill>
            </a:ext>
          </a:extLst>
        </p:spPr>
      </p:pic>
      <p:cxnSp>
        <p:nvCxnSpPr>
          <p:cNvPr id="9" name="Přímá spojnice se šipkou 8"/>
          <p:cNvCxnSpPr>
            <a:stCxn id="10" idx="3"/>
          </p:cNvCxnSpPr>
          <p:nvPr/>
        </p:nvCxnSpPr>
        <p:spPr>
          <a:xfrm flipV="1">
            <a:off x="2483544" y="1675447"/>
            <a:ext cx="1843246" cy="913899"/>
          </a:xfrm>
          <a:prstGeom prst="straightConnector1">
            <a:avLst/>
          </a:prstGeom>
          <a:ln w="28575">
            <a:solidFill>
              <a:srgbClr val="FF0000"/>
            </a:solidFill>
            <a:tailEnd type="arrow"/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cxnSp>
        <p:nvCxnSpPr>
          <p:cNvPr id="21" name="Přímá spojnice se šipkou 20"/>
          <p:cNvCxnSpPr>
            <a:stCxn id="12" idx="3"/>
            <a:endCxn id="6" idx="1"/>
          </p:cNvCxnSpPr>
          <p:nvPr/>
        </p:nvCxnSpPr>
        <p:spPr>
          <a:xfrm flipV="1">
            <a:off x="3012109" y="2465958"/>
            <a:ext cx="3875946" cy="1478279"/>
          </a:xfrm>
          <a:prstGeom prst="straightConnector1">
            <a:avLst/>
          </a:prstGeom>
          <a:ln w="28575">
            <a:solidFill>
              <a:srgbClr val="FF0000"/>
            </a:solidFill>
            <a:tailEnd type="arrow"/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cxnSp>
        <p:nvCxnSpPr>
          <p:cNvPr id="31" name="Přímá spojnice se šipkou 30"/>
          <p:cNvCxnSpPr/>
          <p:nvPr/>
        </p:nvCxnSpPr>
        <p:spPr>
          <a:xfrm>
            <a:off x="2699568" y="1556792"/>
            <a:ext cx="4392712" cy="2588379"/>
          </a:xfrm>
          <a:prstGeom prst="straightConnector1">
            <a:avLst/>
          </a:prstGeom>
          <a:ln w="28575">
            <a:solidFill>
              <a:srgbClr val="FF0000"/>
            </a:solidFill>
            <a:headEnd type="none" w="med" len="med"/>
            <a:tailEnd type="arrow" w="med" len="med"/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cxnSp>
        <p:nvCxnSpPr>
          <p:cNvPr id="35" name="Přímá spojnice se šipkou 34"/>
          <p:cNvCxnSpPr/>
          <p:nvPr/>
        </p:nvCxnSpPr>
        <p:spPr>
          <a:xfrm flipV="1">
            <a:off x="2580459" y="4997857"/>
            <a:ext cx="1460399" cy="402994"/>
          </a:xfrm>
          <a:prstGeom prst="straightConnector1">
            <a:avLst/>
          </a:prstGeom>
          <a:ln w="28575">
            <a:solidFill>
              <a:srgbClr val="FF0000"/>
            </a:solidFill>
            <a:headEnd type="none" w="med" len="med"/>
            <a:tailEnd type="arrow" w="med" len="med"/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</p:spTree>
    <p:extLst>
      <p:ext uri="{BB962C8B-B14F-4D97-AF65-F5344CB8AC3E}">
        <p14:creationId xmlns:p14="http://schemas.microsoft.com/office/powerpoint/2010/main" xmlns="" val="3247419378"/>
      </p:ext>
    </p:extLst>
  </p:cSld>
  <p:clrMapOvr>
    <a:masterClrMapping/>
  </p:clrMapOvr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22" presetClass="entr" presetSubtype="4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down)">
                                      <p:cBhvr>
                                        <p:cTn id="7" dur="500"/>
                                        <p:tgtEl>
                                          <p:spTgt spid="9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8" fill="hold">
                      <p:stCondLst>
                        <p:cond delay="indefinite"/>
                      </p:stCondLst>
                      <p:childTnLst>
                        <p:par>
                          <p:cTn id="9" fill="hold">
                            <p:stCondLst>
                              <p:cond delay="0"/>
                            </p:stCondLst>
                            <p:childTnLst>
                              <p:par>
                                <p:cTn id="10" presetID="22" presetClass="entr" presetSubtype="4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down)">
                                      <p:cBhvr>
                                        <p:cTn id="12" dur="500"/>
                                        <p:tgtEl>
                                          <p:spTgt spid="21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3" fill="hold">
                      <p:stCondLst>
                        <p:cond delay="indefinite"/>
                      </p:stCondLst>
                      <p:childTnLst>
                        <p:par>
                          <p:cTn id="14" fill="hold">
                            <p:stCondLst>
                              <p:cond delay="0"/>
                            </p:stCondLst>
                            <p:childTnLst>
                              <p:par>
                                <p:cTn id="15" presetID="22" presetClass="entr" presetSubtype="8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left)">
                                      <p:cBhvr>
                                        <p:cTn id="17" dur="500"/>
                                        <p:tgtEl>
                                          <p:spTgt spid="31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8" fill="hold">
                      <p:stCondLst>
                        <p:cond delay="indefinite"/>
                      </p:stCondLst>
                      <p:childTnLst>
                        <p:par>
                          <p:cTn id="19" fill="hold">
                            <p:stCondLst>
                              <p:cond delay="0"/>
                            </p:stCondLst>
                            <p:childTnLst>
                              <p:par>
                                <p:cTn id="20" presetID="22" presetClass="entr" presetSubtype="8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left)">
                                      <p:cBhvr>
                                        <p:cTn id="22" dur="500"/>
                                        <p:tgtEl>
                                          <p:spTgt spid="35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</p:timing>
</p:sld>
</file>

<file path=ppt/slides/slide20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Obdélník 1"/>
          <p:cNvSpPr/>
          <p:nvPr/>
        </p:nvSpPr>
        <p:spPr>
          <a:xfrm>
            <a:off x="1259632" y="620688"/>
            <a:ext cx="6936514" cy="523220"/>
          </a:xfrm>
          <a:prstGeom prst="rect">
            <a:avLst/>
          </a:prstGeom>
        </p:spPr>
        <p:txBody>
          <a:bodyPr wrap="none">
            <a:spAutoFit/>
          </a:bodyPr>
          <a:lstStyle/>
          <a:p>
            <a:r>
              <a:rPr lang="cs-CZ" sz="2800" b="1" dirty="0"/>
              <a:t>Spoj daná podstatná jména s </a:t>
            </a:r>
            <a:r>
              <a:rPr lang="cs-CZ" sz="2800" b="1" dirty="0" smtClean="0"/>
              <a:t>obrázky : </a:t>
            </a:r>
            <a:endParaRPr lang="cs-CZ" sz="2800" dirty="0"/>
          </a:p>
        </p:txBody>
      </p:sp>
      <p:pic>
        <p:nvPicPr>
          <p:cNvPr id="3" name="Picture 3"/>
          <p:cNvPicPr>
            <a:picLocks noChangeAspect="1" noChangeArrowheads="1"/>
          </p:cNvPicPr>
          <p:nvPr/>
        </p:nvPicPr>
        <p:blipFill>
          <a:blip r:embed="rId2" cstate="print">
            <a:extLst>
              <a:ext uri="{28A0092B-C50C-407E-A947-70E740481C1C}">
                <a14:useLocalDpi xmlns:a14="http://schemas.microsoft.com/office/drawing/2010/main" xmlns="" val="0"/>
              </a:ext>
            </a:extLst>
          </a:blip>
          <a:srcRect/>
          <a:stretch>
            <a:fillRect/>
          </a:stretch>
        </p:blipFill>
        <p:spPr bwMode="auto">
          <a:xfrm>
            <a:off x="3851921" y="1146077"/>
            <a:ext cx="1584176" cy="1656184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 xmlns="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xmlns="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 xmlns="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</p:pic>
      <p:pic>
        <p:nvPicPr>
          <p:cNvPr id="4" name="Picture 3"/>
          <p:cNvPicPr>
            <a:picLocks noChangeAspect="1" noChangeArrowheads="1"/>
          </p:cNvPicPr>
          <p:nvPr/>
        </p:nvPicPr>
        <p:blipFill>
          <a:blip r:embed="rId3" cstate="print">
            <a:extLst>
              <a:ext uri="{28A0092B-C50C-407E-A947-70E740481C1C}">
                <a14:useLocalDpi xmlns:a14="http://schemas.microsoft.com/office/drawing/2010/main" xmlns="" val="0"/>
              </a:ext>
            </a:extLst>
          </a:blip>
          <a:srcRect/>
          <a:stretch>
            <a:fillRect/>
          </a:stretch>
        </p:blipFill>
        <p:spPr bwMode="auto">
          <a:xfrm>
            <a:off x="6513741" y="3902182"/>
            <a:ext cx="1656184" cy="1944216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 xmlns="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xmlns="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 xmlns="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</p:pic>
      <p:pic>
        <p:nvPicPr>
          <p:cNvPr id="5" name="Picture 2"/>
          <p:cNvPicPr>
            <a:picLocks noChangeAspect="1" noChangeArrowheads="1"/>
          </p:cNvPicPr>
          <p:nvPr/>
        </p:nvPicPr>
        <p:blipFill>
          <a:blip r:embed="rId4" cstate="print">
            <a:extLst>
              <a:ext uri="{28A0092B-C50C-407E-A947-70E740481C1C}">
                <a14:useLocalDpi xmlns:a14="http://schemas.microsoft.com/office/drawing/2010/main" xmlns="" val="0"/>
              </a:ext>
            </a:extLst>
          </a:blip>
          <a:srcRect/>
          <a:stretch>
            <a:fillRect/>
          </a:stretch>
        </p:blipFill>
        <p:spPr bwMode="auto">
          <a:xfrm>
            <a:off x="3491880" y="3501753"/>
            <a:ext cx="1944217" cy="1944216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 xmlns="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xmlns="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 xmlns="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</p:pic>
      <p:pic>
        <p:nvPicPr>
          <p:cNvPr id="6" name="Picture 2"/>
          <p:cNvPicPr>
            <a:picLocks noChangeAspect="1" noChangeArrowheads="1"/>
          </p:cNvPicPr>
          <p:nvPr/>
        </p:nvPicPr>
        <p:blipFill>
          <a:blip r:embed="rId5" cstate="print">
            <a:extLst>
              <a:ext uri="{28A0092B-C50C-407E-A947-70E740481C1C}">
                <a14:useLocalDpi xmlns:a14="http://schemas.microsoft.com/office/drawing/2010/main" xmlns="" val="0"/>
              </a:ext>
            </a:extLst>
          </a:blip>
          <a:srcRect/>
          <a:stretch>
            <a:fillRect/>
          </a:stretch>
        </p:blipFill>
        <p:spPr bwMode="auto">
          <a:xfrm>
            <a:off x="6948264" y="1628801"/>
            <a:ext cx="1875210" cy="1656183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 xmlns="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xmlns="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 xmlns="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</p:pic>
      <p:sp>
        <p:nvSpPr>
          <p:cNvPr id="7" name="TextovéPole 6"/>
          <p:cNvSpPr txBox="1"/>
          <p:nvPr/>
        </p:nvSpPr>
        <p:spPr>
          <a:xfrm>
            <a:off x="539552" y="3736341"/>
            <a:ext cx="2016000" cy="720000"/>
          </a:xfrm>
          <a:prstGeom prst="rect">
            <a:avLst/>
          </a:prstGeom>
          <a:solidFill>
            <a:srgbClr val="FFFF00"/>
          </a:solidFill>
        </p:spPr>
        <p:txBody>
          <a:bodyPr wrap="square" rtlCol="0">
            <a:spAutoFit/>
          </a:bodyPr>
          <a:lstStyle/>
          <a:p>
            <a:pPr algn="ctr"/>
            <a:r>
              <a:rPr lang="cs-CZ" sz="4000" dirty="0" smtClean="0"/>
              <a:t>být</a:t>
            </a:r>
            <a:endParaRPr lang="cs-CZ" sz="4000" dirty="0"/>
          </a:p>
        </p:txBody>
      </p:sp>
      <p:sp>
        <p:nvSpPr>
          <p:cNvPr id="8" name="TextovéPole 7"/>
          <p:cNvSpPr txBox="1"/>
          <p:nvPr/>
        </p:nvSpPr>
        <p:spPr>
          <a:xfrm>
            <a:off x="251632" y="1305355"/>
            <a:ext cx="2016000" cy="720000"/>
          </a:xfrm>
          <a:prstGeom prst="rect">
            <a:avLst/>
          </a:prstGeom>
          <a:solidFill>
            <a:srgbClr val="FFFF00"/>
          </a:solidFill>
        </p:spPr>
        <p:txBody>
          <a:bodyPr wrap="square" rtlCol="0">
            <a:spAutoFit/>
          </a:bodyPr>
          <a:lstStyle/>
          <a:p>
            <a:pPr algn="ctr"/>
            <a:r>
              <a:rPr lang="cs-CZ" sz="4000" dirty="0" smtClean="0"/>
              <a:t>býk</a:t>
            </a:r>
            <a:endParaRPr lang="cs-CZ" sz="4000" dirty="0"/>
          </a:p>
        </p:txBody>
      </p:sp>
      <p:sp>
        <p:nvSpPr>
          <p:cNvPr id="9" name="TextovéPole 8"/>
          <p:cNvSpPr txBox="1"/>
          <p:nvPr/>
        </p:nvSpPr>
        <p:spPr>
          <a:xfrm>
            <a:off x="971592" y="2442261"/>
            <a:ext cx="2016000" cy="720000"/>
          </a:xfrm>
          <a:prstGeom prst="rect">
            <a:avLst/>
          </a:prstGeom>
          <a:solidFill>
            <a:srgbClr val="FFFF00"/>
          </a:solidFill>
        </p:spPr>
        <p:txBody>
          <a:bodyPr wrap="square" rtlCol="0">
            <a:spAutoFit/>
          </a:bodyPr>
          <a:lstStyle/>
          <a:p>
            <a:pPr algn="ctr"/>
            <a:r>
              <a:rPr lang="cs-CZ" sz="4000" dirty="0" smtClean="0"/>
              <a:t>příbytek</a:t>
            </a:r>
            <a:endParaRPr lang="cs-CZ" sz="4000" dirty="0"/>
          </a:p>
        </p:txBody>
      </p:sp>
      <p:sp>
        <p:nvSpPr>
          <p:cNvPr id="10" name="TextovéPole 9"/>
          <p:cNvSpPr txBox="1"/>
          <p:nvPr/>
        </p:nvSpPr>
        <p:spPr>
          <a:xfrm>
            <a:off x="994311" y="4874290"/>
            <a:ext cx="2088000" cy="720000"/>
          </a:xfrm>
          <a:prstGeom prst="rect">
            <a:avLst/>
          </a:prstGeom>
          <a:solidFill>
            <a:srgbClr val="FFFF00"/>
          </a:solidFill>
        </p:spPr>
        <p:txBody>
          <a:bodyPr wrap="square" rtlCol="0">
            <a:spAutoFit/>
          </a:bodyPr>
          <a:lstStyle/>
          <a:p>
            <a:r>
              <a:rPr lang="cs-CZ" sz="4000" dirty="0" smtClean="0"/>
              <a:t>obyvatel</a:t>
            </a:r>
            <a:endParaRPr lang="cs-CZ" sz="4000" dirty="0"/>
          </a:p>
        </p:txBody>
      </p:sp>
      <p:sp>
        <p:nvSpPr>
          <p:cNvPr id="11" name="TextovéPole 10"/>
          <p:cNvSpPr txBox="1"/>
          <p:nvPr/>
        </p:nvSpPr>
        <p:spPr>
          <a:xfrm>
            <a:off x="4727889" y="2802261"/>
            <a:ext cx="864096" cy="307777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cs-CZ" sz="1400" dirty="0" smtClean="0"/>
              <a:t>Obr. 01</a:t>
            </a:r>
            <a:endParaRPr lang="cs-CZ" sz="1400" dirty="0"/>
          </a:p>
        </p:txBody>
      </p:sp>
      <p:sp>
        <p:nvSpPr>
          <p:cNvPr id="12" name="TextovéPole 11"/>
          <p:cNvSpPr txBox="1"/>
          <p:nvPr/>
        </p:nvSpPr>
        <p:spPr>
          <a:xfrm>
            <a:off x="7490291" y="5846398"/>
            <a:ext cx="720000" cy="307777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cs-CZ" sz="1400" dirty="0" smtClean="0"/>
              <a:t>Obr.03</a:t>
            </a:r>
            <a:endParaRPr lang="cs-CZ" sz="1400" dirty="0"/>
          </a:p>
        </p:txBody>
      </p:sp>
      <p:sp>
        <p:nvSpPr>
          <p:cNvPr id="13" name="TextovéPole 12"/>
          <p:cNvSpPr txBox="1"/>
          <p:nvPr/>
        </p:nvSpPr>
        <p:spPr>
          <a:xfrm>
            <a:off x="4674632" y="5459602"/>
            <a:ext cx="792000" cy="307777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cs-CZ" sz="1400" dirty="0" smtClean="0"/>
              <a:t>Obr.12</a:t>
            </a:r>
            <a:endParaRPr lang="cs-CZ" sz="1400" dirty="0"/>
          </a:p>
        </p:txBody>
      </p:sp>
      <p:sp>
        <p:nvSpPr>
          <p:cNvPr id="14" name="TextovéPole 13"/>
          <p:cNvSpPr txBox="1"/>
          <p:nvPr/>
        </p:nvSpPr>
        <p:spPr>
          <a:xfrm>
            <a:off x="8225343" y="3501753"/>
            <a:ext cx="755576" cy="307777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cs-CZ" sz="1400" dirty="0" smtClean="0"/>
              <a:t>Obr.05</a:t>
            </a:r>
            <a:endParaRPr lang="cs-CZ" sz="1400" dirty="0"/>
          </a:p>
        </p:txBody>
      </p:sp>
      <p:sp>
        <p:nvSpPr>
          <p:cNvPr id="15" name="TextovéPole 14"/>
          <p:cNvSpPr txBox="1"/>
          <p:nvPr/>
        </p:nvSpPr>
        <p:spPr>
          <a:xfrm>
            <a:off x="683568" y="6453336"/>
            <a:ext cx="7336234" cy="307777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cs-CZ" sz="1400" dirty="0" smtClean="0">
                <a:solidFill>
                  <a:schemeClr val="tx1">
                    <a:lumMod val="50000"/>
                    <a:lumOff val="50000"/>
                  </a:schemeClr>
                </a:solidFill>
              </a:rPr>
              <a:t>Autorem materiálu a všech jeho částí, není-li uvedeno jinak, je Mgr. Andrea  </a:t>
            </a:r>
            <a:r>
              <a:rPr lang="cs-CZ" sz="1400" dirty="0" err="1" smtClean="0">
                <a:solidFill>
                  <a:schemeClr val="tx1">
                    <a:lumMod val="50000"/>
                    <a:lumOff val="50000"/>
                  </a:schemeClr>
                </a:solidFill>
              </a:rPr>
              <a:t>Fadrhonsová</a:t>
            </a:r>
            <a:r>
              <a:rPr lang="cs-CZ" sz="1400" dirty="0" smtClean="0"/>
              <a:t>.</a:t>
            </a:r>
            <a:endParaRPr lang="cs-CZ" sz="1400" dirty="0"/>
          </a:p>
        </p:txBody>
      </p:sp>
      <p:cxnSp>
        <p:nvCxnSpPr>
          <p:cNvPr id="19" name="Přímá spojnice se šipkou 18"/>
          <p:cNvCxnSpPr/>
          <p:nvPr/>
        </p:nvCxnSpPr>
        <p:spPr>
          <a:xfrm>
            <a:off x="2267632" y="1484784"/>
            <a:ext cx="1728304" cy="2016969"/>
          </a:xfrm>
          <a:prstGeom prst="straightConnector1">
            <a:avLst/>
          </a:prstGeom>
          <a:ln w="28575">
            <a:solidFill>
              <a:srgbClr val="FF0000"/>
            </a:solidFill>
            <a:tailEnd type="arrow"/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cxnSp>
        <p:nvCxnSpPr>
          <p:cNvPr id="21" name="Přímá spojnice se šipkou 20"/>
          <p:cNvCxnSpPr/>
          <p:nvPr/>
        </p:nvCxnSpPr>
        <p:spPr>
          <a:xfrm>
            <a:off x="2987592" y="3110038"/>
            <a:ext cx="3960672" cy="0"/>
          </a:xfrm>
          <a:prstGeom prst="straightConnector1">
            <a:avLst/>
          </a:prstGeom>
          <a:ln w="28575">
            <a:solidFill>
              <a:srgbClr val="FF0000"/>
            </a:solidFill>
            <a:tailEnd type="arrow"/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cxnSp>
        <p:nvCxnSpPr>
          <p:cNvPr id="23" name="Přímá spojnice se šipkou 22"/>
          <p:cNvCxnSpPr>
            <a:stCxn id="7" idx="3"/>
          </p:cNvCxnSpPr>
          <p:nvPr/>
        </p:nvCxnSpPr>
        <p:spPr>
          <a:xfrm flipV="1">
            <a:off x="2555552" y="2204864"/>
            <a:ext cx="1296369" cy="1891477"/>
          </a:xfrm>
          <a:prstGeom prst="straightConnector1">
            <a:avLst/>
          </a:prstGeom>
          <a:ln w="28575">
            <a:solidFill>
              <a:srgbClr val="FF0000"/>
            </a:solidFill>
            <a:tailEnd type="arrow"/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cxnSp>
        <p:nvCxnSpPr>
          <p:cNvPr id="25" name="Přímá spojnice se šipkou 24"/>
          <p:cNvCxnSpPr/>
          <p:nvPr/>
        </p:nvCxnSpPr>
        <p:spPr>
          <a:xfrm>
            <a:off x="3082311" y="5613490"/>
            <a:ext cx="3431430" cy="153889"/>
          </a:xfrm>
          <a:prstGeom prst="straightConnector1">
            <a:avLst/>
          </a:prstGeom>
          <a:ln w="28575">
            <a:solidFill>
              <a:srgbClr val="FF0000"/>
            </a:solidFill>
            <a:tailEnd type="arrow"/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</p:spTree>
    <p:extLst>
      <p:ext uri="{BB962C8B-B14F-4D97-AF65-F5344CB8AC3E}">
        <p14:creationId xmlns:p14="http://schemas.microsoft.com/office/powerpoint/2010/main" xmlns="" val="824586031"/>
      </p:ext>
    </p:extLst>
  </p:cSld>
  <p:clrMapOvr>
    <a:masterClrMapping/>
  </p:clrMapOvr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22" presetClass="entr" presetSubtype="8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left)">
                                      <p:cBhvr>
                                        <p:cTn id="7" dur="500"/>
                                        <p:tgtEl>
                                          <p:spTgt spid="19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8" fill="hold">
                      <p:stCondLst>
                        <p:cond delay="indefinite"/>
                      </p:stCondLst>
                      <p:childTnLst>
                        <p:par>
                          <p:cTn id="9" fill="hold">
                            <p:stCondLst>
                              <p:cond delay="0"/>
                            </p:stCondLst>
                            <p:childTnLst>
                              <p:par>
                                <p:cTn id="10" presetID="22" presetClass="entr" presetSubtype="8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left)">
                                      <p:cBhvr>
                                        <p:cTn id="12" dur="500"/>
                                        <p:tgtEl>
                                          <p:spTgt spid="21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3" fill="hold">
                      <p:stCondLst>
                        <p:cond delay="indefinite"/>
                      </p:stCondLst>
                      <p:childTnLst>
                        <p:par>
                          <p:cTn id="14" fill="hold">
                            <p:stCondLst>
                              <p:cond delay="0"/>
                            </p:stCondLst>
                            <p:childTnLst>
                              <p:par>
                                <p:cTn id="15" presetID="22" presetClass="entr" presetSubtype="8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left)">
                                      <p:cBhvr>
                                        <p:cTn id="17" dur="500"/>
                                        <p:tgtEl>
                                          <p:spTgt spid="23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8" fill="hold">
                      <p:stCondLst>
                        <p:cond delay="indefinite"/>
                      </p:stCondLst>
                      <p:childTnLst>
                        <p:par>
                          <p:cTn id="19" fill="hold">
                            <p:stCondLst>
                              <p:cond delay="0"/>
                            </p:stCondLst>
                            <p:childTnLst>
                              <p:par>
                                <p:cTn id="20" presetID="22" presetClass="entr" presetSubtype="8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left)">
                                      <p:cBhvr>
                                        <p:cTn id="22" dur="500"/>
                                        <p:tgtEl>
                                          <p:spTgt spid="25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</p:timing>
</p:sld>
</file>

<file path=ppt/slides/slide2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extovéPole 1"/>
          <p:cNvSpPr txBox="1"/>
          <p:nvPr/>
        </p:nvSpPr>
        <p:spPr>
          <a:xfrm>
            <a:off x="210313" y="711860"/>
            <a:ext cx="8699735" cy="5355312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cs-CZ" b="1" dirty="0" smtClean="0"/>
              <a:t>Obr. 01</a:t>
            </a:r>
            <a:r>
              <a:rPr lang="cs-CZ" dirty="0" smtClean="0"/>
              <a:t>: </a:t>
            </a:r>
            <a:r>
              <a:rPr lang="cs-CZ" cap="all" dirty="0" err="1" smtClean="0"/>
              <a:t>Nomadz</a:t>
            </a:r>
            <a:r>
              <a:rPr lang="cs-CZ" cap="all" dirty="0" smtClean="0"/>
              <a:t>.,</a:t>
            </a:r>
            <a:r>
              <a:rPr lang="cs-CZ" dirty="0" smtClean="0"/>
              <a:t> </a:t>
            </a:r>
            <a:r>
              <a:rPr lang="cs-CZ" i="1" dirty="0" err="1" smtClean="0"/>
              <a:t>Commons,wikimedia.org</a:t>
            </a:r>
            <a:r>
              <a:rPr lang="cs-CZ" dirty="0" smtClean="0"/>
              <a:t>: </a:t>
            </a:r>
            <a:r>
              <a:rPr lang="cs-CZ" dirty="0" err="1" smtClean="0"/>
              <a:t>Dakhla</a:t>
            </a:r>
            <a:r>
              <a:rPr lang="cs-CZ" dirty="0" smtClean="0"/>
              <a:t> </a:t>
            </a:r>
            <a:r>
              <a:rPr lang="cs-CZ" dirty="0" err="1"/>
              <a:t>Trip</a:t>
            </a:r>
            <a:r>
              <a:rPr lang="cs-CZ" dirty="0"/>
              <a:t> 1409.JPG</a:t>
            </a:r>
          </a:p>
          <a:p>
            <a:r>
              <a:rPr lang="en-US" dirty="0" smtClean="0"/>
              <a:t>[</a:t>
            </a:r>
            <a:r>
              <a:rPr lang="cs-CZ" dirty="0" smtClean="0"/>
              <a:t>online</a:t>
            </a:r>
            <a:r>
              <a:rPr lang="en-US" dirty="0" smtClean="0"/>
              <a:t>]</a:t>
            </a:r>
            <a:r>
              <a:rPr lang="cs-CZ" dirty="0" smtClean="0"/>
              <a:t>. 2009–03-02 </a:t>
            </a:r>
            <a:r>
              <a:rPr lang="en-US" dirty="0" smtClean="0"/>
              <a:t>[</a:t>
            </a:r>
            <a:r>
              <a:rPr lang="cs-CZ" dirty="0" smtClean="0"/>
              <a:t>cit. 2012-02-22</a:t>
            </a:r>
            <a:r>
              <a:rPr lang="en-US" dirty="0" smtClean="0"/>
              <a:t>]</a:t>
            </a:r>
            <a:r>
              <a:rPr lang="cs-CZ" dirty="0" smtClean="0"/>
              <a:t>. Dostupný pod licencí</a:t>
            </a:r>
          </a:p>
          <a:p>
            <a:r>
              <a:rPr lang="cs-CZ" dirty="0" err="1" smtClean="0"/>
              <a:t>Creative</a:t>
            </a:r>
            <a:r>
              <a:rPr lang="cs-CZ" dirty="0" smtClean="0"/>
              <a:t> </a:t>
            </a:r>
            <a:r>
              <a:rPr lang="cs-CZ" dirty="0" err="1" smtClean="0"/>
              <a:t>Commons</a:t>
            </a:r>
            <a:r>
              <a:rPr lang="cs-CZ" dirty="0" smtClean="0"/>
              <a:t> </a:t>
            </a:r>
            <a:r>
              <a:rPr lang="cs-CZ" dirty="0" err="1" smtClean="0"/>
              <a:t>Attribution-Share</a:t>
            </a:r>
            <a:r>
              <a:rPr lang="cs-CZ" dirty="0" smtClean="0"/>
              <a:t> </a:t>
            </a:r>
            <a:r>
              <a:rPr lang="cs-CZ" dirty="0" err="1" smtClean="0"/>
              <a:t>Alike</a:t>
            </a:r>
            <a:r>
              <a:rPr lang="cs-CZ" dirty="0" smtClean="0"/>
              <a:t> 3.0 </a:t>
            </a:r>
            <a:r>
              <a:rPr lang="cs-CZ" dirty="0" err="1" smtClean="0"/>
              <a:t>Unported</a:t>
            </a:r>
            <a:r>
              <a:rPr lang="cs-CZ" dirty="0" smtClean="0"/>
              <a:t> </a:t>
            </a:r>
            <a:r>
              <a:rPr lang="cs-CZ" dirty="0"/>
              <a:t>na </a:t>
            </a:r>
            <a:r>
              <a:rPr lang="cs-CZ" dirty="0" smtClean="0"/>
              <a:t>WWW : </a:t>
            </a:r>
            <a:r>
              <a:rPr lang="cs-CZ" dirty="0" smtClean="0">
                <a:hlinkClick r:id="rId2"/>
              </a:rPr>
              <a:t>http://commons.wikimedia.org/wiki/File:Dakhla_Trip_1409.JPG</a:t>
            </a:r>
            <a:r>
              <a:rPr lang="cs-CZ" dirty="0" smtClean="0"/>
              <a:t>.</a:t>
            </a:r>
          </a:p>
          <a:p>
            <a:endParaRPr lang="cs-CZ" dirty="0" smtClean="0"/>
          </a:p>
          <a:p>
            <a:r>
              <a:rPr lang="cs-CZ" b="1" dirty="0" smtClean="0"/>
              <a:t>Obr</a:t>
            </a:r>
            <a:r>
              <a:rPr lang="cs-CZ" b="1" dirty="0"/>
              <a:t>. </a:t>
            </a:r>
            <a:r>
              <a:rPr lang="cs-CZ" b="1" dirty="0" smtClean="0"/>
              <a:t>02</a:t>
            </a:r>
            <a:r>
              <a:rPr lang="cs-CZ" dirty="0" smtClean="0"/>
              <a:t>: MICHAEL OTTO(USER MAYQEL)., </a:t>
            </a:r>
            <a:r>
              <a:rPr lang="cs-CZ" i="1" dirty="0" smtClean="0"/>
              <a:t>Commons.wikimedia.org</a:t>
            </a:r>
            <a:r>
              <a:rPr lang="cs-CZ" dirty="0" smtClean="0"/>
              <a:t>: </a:t>
            </a:r>
            <a:r>
              <a:rPr lang="cs-CZ" dirty="0" err="1" smtClean="0"/>
              <a:t>Lone</a:t>
            </a:r>
            <a:r>
              <a:rPr lang="cs-CZ" dirty="0" smtClean="0"/>
              <a:t> House.jpg </a:t>
            </a:r>
            <a:r>
              <a:rPr lang="en-US" dirty="0" smtClean="0"/>
              <a:t>[</a:t>
            </a:r>
            <a:r>
              <a:rPr lang="cs-CZ" dirty="0" smtClean="0"/>
              <a:t>online</a:t>
            </a:r>
            <a:r>
              <a:rPr lang="en-US" dirty="0" smtClean="0"/>
              <a:t>]</a:t>
            </a:r>
            <a:r>
              <a:rPr lang="cs-CZ" dirty="0"/>
              <a:t>. </a:t>
            </a:r>
            <a:r>
              <a:rPr lang="cs-CZ" dirty="0" smtClean="0"/>
              <a:t>2007-07-01 </a:t>
            </a:r>
            <a:r>
              <a:rPr lang="en-US" dirty="0" smtClean="0"/>
              <a:t>[</a:t>
            </a:r>
            <a:r>
              <a:rPr lang="cs-CZ" dirty="0" smtClean="0"/>
              <a:t>cit</a:t>
            </a:r>
            <a:r>
              <a:rPr lang="cs-CZ" dirty="0"/>
              <a:t>. </a:t>
            </a:r>
            <a:r>
              <a:rPr lang="cs-CZ" dirty="0" smtClean="0"/>
              <a:t>2012-02-22</a:t>
            </a:r>
            <a:r>
              <a:rPr lang="en-US" dirty="0"/>
              <a:t>]</a:t>
            </a:r>
            <a:r>
              <a:rPr lang="cs-CZ" dirty="0" smtClean="0"/>
              <a:t>.Dostupný </a:t>
            </a:r>
            <a:r>
              <a:rPr lang="cs-CZ" dirty="0"/>
              <a:t>pod licencí </a:t>
            </a:r>
            <a:r>
              <a:rPr lang="cs-CZ" dirty="0" err="1"/>
              <a:t>Creative</a:t>
            </a:r>
            <a:r>
              <a:rPr lang="cs-CZ" dirty="0"/>
              <a:t> </a:t>
            </a:r>
            <a:r>
              <a:rPr lang="cs-CZ" dirty="0" err="1"/>
              <a:t>Commons</a:t>
            </a:r>
            <a:r>
              <a:rPr lang="cs-CZ" dirty="0"/>
              <a:t> </a:t>
            </a:r>
            <a:r>
              <a:rPr lang="cs-CZ" dirty="0" err="1" smtClean="0"/>
              <a:t>Attribution-Share</a:t>
            </a:r>
            <a:r>
              <a:rPr lang="cs-CZ" dirty="0" smtClean="0"/>
              <a:t> </a:t>
            </a:r>
            <a:r>
              <a:rPr lang="cs-CZ" dirty="0" err="1" smtClean="0"/>
              <a:t>Alike</a:t>
            </a:r>
            <a:r>
              <a:rPr lang="cs-CZ" dirty="0" smtClean="0"/>
              <a:t> 2.5 </a:t>
            </a:r>
            <a:r>
              <a:rPr lang="cs-CZ" dirty="0" err="1" smtClean="0"/>
              <a:t>Generic</a:t>
            </a:r>
            <a:r>
              <a:rPr lang="cs-CZ" dirty="0" smtClean="0"/>
              <a:t>, 2.0 </a:t>
            </a:r>
            <a:r>
              <a:rPr lang="cs-CZ" dirty="0" err="1" smtClean="0"/>
              <a:t>Generic</a:t>
            </a:r>
            <a:r>
              <a:rPr lang="cs-CZ" dirty="0" smtClean="0"/>
              <a:t> and 1.0 </a:t>
            </a:r>
            <a:r>
              <a:rPr lang="cs-CZ" dirty="0" err="1" smtClean="0"/>
              <a:t>Generic</a:t>
            </a:r>
            <a:r>
              <a:rPr lang="cs-CZ" dirty="0" smtClean="0"/>
              <a:t> na </a:t>
            </a:r>
            <a:r>
              <a:rPr lang="cs-CZ" dirty="0"/>
              <a:t>WWW </a:t>
            </a:r>
            <a:r>
              <a:rPr lang="cs-CZ" dirty="0" smtClean="0"/>
              <a:t>: </a:t>
            </a:r>
            <a:r>
              <a:rPr lang="cs-CZ" dirty="0" smtClean="0">
                <a:hlinkClick r:id="rId3"/>
              </a:rPr>
              <a:t>http://commons.wikimedia.org/wiki/</a:t>
            </a:r>
            <a:r>
              <a:rPr lang="cs-CZ" dirty="0" err="1" smtClean="0">
                <a:hlinkClick r:id="rId3"/>
              </a:rPr>
              <a:t>File:Lone_House.jpg</a:t>
            </a:r>
            <a:r>
              <a:rPr lang="cs-CZ" dirty="0" smtClean="0"/>
              <a:t>.</a:t>
            </a:r>
          </a:p>
          <a:p>
            <a:endParaRPr lang="cs-CZ" dirty="0" smtClean="0"/>
          </a:p>
          <a:p>
            <a:r>
              <a:rPr lang="cs-CZ" b="1" dirty="0" smtClean="0"/>
              <a:t>Obr</a:t>
            </a:r>
            <a:r>
              <a:rPr lang="en-US" b="1" dirty="0" smtClean="0"/>
              <a:t>. 03</a:t>
            </a:r>
            <a:r>
              <a:rPr lang="cs-CZ" dirty="0" smtClean="0"/>
              <a:t>: SILA DHAMMA 180., </a:t>
            </a:r>
            <a:r>
              <a:rPr lang="cs-CZ" i="1" dirty="0" smtClean="0"/>
              <a:t>images.google.com.org</a:t>
            </a:r>
            <a:r>
              <a:rPr lang="cs-CZ" dirty="0" smtClean="0"/>
              <a:t>: </a:t>
            </a:r>
            <a:r>
              <a:rPr lang="cs-CZ" dirty="0" err="1"/>
              <a:t>Thai</a:t>
            </a:r>
            <a:r>
              <a:rPr lang="cs-CZ" dirty="0"/>
              <a:t> </a:t>
            </a:r>
            <a:r>
              <a:rPr lang="cs-CZ" dirty="0" err="1"/>
              <a:t>people</a:t>
            </a:r>
            <a:endParaRPr lang="en-US" dirty="0"/>
          </a:p>
          <a:p>
            <a:r>
              <a:rPr lang="en-US" dirty="0" smtClean="0"/>
              <a:t>[online]. </a:t>
            </a:r>
            <a:r>
              <a:rPr lang="en-US" dirty="0"/>
              <a:t>2010</a:t>
            </a:r>
            <a:r>
              <a:rPr lang="cs-CZ" dirty="0"/>
              <a:t>-04-13 </a:t>
            </a:r>
            <a:r>
              <a:rPr lang="en-US" dirty="0" smtClean="0"/>
              <a:t>[cit</a:t>
            </a:r>
            <a:r>
              <a:rPr lang="en-US" dirty="0"/>
              <a:t>. 2012</a:t>
            </a:r>
            <a:r>
              <a:rPr lang="cs-CZ" dirty="0" smtClean="0"/>
              <a:t>-02-22</a:t>
            </a:r>
            <a:r>
              <a:rPr lang="en-US" dirty="0" smtClean="0"/>
              <a:t>]</a:t>
            </a:r>
            <a:r>
              <a:rPr lang="cs-CZ" dirty="0"/>
              <a:t>. Dostupný pod licencí </a:t>
            </a:r>
            <a:r>
              <a:rPr lang="cs-CZ" dirty="0" err="1"/>
              <a:t>Attribution</a:t>
            </a:r>
            <a:endParaRPr lang="cs-CZ" dirty="0"/>
          </a:p>
          <a:p>
            <a:r>
              <a:rPr lang="cs-CZ" dirty="0" smtClean="0"/>
              <a:t>na </a:t>
            </a:r>
            <a:r>
              <a:rPr lang="cs-CZ" dirty="0"/>
              <a:t>WWW </a:t>
            </a:r>
            <a:r>
              <a:rPr lang="cs-CZ" dirty="0" smtClean="0"/>
              <a:t>:</a:t>
            </a:r>
            <a:r>
              <a:rPr lang="cs-CZ" dirty="0" smtClean="0">
                <a:hlinkClick r:id="rId4"/>
              </a:rPr>
              <a:t>http://www.fotopedia.com/</a:t>
            </a:r>
            <a:r>
              <a:rPr lang="cs-CZ" dirty="0" err="1" smtClean="0">
                <a:hlinkClick r:id="rId4"/>
              </a:rPr>
              <a:t>items</a:t>
            </a:r>
            <a:r>
              <a:rPr lang="cs-CZ" dirty="0" smtClean="0">
                <a:hlinkClick r:id="rId4"/>
              </a:rPr>
              <a:t>/ya-e0OFfVrV1Xk</a:t>
            </a:r>
            <a:r>
              <a:rPr lang="cs-CZ" dirty="0" smtClean="0"/>
              <a:t>.</a:t>
            </a:r>
          </a:p>
          <a:p>
            <a:endParaRPr lang="cs-CZ" dirty="0" smtClean="0">
              <a:solidFill>
                <a:srgbClr val="FFFF00"/>
              </a:solidFill>
            </a:endParaRPr>
          </a:p>
          <a:p>
            <a:r>
              <a:rPr lang="cs-CZ" b="1" dirty="0" smtClean="0"/>
              <a:t>Obr. 04</a:t>
            </a:r>
            <a:r>
              <a:rPr lang="cs-CZ" dirty="0" smtClean="0"/>
              <a:t>: TIM COLLINS., </a:t>
            </a:r>
            <a:r>
              <a:rPr lang="cs-CZ" i="1" dirty="0" smtClean="0"/>
              <a:t>Commons.wikimedia.org</a:t>
            </a:r>
            <a:r>
              <a:rPr lang="cs-CZ" dirty="0" smtClean="0"/>
              <a:t>: </a:t>
            </a:r>
            <a:r>
              <a:rPr lang="cs-CZ" dirty="0" err="1" smtClean="0"/>
              <a:t>Living</a:t>
            </a:r>
            <a:r>
              <a:rPr lang="cs-CZ" dirty="0" smtClean="0"/>
              <a:t> </a:t>
            </a:r>
            <a:r>
              <a:rPr lang="cs-CZ" dirty="0"/>
              <a:t>Room.jpg</a:t>
            </a:r>
          </a:p>
          <a:p>
            <a:r>
              <a:rPr lang="en-US" dirty="0" smtClean="0"/>
              <a:t>[</a:t>
            </a:r>
            <a:r>
              <a:rPr lang="cs-CZ" dirty="0" smtClean="0"/>
              <a:t>online</a:t>
            </a:r>
            <a:r>
              <a:rPr lang="en-US" dirty="0" smtClean="0"/>
              <a:t>]</a:t>
            </a:r>
            <a:r>
              <a:rPr lang="cs-CZ" dirty="0" smtClean="0"/>
              <a:t>. 2010-09-21 </a:t>
            </a:r>
            <a:r>
              <a:rPr lang="en-US" dirty="0" smtClean="0"/>
              <a:t>[</a:t>
            </a:r>
            <a:r>
              <a:rPr lang="cs-CZ" dirty="0" smtClean="0"/>
              <a:t>cit. 2012-03-18</a:t>
            </a:r>
            <a:r>
              <a:rPr lang="en-US" dirty="0" smtClean="0"/>
              <a:t>]. </a:t>
            </a:r>
            <a:r>
              <a:rPr lang="en-US" dirty="0" err="1" smtClean="0"/>
              <a:t>Dostupn</a:t>
            </a:r>
            <a:r>
              <a:rPr lang="cs-CZ" dirty="0" smtClean="0"/>
              <a:t>ý</a:t>
            </a:r>
            <a:r>
              <a:rPr lang="en-US" dirty="0" smtClean="0"/>
              <a:t> pod </a:t>
            </a:r>
            <a:r>
              <a:rPr lang="en-US" dirty="0" err="1" smtClean="0"/>
              <a:t>licenc</a:t>
            </a:r>
            <a:r>
              <a:rPr lang="cs-CZ" dirty="0" smtClean="0"/>
              <a:t>í </a:t>
            </a:r>
            <a:r>
              <a:rPr lang="cs-CZ" dirty="0" err="1" smtClean="0"/>
              <a:t>Creative</a:t>
            </a:r>
            <a:r>
              <a:rPr lang="cs-CZ" dirty="0" smtClean="0"/>
              <a:t> </a:t>
            </a:r>
            <a:r>
              <a:rPr lang="cs-CZ" dirty="0" err="1" smtClean="0"/>
              <a:t>Commons</a:t>
            </a:r>
            <a:r>
              <a:rPr lang="cs-CZ" dirty="0" smtClean="0"/>
              <a:t> </a:t>
            </a:r>
            <a:r>
              <a:rPr lang="cs-CZ" dirty="0" err="1" smtClean="0"/>
              <a:t>Attribution-Share</a:t>
            </a:r>
            <a:r>
              <a:rPr lang="cs-CZ" dirty="0" smtClean="0"/>
              <a:t> </a:t>
            </a:r>
            <a:r>
              <a:rPr lang="cs-CZ" dirty="0" err="1" smtClean="0"/>
              <a:t>Alike</a:t>
            </a:r>
            <a:r>
              <a:rPr lang="cs-CZ" dirty="0" smtClean="0"/>
              <a:t> 3.0 </a:t>
            </a:r>
            <a:r>
              <a:rPr lang="cs-CZ" dirty="0" err="1" smtClean="0"/>
              <a:t>Unported</a:t>
            </a:r>
            <a:r>
              <a:rPr lang="cs-CZ" dirty="0" smtClean="0"/>
              <a:t> na </a:t>
            </a:r>
            <a:r>
              <a:rPr lang="cs-CZ" dirty="0"/>
              <a:t>WWW </a:t>
            </a:r>
            <a:r>
              <a:rPr lang="cs-CZ" dirty="0" smtClean="0"/>
              <a:t>:</a:t>
            </a:r>
          </a:p>
          <a:p>
            <a:r>
              <a:rPr lang="cs-CZ" dirty="0" smtClean="0">
                <a:solidFill>
                  <a:srgbClr val="FFFF00"/>
                </a:solidFill>
                <a:hlinkClick r:id="rId5"/>
              </a:rPr>
              <a:t>http://commons.wikimedia.org/wiki/</a:t>
            </a:r>
            <a:r>
              <a:rPr lang="cs-CZ" dirty="0" err="1" smtClean="0">
                <a:solidFill>
                  <a:srgbClr val="FFFF00"/>
                </a:solidFill>
                <a:hlinkClick r:id="rId5"/>
              </a:rPr>
              <a:t>File:Living_Room.jpg</a:t>
            </a:r>
            <a:r>
              <a:rPr lang="cs-CZ" dirty="0" smtClean="0">
                <a:solidFill>
                  <a:srgbClr val="FFFF00"/>
                </a:solidFill>
              </a:rPr>
              <a:t>.</a:t>
            </a:r>
            <a:endParaRPr lang="cs-CZ" dirty="0">
              <a:solidFill>
                <a:srgbClr val="FFFF00"/>
              </a:solidFill>
            </a:endParaRPr>
          </a:p>
          <a:p>
            <a:endParaRPr lang="cs-CZ" dirty="0" smtClean="0"/>
          </a:p>
        </p:txBody>
      </p:sp>
      <p:sp>
        <p:nvSpPr>
          <p:cNvPr id="3" name="TextovéPole 2"/>
          <p:cNvSpPr txBox="1"/>
          <p:nvPr/>
        </p:nvSpPr>
        <p:spPr>
          <a:xfrm>
            <a:off x="323528" y="188640"/>
            <a:ext cx="1800200" cy="523220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ctr"/>
            <a:r>
              <a:rPr lang="cs-CZ" sz="2800" b="1" dirty="0" smtClean="0"/>
              <a:t>Zdroje</a:t>
            </a:r>
            <a:endParaRPr lang="cs-CZ" sz="2800" b="1" dirty="0"/>
          </a:p>
        </p:txBody>
      </p:sp>
      <p:sp>
        <p:nvSpPr>
          <p:cNvPr id="4" name="TextovéPole 3"/>
          <p:cNvSpPr txBox="1"/>
          <p:nvPr/>
        </p:nvSpPr>
        <p:spPr>
          <a:xfrm>
            <a:off x="683568" y="6453336"/>
            <a:ext cx="7336234" cy="307777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cs-CZ" sz="1400" dirty="0" smtClean="0">
                <a:solidFill>
                  <a:schemeClr val="tx1">
                    <a:lumMod val="50000"/>
                    <a:lumOff val="50000"/>
                  </a:schemeClr>
                </a:solidFill>
              </a:rPr>
              <a:t>Autorem materiálu a všech jeho částí, není-li uvedeno jinak, je Mgr. Andrea  </a:t>
            </a:r>
            <a:r>
              <a:rPr lang="cs-CZ" sz="1400" dirty="0" err="1" smtClean="0">
                <a:solidFill>
                  <a:schemeClr val="tx1">
                    <a:lumMod val="50000"/>
                    <a:lumOff val="50000"/>
                  </a:schemeClr>
                </a:solidFill>
              </a:rPr>
              <a:t>Fadrhonsová</a:t>
            </a:r>
            <a:r>
              <a:rPr lang="cs-CZ" sz="1400" dirty="0" smtClean="0"/>
              <a:t>.</a:t>
            </a:r>
            <a:endParaRPr lang="cs-CZ" sz="1400" dirty="0"/>
          </a:p>
        </p:txBody>
      </p:sp>
    </p:spTree>
    <p:extLst>
      <p:ext uri="{BB962C8B-B14F-4D97-AF65-F5344CB8AC3E}">
        <p14:creationId xmlns:p14="http://schemas.microsoft.com/office/powerpoint/2010/main" xmlns="" val="3768768445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2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extovéPole 1"/>
          <p:cNvSpPr txBox="1"/>
          <p:nvPr/>
        </p:nvSpPr>
        <p:spPr>
          <a:xfrm>
            <a:off x="153941" y="836711"/>
            <a:ext cx="8699735" cy="5355312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cs-CZ" b="1" dirty="0" smtClean="0"/>
              <a:t>Obr. 05</a:t>
            </a:r>
            <a:r>
              <a:rPr lang="cs-CZ" dirty="0" smtClean="0"/>
              <a:t>: JARED C. BENEDICT., </a:t>
            </a:r>
            <a:r>
              <a:rPr lang="cs-CZ" i="1" dirty="0" smtClean="0"/>
              <a:t>Commons.wikimedia.org: </a:t>
            </a:r>
            <a:r>
              <a:rPr lang="cs-CZ" dirty="0" err="1" smtClean="0"/>
              <a:t>Sugar</a:t>
            </a:r>
            <a:r>
              <a:rPr lang="cs-CZ" dirty="0" smtClean="0"/>
              <a:t> </a:t>
            </a:r>
            <a:r>
              <a:rPr lang="cs-CZ" dirty="0"/>
              <a:t>house.jpg</a:t>
            </a:r>
          </a:p>
          <a:p>
            <a:r>
              <a:rPr lang="cs-CZ" dirty="0" smtClean="0"/>
              <a:t>  </a:t>
            </a:r>
            <a:r>
              <a:rPr lang="en-US" dirty="0" smtClean="0"/>
              <a:t>[</a:t>
            </a:r>
            <a:r>
              <a:rPr lang="cs-CZ" dirty="0" smtClean="0"/>
              <a:t>online</a:t>
            </a:r>
            <a:r>
              <a:rPr lang="en-US" dirty="0" smtClean="0"/>
              <a:t>]</a:t>
            </a:r>
            <a:r>
              <a:rPr lang="cs-CZ" dirty="0" smtClean="0"/>
              <a:t>. 2003–03-16 </a:t>
            </a:r>
            <a:r>
              <a:rPr lang="en-US" dirty="0" smtClean="0"/>
              <a:t>[</a:t>
            </a:r>
            <a:r>
              <a:rPr lang="cs-CZ" dirty="0" smtClean="0"/>
              <a:t>cit. 2012-02-23</a:t>
            </a:r>
            <a:r>
              <a:rPr lang="en-US" dirty="0" smtClean="0"/>
              <a:t>]</a:t>
            </a:r>
            <a:r>
              <a:rPr lang="cs-CZ" dirty="0" smtClean="0"/>
              <a:t>. Dostupný pod licencí</a:t>
            </a:r>
          </a:p>
          <a:p>
            <a:r>
              <a:rPr lang="cs-CZ" dirty="0" smtClean="0"/>
              <a:t> </a:t>
            </a:r>
            <a:r>
              <a:rPr lang="cs-CZ" dirty="0" err="1" smtClean="0"/>
              <a:t>Creative</a:t>
            </a:r>
            <a:r>
              <a:rPr lang="cs-CZ" dirty="0" smtClean="0"/>
              <a:t> </a:t>
            </a:r>
            <a:r>
              <a:rPr lang="cs-CZ" dirty="0" err="1" smtClean="0"/>
              <a:t>Commons</a:t>
            </a:r>
            <a:r>
              <a:rPr lang="cs-CZ" dirty="0" smtClean="0"/>
              <a:t> </a:t>
            </a:r>
            <a:r>
              <a:rPr lang="cs-CZ" dirty="0" err="1" smtClean="0"/>
              <a:t>Attribution</a:t>
            </a:r>
            <a:r>
              <a:rPr lang="cs-CZ" dirty="0" smtClean="0"/>
              <a:t> </a:t>
            </a:r>
            <a:r>
              <a:rPr lang="cs-CZ" dirty="0" err="1" smtClean="0"/>
              <a:t>ShareAlike</a:t>
            </a:r>
            <a:r>
              <a:rPr lang="cs-CZ" dirty="0" smtClean="0"/>
              <a:t> 3.0  </a:t>
            </a:r>
            <a:r>
              <a:rPr lang="cs-CZ" dirty="0"/>
              <a:t>na </a:t>
            </a:r>
            <a:r>
              <a:rPr lang="cs-CZ" dirty="0" smtClean="0"/>
              <a:t>WWW : </a:t>
            </a:r>
          </a:p>
          <a:p>
            <a:r>
              <a:rPr lang="cs-CZ" dirty="0" smtClean="0">
                <a:hlinkClick r:id="rId2"/>
              </a:rPr>
              <a:t>http://commons.wikimedia.org/wiki/</a:t>
            </a:r>
            <a:r>
              <a:rPr lang="cs-CZ" dirty="0" err="1" smtClean="0">
                <a:hlinkClick r:id="rId2"/>
              </a:rPr>
              <a:t>File:Sugar_house.jpg</a:t>
            </a:r>
            <a:r>
              <a:rPr lang="cs-CZ" dirty="0" smtClean="0"/>
              <a:t>.</a:t>
            </a:r>
          </a:p>
          <a:p>
            <a:endParaRPr lang="cs-CZ" dirty="0" smtClean="0"/>
          </a:p>
          <a:p>
            <a:r>
              <a:rPr lang="cs-CZ" b="1" dirty="0" smtClean="0"/>
              <a:t>Obr</a:t>
            </a:r>
            <a:r>
              <a:rPr lang="cs-CZ" b="1" dirty="0"/>
              <a:t>. </a:t>
            </a:r>
            <a:r>
              <a:rPr lang="cs-CZ" b="1" dirty="0" smtClean="0"/>
              <a:t>06</a:t>
            </a:r>
            <a:r>
              <a:rPr lang="cs-CZ" dirty="0" smtClean="0"/>
              <a:t>: RICK HARRIS., </a:t>
            </a:r>
            <a:r>
              <a:rPr lang="cs-CZ" i="1" dirty="0" smtClean="0"/>
              <a:t>Commons.wikimedia.org</a:t>
            </a:r>
            <a:r>
              <a:rPr lang="cs-CZ" dirty="0" smtClean="0"/>
              <a:t>: </a:t>
            </a:r>
            <a:endParaRPr lang="cs-CZ" dirty="0"/>
          </a:p>
          <a:p>
            <a:r>
              <a:rPr lang="cs-CZ" dirty="0" err="1" smtClean="0"/>
              <a:t>Dinner</a:t>
            </a:r>
            <a:r>
              <a:rPr lang="cs-CZ" dirty="0" smtClean="0"/>
              <a:t> </a:t>
            </a:r>
            <a:r>
              <a:rPr lang="cs-CZ" dirty="0"/>
              <a:t>table and </a:t>
            </a:r>
            <a:r>
              <a:rPr lang="cs-CZ" dirty="0" smtClean="0"/>
              <a:t>chairs.jpg </a:t>
            </a:r>
            <a:r>
              <a:rPr lang="en-US" dirty="0" smtClean="0"/>
              <a:t>[</a:t>
            </a:r>
            <a:r>
              <a:rPr lang="cs-CZ" dirty="0" smtClean="0"/>
              <a:t>online</a:t>
            </a:r>
            <a:r>
              <a:rPr lang="en-US" dirty="0" smtClean="0"/>
              <a:t>]</a:t>
            </a:r>
            <a:r>
              <a:rPr lang="cs-CZ" dirty="0"/>
              <a:t>. </a:t>
            </a:r>
            <a:r>
              <a:rPr lang="cs-CZ" dirty="0" smtClean="0"/>
              <a:t>2006-02-12 </a:t>
            </a:r>
            <a:r>
              <a:rPr lang="en-US" dirty="0" smtClean="0"/>
              <a:t>[</a:t>
            </a:r>
            <a:r>
              <a:rPr lang="cs-CZ" dirty="0" smtClean="0"/>
              <a:t>cit</a:t>
            </a:r>
            <a:r>
              <a:rPr lang="cs-CZ" dirty="0"/>
              <a:t>. </a:t>
            </a:r>
            <a:r>
              <a:rPr lang="cs-CZ" dirty="0" smtClean="0"/>
              <a:t>2012-02-23</a:t>
            </a:r>
            <a:r>
              <a:rPr lang="en-US" dirty="0" smtClean="0"/>
              <a:t>]</a:t>
            </a:r>
            <a:r>
              <a:rPr lang="cs-CZ" dirty="0"/>
              <a:t>.</a:t>
            </a:r>
          </a:p>
          <a:p>
            <a:r>
              <a:rPr lang="cs-CZ" dirty="0"/>
              <a:t>Dostupný pod licencí </a:t>
            </a:r>
            <a:r>
              <a:rPr lang="cs-CZ" dirty="0" err="1"/>
              <a:t>Creative</a:t>
            </a:r>
            <a:r>
              <a:rPr lang="cs-CZ" dirty="0"/>
              <a:t> </a:t>
            </a:r>
            <a:r>
              <a:rPr lang="cs-CZ" dirty="0" err="1"/>
              <a:t>Commons</a:t>
            </a:r>
            <a:r>
              <a:rPr lang="cs-CZ" dirty="0"/>
              <a:t> </a:t>
            </a:r>
            <a:r>
              <a:rPr lang="cs-CZ" dirty="0" err="1" smtClean="0"/>
              <a:t>Attribution-Share</a:t>
            </a:r>
            <a:r>
              <a:rPr lang="cs-CZ" dirty="0" smtClean="0"/>
              <a:t> </a:t>
            </a:r>
            <a:r>
              <a:rPr lang="cs-CZ" dirty="0" err="1" smtClean="0"/>
              <a:t>Alike</a:t>
            </a:r>
            <a:r>
              <a:rPr lang="cs-CZ" dirty="0" smtClean="0"/>
              <a:t> 2.0 </a:t>
            </a:r>
            <a:r>
              <a:rPr lang="cs-CZ" dirty="0" err="1" smtClean="0"/>
              <a:t>Generic</a:t>
            </a:r>
            <a:r>
              <a:rPr lang="cs-CZ" dirty="0" smtClean="0"/>
              <a:t> </a:t>
            </a:r>
          </a:p>
          <a:p>
            <a:r>
              <a:rPr lang="cs-CZ" dirty="0" smtClean="0"/>
              <a:t>na WWW: </a:t>
            </a:r>
            <a:r>
              <a:rPr lang="cs-CZ" dirty="0" smtClean="0">
                <a:solidFill>
                  <a:srgbClr val="FFFF00"/>
                </a:solidFill>
                <a:hlinkClick r:id="rId3"/>
              </a:rPr>
              <a:t>http://commons.wikimedia.org/wiki/</a:t>
            </a:r>
            <a:r>
              <a:rPr lang="cs-CZ" dirty="0" err="1" smtClean="0">
                <a:solidFill>
                  <a:srgbClr val="FFFF00"/>
                </a:solidFill>
                <a:hlinkClick r:id="rId3"/>
              </a:rPr>
              <a:t>File:Dinner_table_and_chairs.jpg</a:t>
            </a:r>
            <a:r>
              <a:rPr lang="cs-CZ" dirty="0" smtClean="0">
                <a:solidFill>
                  <a:srgbClr val="FFFF00"/>
                </a:solidFill>
              </a:rPr>
              <a:t>.</a:t>
            </a:r>
          </a:p>
          <a:p>
            <a:endParaRPr lang="cs-CZ" dirty="0">
              <a:solidFill>
                <a:srgbClr val="FFFF00"/>
              </a:solidFill>
            </a:endParaRPr>
          </a:p>
          <a:p>
            <a:r>
              <a:rPr lang="en-US" b="1" dirty="0" err="1"/>
              <a:t>Obr</a:t>
            </a:r>
            <a:r>
              <a:rPr lang="en-US" b="1" dirty="0"/>
              <a:t>. </a:t>
            </a:r>
            <a:r>
              <a:rPr lang="en-US" b="1" dirty="0" smtClean="0"/>
              <a:t>0</a:t>
            </a:r>
            <a:r>
              <a:rPr lang="cs-CZ" b="1" dirty="0" smtClean="0"/>
              <a:t>7</a:t>
            </a:r>
            <a:r>
              <a:rPr lang="cs-CZ" dirty="0" smtClean="0"/>
              <a:t>: ARBORESCE., </a:t>
            </a:r>
            <a:r>
              <a:rPr lang="cs-CZ" i="1" dirty="0" smtClean="0"/>
              <a:t>Commons.wikimedia.org</a:t>
            </a:r>
            <a:r>
              <a:rPr lang="cs-CZ" dirty="0" smtClean="0"/>
              <a:t>: </a:t>
            </a:r>
            <a:r>
              <a:rPr lang="cs-CZ" dirty="0" err="1" smtClean="0"/>
              <a:t>Nguni</a:t>
            </a:r>
            <a:r>
              <a:rPr lang="cs-CZ" dirty="0" smtClean="0"/>
              <a:t> </a:t>
            </a:r>
            <a:r>
              <a:rPr lang="cs-CZ" dirty="0"/>
              <a:t>Cows.jpg</a:t>
            </a:r>
          </a:p>
          <a:p>
            <a:r>
              <a:rPr lang="en-US" dirty="0" smtClean="0"/>
              <a:t>[online]. 20</a:t>
            </a:r>
            <a:r>
              <a:rPr lang="cs-CZ" dirty="0" smtClean="0"/>
              <a:t>07-01-28 </a:t>
            </a:r>
            <a:r>
              <a:rPr lang="en-US" dirty="0" smtClean="0"/>
              <a:t>[cit</a:t>
            </a:r>
            <a:r>
              <a:rPr lang="en-US" dirty="0"/>
              <a:t>. 2012</a:t>
            </a:r>
            <a:r>
              <a:rPr lang="cs-CZ" dirty="0" smtClean="0"/>
              <a:t>-03-18</a:t>
            </a:r>
            <a:r>
              <a:rPr lang="en-US" dirty="0" smtClean="0"/>
              <a:t>]</a:t>
            </a:r>
            <a:r>
              <a:rPr lang="cs-CZ" dirty="0"/>
              <a:t>. Dostupný pod licencí </a:t>
            </a:r>
            <a:r>
              <a:rPr lang="cs-CZ" dirty="0" err="1" smtClean="0"/>
              <a:t>Creative</a:t>
            </a:r>
            <a:r>
              <a:rPr lang="cs-CZ" dirty="0" smtClean="0"/>
              <a:t> </a:t>
            </a:r>
            <a:r>
              <a:rPr lang="cs-CZ" dirty="0" err="1" smtClean="0"/>
              <a:t>Commons</a:t>
            </a:r>
            <a:r>
              <a:rPr lang="cs-CZ" dirty="0" smtClean="0"/>
              <a:t> </a:t>
            </a:r>
            <a:r>
              <a:rPr lang="cs-CZ" dirty="0" err="1" smtClean="0"/>
              <a:t>Attribution-Share</a:t>
            </a:r>
            <a:r>
              <a:rPr lang="cs-CZ" dirty="0" smtClean="0"/>
              <a:t> </a:t>
            </a:r>
            <a:r>
              <a:rPr lang="cs-CZ" dirty="0" err="1" smtClean="0"/>
              <a:t>Alike</a:t>
            </a:r>
            <a:r>
              <a:rPr lang="cs-CZ" dirty="0" smtClean="0"/>
              <a:t> 2.0 </a:t>
            </a:r>
            <a:r>
              <a:rPr lang="cs-CZ" dirty="0" err="1" smtClean="0"/>
              <a:t>Generic</a:t>
            </a:r>
            <a:r>
              <a:rPr lang="cs-CZ" dirty="0" smtClean="0"/>
              <a:t> na  WWW: </a:t>
            </a:r>
          </a:p>
          <a:p>
            <a:r>
              <a:rPr lang="cs-CZ" dirty="0" smtClean="0">
                <a:hlinkClick r:id="rId4"/>
              </a:rPr>
              <a:t>http://commons.wikimedia.org/wiki/</a:t>
            </a:r>
            <a:r>
              <a:rPr lang="cs-CZ" dirty="0" err="1" smtClean="0">
                <a:hlinkClick r:id="rId4"/>
              </a:rPr>
              <a:t>File:Nguni_Cows.jpg</a:t>
            </a:r>
            <a:r>
              <a:rPr lang="cs-CZ" dirty="0" smtClean="0"/>
              <a:t>.</a:t>
            </a:r>
          </a:p>
          <a:p>
            <a:endParaRPr lang="cs-CZ" dirty="0"/>
          </a:p>
          <a:p>
            <a:r>
              <a:rPr lang="cs-CZ" b="1" dirty="0" smtClean="0"/>
              <a:t>Obr. 08</a:t>
            </a:r>
            <a:r>
              <a:rPr lang="cs-CZ" dirty="0" smtClean="0"/>
              <a:t>: TILL WESTERMAYER., </a:t>
            </a:r>
            <a:r>
              <a:rPr lang="cs-CZ" i="1" dirty="0" smtClean="0"/>
              <a:t>Commons.wikimedia.org: </a:t>
            </a:r>
            <a:r>
              <a:rPr lang="cs-CZ" dirty="0" err="1" smtClean="0"/>
              <a:t>Christmas</a:t>
            </a:r>
            <a:r>
              <a:rPr lang="cs-CZ" dirty="0" smtClean="0"/>
              <a:t> </a:t>
            </a:r>
            <a:r>
              <a:rPr lang="cs-CZ" dirty="0" err="1"/>
              <a:t>cookies</a:t>
            </a:r>
            <a:r>
              <a:rPr lang="cs-CZ" dirty="0"/>
              <a:t> &amp; </a:t>
            </a:r>
            <a:r>
              <a:rPr lang="cs-CZ" dirty="0" smtClean="0"/>
              <a:t>decoration.jpg </a:t>
            </a:r>
            <a:r>
              <a:rPr lang="en-US" dirty="0" smtClean="0"/>
              <a:t>[</a:t>
            </a:r>
            <a:r>
              <a:rPr lang="cs-CZ" dirty="0" smtClean="0"/>
              <a:t>online</a:t>
            </a:r>
            <a:r>
              <a:rPr lang="en-US" dirty="0" smtClean="0"/>
              <a:t>]</a:t>
            </a:r>
            <a:r>
              <a:rPr lang="cs-CZ" dirty="0" smtClean="0"/>
              <a:t>. 2010-12-23 </a:t>
            </a:r>
            <a:r>
              <a:rPr lang="en-US" dirty="0" smtClean="0"/>
              <a:t>[</a:t>
            </a:r>
            <a:r>
              <a:rPr lang="cs-CZ" dirty="0" smtClean="0"/>
              <a:t>cit. 2012-02-23</a:t>
            </a:r>
            <a:r>
              <a:rPr lang="en-US" dirty="0" smtClean="0"/>
              <a:t>]. </a:t>
            </a:r>
            <a:r>
              <a:rPr lang="en-US" dirty="0" err="1" smtClean="0"/>
              <a:t>Dostupn</a:t>
            </a:r>
            <a:r>
              <a:rPr lang="cs-CZ" dirty="0" smtClean="0"/>
              <a:t>ý</a:t>
            </a:r>
            <a:r>
              <a:rPr lang="en-US" dirty="0" smtClean="0"/>
              <a:t> pod </a:t>
            </a:r>
            <a:r>
              <a:rPr lang="en-US" dirty="0" err="1" smtClean="0"/>
              <a:t>licenc</a:t>
            </a:r>
            <a:r>
              <a:rPr lang="cs-CZ" dirty="0" smtClean="0"/>
              <a:t>í</a:t>
            </a:r>
          </a:p>
          <a:p>
            <a:r>
              <a:rPr lang="cs-CZ" dirty="0" err="1" smtClean="0"/>
              <a:t>Creative</a:t>
            </a:r>
            <a:r>
              <a:rPr lang="cs-CZ" dirty="0" smtClean="0"/>
              <a:t> </a:t>
            </a:r>
            <a:r>
              <a:rPr lang="cs-CZ" dirty="0" err="1" smtClean="0"/>
              <a:t>Commons</a:t>
            </a:r>
            <a:r>
              <a:rPr lang="cs-CZ" dirty="0" smtClean="0"/>
              <a:t> </a:t>
            </a:r>
            <a:r>
              <a:rPr lang="cs-CZ" dirty="0" err="1" smtClean="0"/>
              <a:t>Attribution-Share</a:t>
            </a:r>
            <a:r>
              <a:rPr lang="cs-CZ" dirty="0" smtClean="0"/>
              <a:t> </a:t>
            </a:r>
            <a:r>
              <a:rPr lang="cs-CZ" dirty="0" err="1" smtClean="0"/>
              <a:t>Alike</a:t>
            </a:r>
            <a:r>
              <a:rPr lang="cs-CZ" dirty="0" smtClean="0"/>
              <a:t> 2.0 </a:t>
            </a:r>
            <a:r>
              <a:rPr lang="cs-CZ" dirty="0" err="1" smtClean="0"/>
              <a:t>Generic</a:t>
            </a:r>
            <a:r>
              <a:rPr lang="cs-CZ" dirty="0" smtClean="0"/>
              <a:t>  </a:t>
            </a:r>
            <a:r>
              <a:rPr lang="cs-CZ" dirty="0"/>
              <a:t>na </a:t>
            </a:r>
            <a:r>
              <a:rPr lang="cs-CZ" dirty="0" smtClean="0"/>
              <a:t>WWW: </a:t>
            </a:r>
            <a:r>
              <a:rPr lang="cs-CZ" dirty="0" smtClean="0">
                <a:hlinkClick r:id="rId5"/>
              </a:rPr>
              <a:t>http://commons.wikimedia.org/wiki/File:Christmas_cookies_%26_decoration.jpg</a:t>
            </a:r>
            <a:r>
              <a:rPr lang="cs-CZ" dirty="0" smtClean="0"/>
              <a:t>.</a:t>
            </a:r>
          </a:p>
        </p:txBody>
      </p:sp>
      <p:sp>
        <p:nvSpPr>
          <p:cNvPr id="3" name="TextovéPole 2"/>
          <p:cNvSpPr txBox="1"/>
          <p:nvPr/>
        </p:nvSpPr>
        <p:spPr>
          <a:xfrm>
            <a:off x="899592" y="6453336"/>
            <a:ext cx="7488832" cy="307777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cs-CZ" sz="1400" dirty="0" smtClean="0">
                <a:solidFill>
                  <a:schemeClr val="tx1">
                    <a:lumMod val="50000"/>
                    <a:lumOff val="50000"/>
                  </a:schemeClr>
                </a:solidFill>
              </a:rPr>
              <a:t>Autorem materiálu a všech jeho částí, není-li uvedeno jinak, je  Mgr. Andrea  </a:t>
            </a:r>
            <a:r>
              <a:rPr lang="cs-CZ" sz="1400" dirty="0" err="1" smtClean="0">
                <a:solidFill>
                  <a:schemeClr val="tx1">
                    <a:lumMod val="50000"/>
                    <a:lumOff val="50000"/>
                  </a:schemeClr>
                </a:solidFill>
              </a:rPr>
              <a:t>Fadrhonsová</a:t>
            </a:r>
            <a:r>
              <a:rPr lang="cs-CZ" sz="1400" dirty="0" smtClean="0"/>
              <a:t>.</a:t>
            </a:r>
            <a:endParaRPr lang="cs-CZ" sz="1400" dirty="0"/>
          </a:p>
        </p:txBody>
      </p:sp>
    </p:spTree>
    <p:extLst>
      <p:ext uri="{BB962C8B-B14F-4D97-AF65-F5344CB8AC3E}">
        <p14:creationId xmlns:p14="http://schemas.microsoft.com/office/powerpoint/2010/main" xmlns="" val="1571624726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2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4" name="TextovéPole 3"/>
          <p:cNvSpPr txBox="1"/>
          <p:nvPr/>
        </p:nvSpPr>
        <p:spPr>
          <a:xfrm>
            <a:off x="147695" y="816998"/>
            <a:ext cx="8699735" cy="5355312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cs-CZ" b="1" dirty="0" smtClean="0"/>
              <a:t>Obr. 09</a:t>
            </a:r>
            <a:r>
              <a:rPr lang="cs-CZ" dirty="0" smtClean="0"/>
              <a:t>: MEHMET KARATAY., </a:t>
            </a:r>
            <a:r>
              <a:rPr lang="cs-CZ" i="1" dirty="0" smtClean="0"/>
              <a:t>Commons.wikimedia.org</a:t>
            </a:r>
            <a:r>
              <a:rPr lang="cs-CZ" dirty="0" smtClean="0"/>
              <a:t>: </a:t>
            </a:r>
            <a:r>
              <a:rPr lang="en-US" dirty="0" smtClean="0"/>
              <a:t>African </a:t>
            </a:r>
            <a:r>
              <a:rPr lang="en-US" dirty="0"/>
              <a:t>fish eagle flying cropped.jpg </a:t>
            </a:r>
            <a:r>
              <a:rPr lang="en-US" dirty="0" smtClean="0"/>
              <a:t>[</a:t>
            </a:r>
            <a:r>
              <a:rPr lang="cs-CZ" dirty="0" smtClean="0"/>
              <a:t>online</a:t>
            </a:r>
            <a:r>
              <a:rPr lang="en-US" dirty="0" smtClean="0"/>
              <a:t>]</a:t>
            </a:r>
            <a:r>
              <a:rPr lang="cs-CZ" dirty="0" smtClean="0"/>
              <a:t>. 2006 </a:t>
            </a:r>
            <a:r>
              <a:rPr lang="en-US" dirty="0" smtClean="0"/>
              <a:t>[</a:t>
            </a:r>
            <a:r>
              <a:rPr lang="cs-CZ" dirty="0" smtClean="0"/>
              <a:t>cit. 2012-02-23</a:t>
            </a:r>
            <a:r>
              <a:rPr lang="en-US" dirty="0" smtClean="0"/>
              <a:t>]</a:t>
            </a:r>
            <a:r>
              <a:rPr lang="cs-CZ" dirty="0" smtClean="0"/>
              <a:t>. Dostupný pod licencí</a:t>
            </a:r>
          </a:p>
          <a:p>
            <a:r>
              <a:rPr lang="cs-CZ" dirty="0" smtClean="0"/>
              <a:t> </a:t>
            </a:r>
            <a:r>
              <a:rPr lang="cs-CZ" dirty="0" err="1" smtClean="0"/>
              <a:t>Creative</a:t>
            </a:r>
            <a:r>
              <a:rPr lang="cs-CZ" dirty="0" smtClean="0"/>
              <a:t> </a:t>
            </a:r>
            <a:r>
              <a:rPr lang="cs-CZ" dirty="0" err="1" smtClean="0"/>
              <a:t>Commons</a:t>
            </a:r>
            <a:r>
              <a:rPr lang="cs-CZ" dirty="0" smtClean="0"/>
              <a:t> </a:t>
            </a:r>
            <a:r>
              <a:rPr lang="cs-CZ" dirty="0" err="1" smtClean="0"/>
              <a:t>Attribution-Share</a:t>
            </a:r>
            <a:r>
              <a:rPr lang="cs-CZ" dirty="0" smtClean="0"/>
              <a:t> </a:t>
            </a:r>
            <a:r>
              <a:rPr lang="cs-CZ" dirty="0" err="1" smtClean="0"/>
              <a:t>Alike</a:t>
            </a:r>
            <a:r>
              <a:rPr lang="cs-CZ" dirty="0" smtClean="0"/>
              <a:t> 3.0 </a:t>
            </a:r>
            <a:r>
              <a:rPr lang="cs-CZ" dirty="0" err="1" smtClean="0"/>
              <a:t>Unported</a:t>
            </a:r>
            <a:r>
              <a:rPr lang="cs-CZ" dirty="0" smtClean="0"/>
              <a:t> </a:t>
            </a:r>
            <a:r>
              <a:rPr lang="cs-CZ" dirty="0"/>
              <a:t>na </a:t>
            </a:r>
            <a:r>
              <a:rPr lang="cs-CZ" dirty="0" smtClean="0"/>
              <a:t>WWW : </a:t>
            </a:r>
          </a:p>
          <a:p>
            <a:r>
              <a:rPr lang="cs-CZ" dirty="0" smtClean="0">
                <a:hlinkClick r:id="rId2"/>
              </a:rPr>
              <a:t>http://commons.wikimedia.org/wiki/</a:t>
            </a:r>
            <a:r>
              <a:rPr lang="cs-CZ" dirty="0" err="1" smtClean="0">
                <a:hlinkClick r:id="rId2"/>
              </a:rPr>
              <a:t>File:African_fish_eagle_flying_cropped.jpg</a:t>
            </a:r>
            <a:r>
              <a:rPr lang="cs-CZ" dirty="0" smtClean="0"/>
              <a:t>.</a:t>
            </a:r>
          </a:p>
          <a:p>
            <a:endParaRPr lang="cs-CZ" dirty="0" smtClean="0"/>
          </a:p>
          <a:p>
            <a:r>
              <a:rPr lang="cs-CZ" b="1" dirty="0" smtClean="0"/>
              <a:t>Obr</a:t>
            </a:r>
            <a:r>
              <a:rPr lang="cs-CZ" b="1" dirty="0"/>
              <a:t>. </a:t>
            </a:r>
            <a:r>
              <a:rPr lang="cs-CZ" b="1" dirty="0" smtClean="0"/>
              <a:t>10</a:t>
            </a:r>
            <a:r>
              <a:rPr lang="cs-CZ" dirty="0" smtClean="0"/>
              <a:t>: GOLDLOCKI., </a:t>
            </a:r>
            <a:r>
              <a:rPr lang="cs-CZ" i="1" dirty="0" smtClean="0"/>
              <a:t>Commons.wikimedia.org</a:t>
            </a:r>
            <a:r>
              <a:rPr lang="cs-CZ" dirty="0" smtClean="0"/>
              <a:t>: </a:t>
            </a:r>
            <a:endParaRPr lang="cs-CZ" dirty="0"/>
          </a:p>
          <a:p>
            <a:r>
              <a:rPr lang="cs-CZ" dirty="0" smtClean="0"/>
              <a:t>BasilikumGenovesergroßblättriger.jpg </a:t>
            </a:r>
            <a:r>
              <a:rPr lang="en-US" dirty="0" smtClean="0"/>
              <a:t>[</a:t>
            </a:r>
            <a:r>
              <a:rPr lang="cs-CZ" dirty="0" smtClean="0"/>
              <a:t>online</a:t>
            </a:r>
            <a:r>
              <a:rPr lang="en-US" dirty="0" smtClean="0"/>
              <a:t>]</a:t>
            </a:r>
            <a:r>
              <a:rPr lang="cs-CZ" dirty="0"/>
              <a:t>. </a:t>
            </a:r>
            <a:r>
              <a:rPr lang="cs-CZ" dirty="0" smtClean="0"/>
              <a:t>2007-12-17 </a:t>
            </a:r>
            <a:r>
              <a:rPr lang="en-US" dirty="0" smtClean="0"/>
              <a:t>[</a:t>
            </a:r>
            <a:r>
              <a:rPr lang="cs-CZ" dirty="0" smtClean="0"/>
              <a:t>cit</a:t>
            </a:r>
            <a:r>
              <a:rPr lang="cs-CZ" dirty="0"/>
              <a:t>. </a:t>
            </a:r>
            <a:r>
              <a:rPr lang="cs-CZ" dirty="0" smtClean="0"/>
              <a:t>2012-02-24</a:t>
            </a:r>
            <a:r>
              <a:rPr lang="en-US" dirty="0" smtClean="0"/>
              <a:t>]</a:t>
            </a:r>
            <a:r>
              <a:rPr lang="cs-CZ" dirty="0"/>
              <a:t>.</a:t>
            </a:r>
          </a:p>
          <a:p>
            <a:r>
              <a:rPr lang="cs-CZ" dirty="0"/>
              <a:t>Dostupný pod licencí </a:t>
            </a:r>
            <a:r>
              <a:rPr lang="cs-CZ" dirty="0" err="1"/>
              <a:t>Creative</a:t>
            </a:r>
            <a:r>
              <a:rPr lang="cs-CZ" dirty="0"/>
              <a:t> </a:t>
            </a:r>
            <a:r>
              <a:rPr lang="cs-CZ" dirty="0" err="1"/>
              <a:t>Commons</a:t>
            </a:r>
            <a:r>
              <a:rPr lang="cs-CZ" dirty="0"/>
              <a:t> </a:t>
            </a:r>
            <a:r>
              <a:rPr lang="cs-CZ" dirty="0" err="1" smtClean="0"/>
              <a:t>Attribution-Share</a:t>
            </a:r>
            <a:r>
              <a:rPr lang="cs-CZ" dirty="0" smtClean="0"/>
              <a:t> </a:t>
            </a:r>
            <a:r>
              <a:rPr lang="cs-CZ" dirty="0" err="1" smtClean="0"/>
              <a:t>Alike</a:t>
            </a:r>
            <a:r>
              <a:rPr lang="cs-CZ" dirty="0" smtClean="0"/>
              <a:t> 3.0 </a:t>
            </a:r>
            <a:r>
              <a:rPr lang="cs-CZ" dirty="0" err="1" smtClean="0"/>
              <a:t>Unported</a:t>
            </a:r>
            <a:r>
              <a:rPr lang="cs-CZ" dirty="0" smtClean="0"/>
              <a:t> </a:t>
            </a:r>
            <a:r>
              <a:rPr lang="cs-CZ" dirty="0"/>
              <a:t>na </a:t>
            </a:r>
            <a:r>
              <a:rPr lang="cs-CZ" dirty="0" smtClean="0"/>
              <a:t>WWW: </a:t>
            </a:r>
            <a:r>
              <a:rPr lang="cs-CZ" dirty="0" smtClean="0">
                <a:hlinkClick r:id="rId3"/>
              </a:rPr>
              <a:t>http://commons.wikimedia.org/wiki/File:BasilikumGenovesergro%C3%9Fbl%C3%A4ttriger.jpg</a:t>
            </a:r>
            <a:r>
              <a:rPr lang="cs-CZ" dirty="0" smtClean="0"/>
              <a:t>.</a:t>
            </a:r>
            <a:endParaRPr lang="cs-CZ" dirty="0" smtClean="0">
              <a:solidFill>
                <a:srgbClr val="FFFF00"/>
              </a:solidFill>
            </a:endParaRPr>
          </a:p>
          <a:p>
            <a:r>
              <a:rPr lang="en-US" b="1" dirty="0" err="1" smtClean="0"/>
              <a:t>Obr</a:t>
            </a:r>
            <a:r>
              <a:rPr lang="en-US" b="1" dirty="0"/>
              <a:t>. </a:t>
            </a:r>
            <a:r>
              <a:rPr lang="cs-CZ" b="1" dirty="0" smtClean="0"/>
              <a:t>11</a:t>
            </a:r>
            <a:r>
              <a:rPr lang="cs-CZ" dirty="0" smtClean="0"/>
              <a:t>: MATHIEU DREO., </a:t>
            </a:r>
            <a:r>
              <a:rPr lang="cs-CZ" i="1" dirty="0" smtClean="0"/>
              <a:t>Commons.wikimedia.org</a:t>
            </a:r>
            <a:r>
              <a:rPr lang="cs-CZ" dirty="0" smtClean="0"/>
              <a:t>: </a:t>
            </a:r>
            <a:r>
              <a:rPr lang="cs-CZ" dirty="0" err="1" smtClean="0"/>
              <a:t>Horse</a:t>
            </a:r>
            <a:r>
              <a:rPr lang="cs-CZ" dirty="0" smtClean="0"/>
              <a:t> </a:t>
            </a:r>
            <a:r>
              <a:rPr lang="cs-CZ" dirty="0"/>
              <a:t>mongolia.jpg</a:t>
            </a:r>
          </a:p>
          <a:p>
            <a:r>
              <a:rPr lang="en-US" dirty="0" smtClean="0"/>
              <a:t>[online].</a:t>
            </a:r>
            <a:r>
              <a:rPr lang="cs-CZ" dirty="0" smtClean="0"/>
              <a:t> </a:t>
            </a:r>
            <a:r>
              <a:rPr lang="en-US" dirty="0" smtClean="0"/>
              <a:t>20</a:t>
            </a:r>
            <a:r>
              <a:rPr lang="cs-CZ" dirty="0" smtClean="0"/>
              <a:t>07-07-03 </a:t>
            </a:r>
            <a:r>
              <a:rPr lang="en-US" dirty="0" smtClean="0"/>
              <a:t>[cit</a:t>
            </a:r>
            <a:r>
              <a:rPr lang="en-US" dirty="0"/>
              <a:t>. 2012</a:t>
            </a:r>
            <a:r>
              <a:rPr lang="cs-CZ" dirty="0" smtClean="0"/>
              <a:t>-03-18</a:t>
            </a:r>
            <a:r>
              <a:rPr lang="en-US" dirty="0" smtClean="0"/>
              <a:t>]</a:t>
            </a:r>
            <a:r>
              <a:rPr lang="cs-CZ" dirty="0"/>
              <a:t>. Dostupný pod licencí </a:t>
            </a:r>
            <a:r>
              <a:rPr lang="cs-CZ" dirty="0" err="1" smtClean="0"/>
              <a:t>Creative</a:t>
            </a:r>
            <a:r>
              <a:rPr lang="cs-CZ" dirty="0" smtClean="0"/>
              <a:t> </a:t>
            </a:r>
            <a:r>
              <a:rPr lang="cs-CZ" dirty="0" err="1" smtClean="0"/>
              <a:t>Commons</a:t>
            </a:r>
            <a:r>
              <a:rPr lang="cs-CZ" dirty="0" smtClean="0"/>
              <a:t> </a:t>
            </a:r>
            <a:r>
              <a:rPr lang="cs-CZ" dirty="0" err="1" smtClean="0"/>
              <a:t>Attribution-Share</a:t>
            </a:r>
            <a:r>
              <a:rPr lang="cs-CZ" dirty="0" smtClean="0"/>
              <a:t> </a:t>
            </a:r>
            <a:r>
              <a:rPr lang="cs-CZ" dirty="0" err="1" smtClean="0"/>
              <a:t>Alike</a:t>
            </a:r>
            <a:r>
              <a:rPr lang="cs-CZ" dirty="0" smtClean="0"/>
              <a:t> 2.0 </a:t>
            </a:r>
            <a:r>
              <a:rPr lang="cs-CZ" dirty="0" err="1" smtClean="0"/>
              <a:t>Generic</a:t>
            </a:r>
            <a:r>
              <a:rPr lang="cs-CZ" dirty="0" smtClean="0"/>
              <a:t> na  WWW:</a:t>
            </a:r>
          </a:p>
          <a:p>
            <a:r>
              <a:rPr lang="cs-CZ" dirty="0" smtClean="0">
                <a:hlinkClick r:id="rId4"/>
              </a:rPr>
              <a:t>http://commons.wikimedia.org/wiki/</a:t>
            </a:r>
            <a:r>
              <a:rPr lang="cs-CZ" dirty="0" err="1" smtClean="0">
                <a:hlinkClick r:id="rId4"/>
              </a:rPr>
              <a:t>File:Horse_mongolia.jpg</a:t>
            </a:r>
            <a:r>
              <a:rPr lang="cs-CZ" dirty="0" smtClean="0"/>
              <a:t>.</a:t>
            </a:r>
            <a:endParaRPr lang="cs-CZ" dirty="0"/>
          </a:p>
          <a:p>
            <a:r>
              <a:rPr lang="cs-CZ" b="1" dirty="0" smtClean="0"/>
              <a:t>Obr. 12</a:t>
            </a:r>
            <a:r>
              <a:rPr lang="cs-CZ" dirty="0" smtClean="0"/>
              <a:t>: UNKNOWN., </a:t>
            </a:r>
            <a:r>
              <a:rPr lang="cs-CZ" i="1" dirty="0" smtClean="0"/>
              <a:t>Commons.wikimedia.org</a:t>
            </a:r>
            <a:r>
              <a:rPr lang="cs-CZ" dirty="0" smtClean="0"/>
              <a:t>: Bull </a:t>
            </a:r>
            <a:r>
              <a:rPr lang="cs-CZ" dirty="0"/>
              <a:t>Oostvaardersplassen.JPG</a:t>
            </a:r>
          </a:p>
          <a:p>
            <a:r>
              <a:rPr lang="en-US" dirty="0" smtClean="0"/>
              <a:t>[</a:t>
            </a:r>
            <a:r>
              <a:rPr lang="cs-CZ" dirty="0" smtClean="0"/>
              <a:t>online</a:t>
            </a:r>
            <a:r>
              <a:rPr lang="en-US" dirty="0" smtClean="0"/>
              <a:t>]</a:t>
            </a:r>
            <a:r>
              <a:rPr lang="cs-CZ" dirty="0" smtClean="0"/>
              <a:t>. 2005-08-31 </a:t>
            </a:r>
            <a:r>
              <a:rPr lang="en-US" dirty="0" smtClean="0"/>
              <a:t>[</a:t>
            </a:r>
            <a:r>
              <a:rPr lang="cs-CZ" dirty="0" smtClean="0"/>
              <a:t>cit. 2012-02-24</a:t>
            </a:r>
            <a:r>
              <a:rPr lang="en-US" dirty="0" smtClean="0"/>
              <a:t>]. </a:t>
            </a:r>
            <a:r>
              <a:rPr lang="en-US" dirty="0" err="1" smtClean="0"/>
              <a:t>Dostupn</a:t>
            </a:r>
            <a:r>
              <a:rPr lang="cs-CZ" dirty="0" smtClean="0"/>
              <a:t>ý</a:t>
            </a:r>
            <a:r>
              <a:rPr lang="en-US" dirty="0" smtClean="0"/>
              <a:t> pod </a:t>
            </a:r>
            <a:r>
              <a:rPr lang="en-US" dirty="0" err="1" smtClean="0"/>
              <a:t>licenc</a:t>
            </a:r>
            <a:r>
              <a:rPr lang="cs-CZ" dirty="0" smtClean="0"/>
              <a:t>í</a:t>
            </a:r>
          </a:p>
          <a:p>
            <a:r>
              <a:rPr lang="cs-CZ" dirty="0" err="1" smtClean="0"/>
              <a:t>Creative</a:t>
            </a:r>
            <a:r>
              <a:rPr lang="cs-CZ" dirty="0" smtClean="0"/>
              <a:t> </a:t>
            </a:r>
            <a:r>
              <a:rPr lang="cs-CZ" dirty="0" err="1" smtClean="0"/>
              <a:t>Commons</a:t>
            </a:r>
            <a:r>
              <a:rPr lang="cs-CZ" dirty="0" smtClean="0"/>
              <a:t> </a:t>
            </a:r>
            <a:r>
              <a:rPr lang="cs-CZ" dirty="0" err="1" smtClean="0"/>
              <a:t>Attribution-Share</a:t>
            </a:r>
            <a:r>
              <a:rPr lang="cs-CZ" dirty="0" smtClean="0"/>
              <a:t> </a:t>
            </a:r>
            <a:r>
              <a:rPr lang="cs-CZ" dirty="0" err="1" smtClean="0"/>
              <a:t>Alike</a:t>
            </a:r>
            <a:r>
              <a:rPr lang="cs-CZ" dirty="0" smtClean="0"/>
              <a:t> 3.0 </a:t>
            </a:r>
            <a:r>
              <a:rPr lang="cs-CZ" dirty="0" err="1" smtClean="0"/>
              <a:t>Generic</a:t>
            </a:r>
            <a:r>
              <a:rPr lang="cs-CZ" dirty="0" smtClean="0"/>
              <a:t> </a:t>
            </a:r>
            <a:r>
              <a:rPr lang="cs-CZ" dirty="0" err="1"/>
              <a:t>Unported</a:t>
            </a:r>
            <a:r>
              <a:rPr lang="cs-CZ" dirty="0"/>
              <a:t> na </a:t>
            </a:r>
            <a:r>
              <a:rPr lang="cs-CZ" dirty="0" smtClean="0"/>
              <a:t>WWW: </a:t>
            </a:r>
            <a:r>
              <a:rPr lang="cs-CZ" dirty="0" smtClean="0">
                <a:hlinkClick r:id="rId5"/>
              </a:rPr>
              <a:t>http://commons.wikimedia.org/wiki/</a:t>
            </a:r>
            <a:r>
              <a:rPr lang="cs-CZ" dirty="0" err="1" smtClean="0">
                <a:hlinkClick r:id="rId5"/>
              </a:rPr>
              <a:t>File:Bull_Oostvaardersplassen.JPG</a:t>
            </a:r>
            <a:r>
              <a:rPr lang="cs-CZ" dirty="0" smtClean="0"/>
              <a:t>. </a:t>
            </a:r>
          </a:p>
        </p:txBody>
      </p:sp>
      <p:sp>
        <p:nvSpPr>
          <p:cNvPr id="3" name="TextovéPole 2"/>
          <p:cNvSpPr txBox="1"/>
          <p:nvPr/>
        </p:nvSpPr>
        <p:spPr>
          <a:xfrm>
            <a:off x="899592" y="6453336"/>
            <a:ext cx="7488832" cy="307777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cs-CZ" sz="1400" dirty="0" smtClean="0">
                <a:solidFill>
                  <a:schemeClr val="tx1">
                    <a:lumMod val="50000"/>
                    <a:lumOff val="50000"/>
                  </a:schemeClr>
                </a:solidFill>
              </a:rPr>
              <a:t>Autorem materiálu a všech jeho částí, není-li uvedeno jinak, je Mgr. Andrea  </a:t>
            </a:r>
            <a:r>
              <a:rPr lang="cs-CZ" sz="1400" dirty="0" err="1" smtClean="0">
                <a:solidFill>
                  <a:schemeClr val="tx1">
                    <a:lumMod val="50000"/>
                    <a:lumOff val="50000"/>
                  </a:schemeClr>
                </a:solidFill>
              </a:rPr>
              <a:t>Fadrhonsová</a:t>
            </a:r>
            <a:r>
              <a:rPr lang="cs-CZ" sz="1400" dirty="0" smtClean="0"/>
              <a:t>.</a:t>
            </a:r>
            <a:endParaRPr lang="cs-CZ" sz="1400" dirty="0"/>
          </a:p>
        </p:txBody>
      </p:sp>
    </p:spTree>
    <p:extLst>
      <p:ext uri="{BB962C8B-B14F-4D97-AF65-F5344CB8AC3E}">
        <p14:creationId xmlns:p14="http://schemas.microsoft.com/office/powerpoint/2010/main" xmlns="" val="2446729471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2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" name="TextovéPole 2"/>
          <p:cNvSpPr txBox="1"/>
          <p:nvPr/>
        </p:nvSpPr>
        <p:spPr>
          <a:xfrm>
            <a:off x="147695" y="816998"/>
            <a:ext cx="8699735" cy="1754326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cs-CZ" b="1" dirty="0" smtClean="0"/>
              <a:t>Obr. 13</a:t>
            </a:r>
            <a:r>
              <a:rPr lang="cs-CZ" dirty="0" smtClean="0"/>
              <a:t>: UNKNOWN., </a:t>
            </a:r>
            <a:r>
              <a:rPr lang="cs-CZ" i="1" dirty="0" smtClean="0"/>
              <a:t>Commons.wikimedia.org</a:t>
            </a:r>
            <a:r>
              <a:rPr lang="cs-CZ" dirty="0" smtClean="0"/>
              <a:t>: Znak </a:t>
            </a:r>
            <a:r>
              <a:rPr lang="cs-CZ" dirty="0"/>
              <a:t>města </a:t>
            </a:r>
            <a:r>
              <a:rPr lang="cs-CZ" dirty="0" smtClean="0"/>
              <a:t>Přibyslav.jpg </a:t>
            </a:r>
          </a:p>
          <a:p>
            <a:r>
              <a:rPr lang="en-US" dirty="0" smtClean="0"/>
              <a:t>[</a:t>
            </a:r>
            <a:r>
              <a:rPr lang="cs-CZ" dirty="0" smtClean="0"/>
              <a:t>online</a:t>
            </a:r>
            <a:r>
              <a:rPr lang="en-US" dirty="0" smtClean="0"/>
              <a:t>]</a:t>
            </a:r>
            <a:r>
              <a:rPr lang="cs-CZ" dirty="0" smtClean="0"/>
              <a:t>. </a:t>
            </a:r>
            <a:r>
              <a:rPr lang="cs-CZ" dirty="0" err="1" smtClean="0"/>
              <a:t>CoA</a:t>
            </a:r>
            <a:r>
              <a:rPr lang="cs-CZ" dirty="0" smtClean="0"/>
              <a:t> in </a:t>
            </a:r>
            <a:r>
              <a:rPr lang="cs-CZ" dirty="0" err="1" smtClean="0"/>
              <a:t>this</a:t>
            </a:r>
            <a:r>
              <a:rPr lang="cs-CZ" dirty="0" smtClean="0"/>
              <a:t> </a:t>
            </a:r>
            <a:r>
              <a:rPr lang="cs-CZ" dirty="0" err="1" smtClean="0"/>
              <a:t>form</a:t>
            </a:r>
            <a:r>
              <a:rPr lang="cs-CZ" dirty="0" smtClean="0"/>
              <a:t> </a:t>
            </a:r>
            <a:r>
              <a:rPr lang="cs-CZ" dirty="0" err="1" smtClean="0"/>
              <a:t>used</a:t>
            </a:r>
            <a:r>
              <a:rPr lang="cs-CZ" dirty="0" smtClean="0"/>
              <a:t> </a:t>
            </a:r>
            <a:r>
              <a:rPr lang="cs-CZ" dirty="0" err="1" smtClean="0"/>
              <a:t>since</a:t>
            </a:r>
            <a:r>
              <a:rPr lang="cs-CZ" dirty="0" smtClean="0"/>
              <a:t> 1631 </a:t>
            </a:r>
            <a:r>
              <a:rPr lang="en-US" dirty="0" smtClean="0"/>
              <a:t>[</a:t>
            </a:r>
            <a:r>
              <a:rPr lang="cs-CZ" dirty="0" smtClean="0"/>
              <a:t>cit. 2012-02-24</a:t>
            </a:r>
            <a:r>
              <a:rPr lang="en-US" dirty="0" smtClean="0"/>
              <a:t>]</a:t>
            </a:r>
            <a:r>
              <a:rPr lang="cs-CZ" dirty="0" smtClean="0"/>
              <a:t>. Dostupný pod licencí</a:t>
            </a:r>
          </a:p>
          <a:p>
            <a:r>
              <a:rPr lang="cs-CZ" dirty="0" smtClean="0"/>
              <a:t>public </a:t>
            </a:r>
            <a:r>
              <a:rPr lang="cs-CZ" dirty="0" err="1" smtClean="0"/>
              <a:t>domain</a:t>
            </a:r>
            <a:r>
              <a:rPr lang="cs-CZ" dirty="0" smtClean="0"/>
              <a:t> na WWW </a:t>
            </a:r>
            <a:r>
              <a:rPr lang="cs-CZ" dirty="0"/>
              <a:t>: </a:t>
            </a:r>
            <a:r>
              <a:rPr lang="cs-CZ" dirty="0" smtClean="0">
                <a:hlinkClick r:id="rId2"/>
              </a:rPr>
              <a:t>http://commons.wikimedia.org/wiki/File:Znak_m%C4%9Bsta_P%C5%99ibyslav.jpg</a:t>
            </a:r>
            <a:r>
              <a:rPr lang="cs-CZ" dirty="0" smtClean="0"/>
              <a:t>.</a:t>
            </a:r>
          </a:p>
          <a:p>
            <a:r>
              <a:rPr lang="cs-CZ" dirty="0" smtClean="0"/>
              <a:t> </a:t>
            </a:r>
          </a:p>
          <a:p>
            <a:endParaRPr lang="cs-CZ" dirty="0" smtClean="0"/>
          </a:p>
        </p:txBody>
      </p:sp>
      <p:sp>
        <p:nvSpPr>
          <p:cNvPr id="4" name="TextovéPole 3"/>
          <p:cNvSpPr txBox="1"/>
          <p:nvPr/>
        </p:nvSpPr>
        <p:spPr>
          <a:xfrm>
            <a:off x="827584" y="6453336"/>
            <a:ext cx="7416824" cy="307777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cs-CZ" sz="1400" dirty="0" smtClean="0">
                <a:solidFill>
                  <a:schemeClr val="tx1">
                    <a:lumMod val="50000"/>
                    <a:lumOff val="50000"/>
                  </a:schemeClr>
                </a:solidFill>
              </a:rPr>
              <a:t>Autorem materiálu a všech jeho částí, není-li uvedeno jinak, je Mgr. Andrea  </a:t>
            </a:r>
            <a:r>
              <a:rPr lang="cs-CZ" sz="1400" dirty="0" err="1" smtClean="0">
                <a:solidFill>
                  <a:schemeClr val="tx1">
                    <a:lumMod val="50000"/>
                    <a:lumOff val="50000"/>
                  </a:schemeClr>
                </a:solidFill>
              </a:rPr>
              <a:t>Fadrhonsová</a:t>
            </a:r>
            <a:r>
              <a:rPr lang="cs-CZ" sz="1400" dirty="0" smtClean="0"/>
              <a:t>.</a:t>
            </a:r>
            <a:endParaRPr lang="cs-CZ" sz="1400" dirty="0"/>
          </a:p>
        </p:txBody>
      </p:sp>
    </p:spTree>
    <p:extLst>
      <p:ext uri="{BB962C8B-B14F-4D97-AF65-F5344CB8AC3E}">
        <p14:creationId xmlns:p14="http://schemas.microsoft.com/office/powerpoint/2010/main" xmlns="" val="2191645767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theme/_rels/theme1.xml.rels><?xml version="1.0" encoding="UTF-8" standalone="yes"?>
<Relationships xmlns="http://schemas.openxmlformats.org/package/2006/relationships"><Relationship Id="rId1" Type="http://schemas.openxmlformats.org/officeDocument/2006/relationships/image" Target="../media/image1.jpeg"/></Relationships>
</file>

<file path=ppt/theme/theme1.xml><?xml version="1.0" encoding="utf-8"?>
<a:theme xmlns:a="http://schemas.openxmlformats.org/drawingml/2006/main" name="Silk">
  <a:themeElements>
    <a:clrScheme name="Silk">
      <a:dk1>
        <a:srgbClr val="000000"/>
      </a:dk1>
      <a:lt1>
        <a:srgbClr val="FFFFFF"/>
      </a:lt1>
      <a:dk2>
        <a:srgbClr val="043988"/>
      </a:dk2>
      <a:lt2>
        <a:srgbClr val="92C2EB"/>
      </a:lt2>
      <a:accent1>
        <a:srgbClr val="836AAE"/>
      </a:accent1>
      <a:accent2>
        <a:srgbClr val="5DA577"/>
      </a:accent2>
      <a:accent3>
        <a:srgbClr val="678EB9"/>
      </a:accent3>
      <a:accent4>
        <a:srgbClr val="F7A611"/>
      </a:accent4>
      <a:accent5>
        <a:srgbClr val="A1AB38"/>
      </a:accent5>
      <a:accent6>
        <a:srgbClr val="C17790"/>
      </a:accent6>
      <a:hlink>
        <a:srgbClr val="DA5723"/>
      </a:hlink>
      <a:folHlink>
        <a:srgbClr val="226CA5"/>
      </a:folHlink>
    </a:clrScheme>
    <a:fontScheme name="Silk">
      <a:majorFont>
        <a:latin typeface="Arial"/>
        <a:ea typeface=""/>
        <a:cs typeface=""/>
        <a:font script="Jpan" typeface="ＭＳ Ｐゴシック"/>
        <a:font script="Hang" typeface="돋음"/>
        <a:font script="Hans" typeface="方正姚体"/>
        <a:font script="Hant" typeface="新細明體"/>
        <a:font script="Arab" typeface="Arial"/>
        <a:font script="Hebr" typeface="Arial"/>
        <a:font script="Thai" typeface="Cordia New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Arial"/>
        <a:font script="Uigh" typeface="Microsoft Uighur"/>
      </a:majorFont>
      <a:minorFont>
        <a:latin typeface="Arial"/>
        <a:ea typeface=""/>
        <a:cs typeface=""/>
        <a:font script="Jpan" typeface="ＭＳ Ｐゴシック"/>
        <a:font script="Hang" typeface="돋음"/>
        <a:font script="Hans" typeface="宋体"/>
        <a:font script="Hant" typeface="新細明體"/>
        <a:font script="Arab" typeface="Arial"/>
        <a:font script="Hebr" typeface="Arial"/>
        <a:font script="Thai" typeface="Cordia New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Arial"/>
        <a:font script="Uigh" typeface="Microsoft Uighur"/>
      </a:minorFont>
    </a:fontScheme>
    <a:fmtScheme name="Silk">
      <a:fillStyleLst>
        <a:solidFill>
          <a:schemeClr val="phClr">
            <a:tint val="100000"/>
            <a:shade val="100000"/>
            <a:hueMod val="100000"/>
            <a:satMod val="100000"/>
          </a:schemeClr>
        </a:solidFill>
        <a:gradFill rotWithShape="1">
          <a:gsLst>
            <a:gs pos="0">
              <a:schemeClr val="phClr">
                <a:tint val="20000"/>
                <a:satMod val="250000"/>
              </a:schemeClr>
            </a:gs>
            <a:gs pos="30000">
              <a:schemeClr val="phClr">
                <a:tint val="60000"/>
                <a:satMod val="250000"/>
              </a:schemeClr>
            </a:gs>
            <a:gs pos="50000">
              <a:schemeClr val="phClr">
                <a:tint val="57000"/>
                <a:satMod val="250000"/>
              </a:schemeClr>
            </a:gs>
            <a:gs pos="100000">
              <a:schemeClr val="phClr">
                <a:tint val="28000"/>
                <a:satMod val="250000"/>
              </a:schemeClr>
            </a:gs>
          </a:gsLst>
          <a:lin ang="7000000" scaled="1"/>
        </a:gradFill>
        <a:gradFill rotWithShape="1">
          <a:gsLst>
            <a:gs pos="0">
              <a:schemeClr val="phClr">
                <a:shade val="80000"/>
                <a:satMod val="200000"/>
              </a:schemeClr>
            </a:gs>
            <a:gs pos="30000">
              <a:schemeClr val="phClr">
                <a:shade val="20000"/>
                <a:satMod val="250000"/>
              </a:schemeClr>
            </a:gs>
            <a:gs pos="50000">
              <a:schemeClr val="phClr">
                <a:shade val="23000"/>
                <a:satMod val="250000"/>
              </a:schemeClr>
            </a:gs>
            <a:gs pos="60000">
              <a:schemeClr val="phClr">
                <a:shade val="29000"/>
                <a:satMod val="230000"/>
              </a:schemeClr>
            </a:gs>
            <a:gs pos="100000">
              <a:schemeClr val="phClr">
                <a:shade val="70000"/>
                <a:satMod val="200000"/>
              </a:schemeClr>
            </a:gs>
          </a:gsLst>
          <a:lin ang="7000000" scaled="1"/>
        </a:gradFill>
      </a:fillStyleLst>
      <a:lnStyleLst>
        <a:ln w="12700" cap="sq" cmpd="sng" algn="ctr">
          <a:solidFill>
            <a:schemeClr val="phClr"/>
          </a:solidFill>
          <a:prstDash val="solid"/>
        </a:ln>
        <a:ln w="25400" cap="sq" cmpd="sng" algn="ctr">
          <a:solidFill>
            <a:schemeClr val="phClr"/>
          </a:solidFill>
          <a:prstDash val="solid"/>
        </a:ln>
        <a:ln w="31750" cap="sq" cmpd="sng" algn="ctr">
          <a:solidFill>
            <a:schemeClr val="phClr"/>
          </a:solidFill>
          <a:prstDash val="solid"/>
        </a:ln>
      </a:lnStyleLst>
      <a:effectStyleLst>
        <a:effectStyle>
          <a:effectLst>
            <a:outerShdw blurRad="63500" dist="50800" dir="5400000" algn="tl">
              <a:srgbClr val="000000">
                <a:alpha val="35294"/>
              </a:srgbClr>
            </a:outerShdw>
          </a:effectLst>
        </a:effectStyle>
        <a:effectStyle>
          <a:effectLst>
            <a:outerShdw blurRad="63500" dist="50800" dir="5400000" algn="tl">
              <a:srgbClr val="000000">
                <a:alpha val="35294"/>
              </a:srgbClr>
            </a:outerShdw>
          </a:effectLst>
          <a:scene3d>
            <a:camera prst="orthographicFront" fov="0">
              <a:rot lat="0" lon="0" rev="0"/>
            </a:camera>
            <a:lightRig rig="soft" dir="t">
              <a:rot lat="0" lon="0" rev="0"/>
            </a:lightRig>
          </a:scene3d>
          <a:sp3d>
            <a:bevelT w="127000" h="12700"/>
            <a:contourClr>
              <a:schemeClr val="phClr">
                <a:tint val="100000"/>
                <a:shade val="100000"/>
                <a:hueMod val="100000"/>
                <a:satMod val="100000"/>
              </a:schemeClr>
            </a:contourClr>
          </a:sp3d>
        </a:effectStyle>
        <a:effectStyle>
          <a:effectLst>
            <a:outerShdw blurRad="63500" dist="50800" dir="5400000" algn="tl">
              <a:srgbClr val="000000">
                <a:alpha val="35294"/>
              </a:srgbClr>
            </a:outerShdw>
          </a:effectLst>
          <a:scene3d>
            <a:camera prst="orthographicFront" fov="0">
              <a:rot lat="0" lon="0" rev="0"/>
            </a:camera>
            <a:lightRig rig="soft" dir="t">
              <a:rot lat="0" lon="0" rev="0"/>
            </a:lightRig>
          </a:scene3d>
          <a:sp3d>
            <a:bevelT w="152400" h="38100"/>
            <a:contourClr>
              <a:schemeClr val="phClr">
                <a:tint val="100000"/>
                <a:shade val="100000"/>
                <a:hueMod val="100000"/>
                <a:satMod val="100000"/>
              </a:schemeClr>
            </a:contourClr>
          </a:sp3d>
        </a:effectStyle>
      </a:effectStyleLst>
      <a:bgFillStyleLst>
        <a:solidFill>
          <a:schemeClr val="phClr">
            <a:tint val="100000"/>
            <a:shade val="100000"/>
            <a:hueMod val="100000"/>
            <a:satMod val="100000"/>
          </a:schemeClr>
        </a:solidFill>
        <a:gradFill rotWithShape="1">
          <a:gsLst>
            <a:gs pos="0">
              <a:schemeClr val="phClr">
                <a:shade val="50000"/>
                <a:satMod val="150000"/>
              </a:schemeClr>
            </a:gs>
            <a:gs pos="50000">
              <a:schemeClr val="phClr">
                <a:tint val="85000"/>
                <a:satMod val="140000"/>
              </a:schemeClr>
            </a:gs>
            <a:gs pos="100000">
              <a:schemeClr val="phClr">
                <a:shade val="50000"/>
                <a:satMod val="150000"/>
              </a:schemeClr>
            </a:gs>
          </a:gsLst>
          <a:lin ang="5400000" scaled="1"/>
        </a:gradFill>
        <a:blipFill>
          <a:blip xmlns:r="http://schemas.openxmlformats.org/officeDocument/2006/relationships" r:embed="rId1">
            <a:duotone>
              <a:schemeClr val="phClr">
                <a:shade val="55000"/>
                <a:satMod val="150000"/>
              </a:schemeClr>
              <a:schemeClr val="phClr">
                <a:tint val="100"/>
                <a:satMod val="150000"/>
              </a:schemeClr>
            </a:duotone>
          </a:blip>
          <a:stretch>
            <a:fillRect/>
          </a:stretch>
        </a:blipFill>
      </a:bgFillStyleLst>
    </a:fmtScheme>
  </a:themeElements>
  <a:objectDefaults/>
  <a:extraClrSchemeLst/>
</a:theme>
</file>

<file path=ppt/theme/theme2.xml><?xml version="1.0" encoding="utf-8"?>
<a:theme xmlns:a="http://schemas.openxmlformats.org/drawingml/2006/main" name="Motiv systému Office">
  <a:themeElements>
    <a:clrScheme name="Kancelář">
      <a:dk1>
        <a:sysClr val="windowText" lastClr="000000"/>
      </a:dk1>
      <a:lt1>
        <a:sysClr val="window" lastClr="FFFFFF"/>
      </a:lt1>
      <a:dk2>
        <a:srgbClr val="1F497D"/>
      </a:dk2>
      <a:lt2>
        <a:srgbClr val="EEECE1"/>
      </a:lt2>
      <a:accent1>
        <a:srgbClr val="4F81BD"/>
      </a:accent1>
      <a:accent2>
        <a:srgbClr val="C0504D"/>
      </a:accent2>
      <a:accent3>
        <a:srgbClr val="9BBB59"/>
      </a:accent3>
      <a:accent4>
        <a:srgbClr val="8064A2"/>
      </a:accent4>
      <a:accent5>
        <a:srgbClr val="4BACC6"/>
      </a:accent5>
      <a:accent6>
        <a:srgbClr val="F79646"/>
      </a:accent6>
      <a:hlink>
        <a:srgbClr val="0000FF"/>
      </a:hlink>
      <a:folHlink>
        <a:srgbClr val="800080"/>
      </a:folHlink>
    </a:clrScheme>
    <a:fontScheme name="Kancelář">
      <a:majorFont>
        <a:latin typeface="Calibri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Times New Roman"/>
        <a:font script="Hebr" typeface="Times New Roman"/>
        <a:font script="Thai" typeface="Angsana New"/>
        <a:font script="Ethi" typeface="Nyala"/>
        <a:font script="Beng" typeface="Vrinda"/>
        <a:font script="Gujr" typeface="Shruti"/>
        <a:font script="Khmr" typeface="MoolBoran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imes New Roman"/>
        <a:font script="Uigh" typeface="Microsoft Uighur"/>
        <a:font script="Geor" typeface="Sylfaen"/>
      </a:majorFont>
      <a:minorFont>
        <a:latin typeface="Calibri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Arial"/>
        <a:font script="Hebr" typeface="Arial"/>
        <a:font script="Thai" typeface="Cordia New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Arial"/>
        <a:font script="Uigh" typeface="Microsoft Uighur"/>
        <a:font script="Geor" typeface="Sylfaen"/>
      </a:minorFont>
    </a:fontScheme>
    <a:fmtScheme name="Kancelář">
      <a:fillStyleLst>
        <a:solidFill>
          <a:schemeClr val="phClr"/>
        </a:solidFill>
        <a:gradFill rotWithShape="1">
          <a:gsLst>
            <a:gs pos="0">
              <a:schemeClr val="phClr">
                <a:tint val="50000"/>
                <a:satMod val="300000"/>
              </a:schemeClr>
            </a:gs>
            <a:gs pos="35000">
              <a:schemeClr val="phClr">
                <a:tint val="37000"/>
                <a:satMod val="300000"/>
              </a:schemeClr>
            </a:gs>
            <a:gs pos="100000">
              <a:schemeClr val="phClr">
                <a:tint val="15000"/>
                <a:satMod val="350000"/>
              </a:schemeClr>
            </a:gs>
          </a:gsLst>
          <a:lin ang="16200000" scaled="1"/>
        </a:gradFill>
        <a:gradFill rotWithShape="1">
          <a:gsLst>
            <a:gs pos="0">
              <a:schemeClr val="phClr">
                <a:shade val="51000"/>
                <a:satMod val="130000"/>
              </a:schemeClr>
            </a:gs>
            <a:gs pos="80000">
              <a:schemeClr val="phClr">
                <a:shade val="93000"/>
                <a:satMod val="130000"/>
              </a:schemeClr>
            </a:gs>
            <a:gs pos="100000">
              <a:schemeClr val="phClr">
                <a:shade val="94000"/>
                <a:satMod val="135000"/>
              </a:schemeClr>
            </a:gs>
          </a:gsLst>
          <a:lin ang="16200000" scaled="0"/>
        </a:gradFill>
      </a:fillStyleLst>
      <a:lnStyleLst>
        <a:ln w="9525" cap="flat" cmpd="sng" algn="ctr">
          <a:solidFill>
            <a:schemeClr val="phClr">
              <a:shade val="95000"/>
              <a:satMod val="105000"/>
            </a:schemeClr>
          </a:solidFill>
          <a:prstDash val="solid"/>
        </a:ln>
        <a:ln w="25400" cap="flat" cmpd="sng" algn="ctr">
          <a:solidFill>
            <a:schemeClr val="phClr"/>
          </a:solidFill>
          <a:prstDash val="solid"/>
        </a:ln>
        <a:ln w="38100" cap="flat" cmpd="sng" algn="ctr">
          <a:solidFill>
            <a:schemeClr val="phClr"/>
          </a:solidFill>
          <a:prstDash val="solid"/>
        </a:ln>
      </a:lnStyleLst>
      <a:effectStyleLst>
        <a:effectStyle>
          <a:effectLst>
            <a:outerShdw blurRad="40000" dist="20000" dir="5400000" rotWithShape="0">
              <a:srgbClr val="000000">
                <a:alpha val="38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  <a:scene3d>
            <a:camera prst="orthographicFront">
              <a:rot lat="0" lon="0" rev="0"/>
            </a:camera>
            <a:lightRig rig="threePt" dir="t">
              <a:rot lat="0" lon="0" rev="1200000"/>
            </a:lightRig>
          </a:scene3d>
          <a:sp3d>
            <a:bevelT w="63500" h="25400"/>
          </a:sp3d>
        </a:effectStyle>
      </a:effectStyleLst>
      <a:bgFillStyleLst>
        <a:solidFill>
          <a:schemeClr val="phClr"/>
        </a:solidFill>
        <a:gradFill rotWithShape="1">
          <a:gsLst>
            <a:gs pos="0">
              <a:schemeClr val="phClr">
                <a:tint val="40000"/>
                <a:satMod val="350000"/>
              </a:schemeClr>
            </a:gs>
            <a:gs pos="40000">
              <a:schemeClr val="phClr">
                <a:tint val="45000"/>
                <a:shade val="99000"/>
                <a:satMod val="350000"/>
              </a:schemeClr>
            </a:gs>
            <a:gs pos="100000">
              <a:schemeClr val="phClr">
                <a:shade val="20000"/>
                <a:satMod val="255000"/>
              </a:schemeClr>
            </a:gs>
          </a:gsLst>
          <a:path path="circle">
            <a:fillToRect l="50000" t="-80000" r="50000" b="180000"/>
          </a:path>
        </a:gradFill>
        <a:gradFill rotWithShape="1">
          <a:gsLst>
            <a:gs pos="0">
              <a:schemeClr val="phClr">
                <a:tint val="80000"/>
                <a:satMod val="300000"/>
              </a:schemeClr>
            </a:gs>
            <a:gs pos="100000">
              <a:schemeClr val="phClr">
                <a:shade val="30000"/>
                <a:satMod val="200000"/>
              </a:schemeClr>
            </a:gs>
          </a:gsLst>
          <a:path path="circle">
            <a:fillToRect l="50000" t="50000" r="50000" b="50000"/>
          </a:path>
        </a:gradFill>
      </a:bgFillStyleLst>
    </a:fmtScheme>
  </a:themeElements>
  <a:objectDefaults/>
  <a:extraClrSchemeLst/>
</a:theme>
</file>

<file path=docProps/app.xml><?xml version="1.0" encoding="utf-8"?>
<Properties xmlns="http://schemas.openxmlformats.org/officeDocument/2006/extended-properties" xmlns:vt="http://schemas.openxmlformats.org/officeDocument/2006/docPropsVTypes">
  <Template>TC010205606[[fn=Motiv hedvábí]]</Template>
  <TotalTime>2226</TotalTime>
  <Words>1402</Words>
  <Application>Microsoft Office PowerPoint</Application>
  <PresentationFormat>Předvádění na obrazovce (4:3)</PresentationFormat>
  <Paragraphs>212</Paragraphs>
  <Slides>24</Slides>
  <Notes>2</Notes>
  <HiddenSlides>0</HiddenSlides>
  <MMClips>0</MMClips>
  <ScaleCrop>false</ScaleCrop>
  <HeadingPairs>
    <vt:vector size="6" baseType="variant">
      <vt:variant>
        <vt:lpstr>Motiv</vt:lpstr>
      </vt:variant>
      <vt:variant>
        <vt:i4>1</vt:i4>
      </vt:variant>
      <vt:variant>
        <vt:lpstr>Vložené servery OLE</vt:lpstr>
      </vt:variant>
      <vt:variant>
        <vt:i4>1</vt:i4>
      </vt:variant>
      <vt:variant>
        <vt:lpstr>Nadpisy snímků</vt:lpstr>
      </vt:variant>
      <vt:variant>
        <vt:i4>24</vt:i4>
      </vt:variant>
    </vt:vector>
  </HeadingPairs>
  <TitlesOfParts>
    <vt:vector size="26" baseType="lpstr">
      <vt:lpstr>Silk</vt:lpstr>
      <vt:lpstr>Acrobat Document</vt:lpstr>
      <vt:lpstr>Název školy: Svobodná základní škola, o.p.s. Autor: Andrea Fadrhonsová Název materiálu: VY_32_INOVACE_01_ ČESKÝ JAZYK_                  VYJMENOVANÁ SLOVA PO B Název: VYJMENOVANÁ SLOVA PO B  Číslo projektu: CZ.1.07/1.4.00/21.0929</vt:lpstr>
      <vt:lpstr>Snímek 2</vt:lpstr>
      <vt:lpstr>Snímek 3</vt:lpstr>
      <vt:lpstr>Snímek 4</vt:lpstr>
      <vt:lpstr>Snímek 5</vt:lpstr>
      <vt:lpstr>Snímek 6</vt:lpstr>
      <vt:lpstr>Snímek 7</vt:lpstr>
      <vt:lpstr>Snímek 8</vt:lpstr>
      <vt:lpstr>Snímek 9</vt:lpstr>
      <vt:lpstr>Snímek 10</vt:lpstr>
      <vt:lpstr>Snímek 11</vt:lpstr>
      <vt:lpstr>Snímek 12</vt:lpstr>
      <vt:lpstr>Snímek 13</vt:lpstr>
      <vt:lpstr>Snímek 14</vt:lpstr>
      <vt:lpstr>Snímek 15</vt:lpstr>
      <vt:lpstr>Snímek 16</vt:lpstr>
      <vt:lpstr>Snímek 17</vt:lpstr>
      <vt:lpstr>Snímek 18</vt:lpstr>
      <vt:lpstr>Snímek 19</vt:lpstr>
      <vt:lpstr>Snímek 20</vt:lpstr>
      <vt:lpstr>Snímek 21</vt:lpstr>
      <vt:lpstr>Snímek 22</vt:lpstr>
      <vt:lpstr>Snímek 23</vt:lpstr>
      <vt:lpstr>Snímek 24</vt:lpstr>
    </vt:vector>
  </TitlesOfParts>
  <LinksUpToDate>false</LinksUpToDate>
  <SharedDoc>false</SharedDoc>
  <HyperlinksChanged>false</HyperlinksChanged>
  <AppVersion>12.0000</AppVersion>
</Properties>
</file>

<file path=docProps/core.xml><?xml version="1.0" encoding="utf-8"?>
<cp:coreProperties xmlns:cp="http://schemas.openxmlformats.org/package/2006/metadata/core-properties" xmlns:dc="http://purl.org/dc/elements/1.1/" xmlns:dcterms="http://purl.org/dc/terms/" xmlns:dcmitype="http://purl.org/dc/dcmitype/" xmlns:xsi="http://www.w3.org/2001/XMLSchema-instance">
  <dc:title>Název škola: Svobodná základní škola, o.p.s. Autor : Andrea Fadrhonsová Název materiálu: VY_32_INOVACE_01_ČESKÝ JAZYK_VYJMENOVANÁ SLOVA PO B Název: VYJMENOVANÁ SLOVA PO B  Číslo projektu: CZ:1.07/1.4.00/21.0929</dc:title>
  <dc:creator>pc</dc:creator>
  <cp:lastModifiedBy>Dum</cp:lastModifiedBy>
  <cp:revision>130</cp:revision>
  <dcterms:created xsi:type="dcterms:W3CDTF">2012-04-12T13:05:40Z</dcterms:created>
  <dcterms:modified xsi:type="dcterms:W3CDTF">2013-02-07T14:39:37Z</dcterms:modified>
</cp:coreProperties>
</file>