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78" r:id="rId3"/>
    <p:sldId id="279" r:id="rId4"/>
    <p:sldId id="257" r:id="rId5"/>
    <p:sldId id="258" r:id="rId6"/>
    <p:sldId id="259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5" r:id="rId19"/>
    <p:sldId id="276" r:id="rId20"/>
    <p:sldId id="277" r:id="rId21"/>
    <p:sldId id="260" r:id="rId22"/>
    <p:sldId id="264" r:id="rId23"/>
    <p:sldId id="269" r:id="rId24"/>
    <p:sldId id="274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2" autoAdjust="0"/>
    <p:restoredTop sz="93606" autoAdjust="0"/>
  </p:normalViewPr>
  <p:slideViewPr>
    <p:cSldViewPr>
      <p:cViewPr varScale="1">
        <p:scale>
          <a:sx n="102" d="100"/>
          <a:sy n="102" d="100"/>
        </p:scale>
        <p:origin x="-2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 algn="ctr">
              <a:defRPr sz="5500"/>
            </a:lvl1pPr>
          </a:lstStyle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ko-KR"/>
          </a:p>
        </p:txBody>
      </p:sp>
      <p:sp>
        <p:nvSpPr>
          <p:cNvPr id="10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30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 rot="21172883" flipH="1">
            <a:off x="4068648" y="1312793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21435926" flipH="1">
            <a:off x="4045012" y="1267664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065563" y="1252028"/>
            <a:ext cx="3840480" cy="384048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293056">
            <a:off x="4124179" y="1181685"/>
            <a:ext cx="3977640" cy="397764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tIns="45720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altLang="ko-KR" smtClean="0"/>
              <a:t>Kliknutím lze upravit styl.</a:t>
            </a:r>
            <a:endParaRPr lang="ko-KR" altLang="ko-KR" dirty="0"/>
          </a:p>
        </p:txBody>
      </p:sp>
      <p:sp>
        <p:nvSpPr>
          <p:cNvPr id="2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 dirty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>
              <a:defRPr sz="1100"/>
            </a:lvl1pPr>
          </a:lstStyle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>
              <a:defRPr sz="1100"/>
            </a:lvl1pPr>
          </a:lstStyle>
          <a:p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>
              <a:defRPr sz="1100"/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1" hangingPunct="1">
        <a:spcBef>
          <a:spcPct val="0"/>
        </a:spcBef>
        <a:buNone/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+mj-ea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274320" algn="l" rtl="0" eaLnBrk="1" latinLnBrk="1" hangingPunct="1">
        <a:spcBef>
          <a:spcPct val="20000"/>
        </a:spcBef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+mn-ea"/>
          <a:ea typeface="+mn-ea"/>
          <a:cs typeface="+mn-cs"/>
        </a:defRPr>
      </a:lvl1pPr>
      <a:lvl2pPr marL="676656" indent="-228600" algn="l" rtl="0" eaLnBrk="1" latinLnBrk="1" hangingPunct="1">
        <a:spcBef>
          <a:spcPct val="20000"/>
        </a:spcBef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+mn-ea"/>
          <a:ea typeface="+mn-ea"/>
          <a:cs typeface="+mn-cs"/>
        </a:defRPr>
      </a:lvl2pPr>
      <a:lvl3pPr marL="93268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+mn-ea"/>
          <a:ea typeface="+mn-ea"/>
          <a:cs typeface="+mn-cs"/>
        </a:defRPr>
      </a:lvl3pPr>
      <a:lvl4pPr marL="119786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4pPr>
      <a:lvl5pPr marL="1463040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hyperlink" Target="http://dumy.cz/" TargetMode="External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rgenstein_water_mill.jpg" TargetMode="External"/><Relationship Id="rId2" Type="http://schemas.openxmlformats.org/officeDocument/2006/relationships/hyperlink" Target="http://commons.wikimedia.org/wiki/File:Ear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ommons.wikimedia.org/wiki/File:Barn_Swallows.jpg" TargetMode="External"/><Relationship Id="rId4" Type="http://schemas.openxmlformats.org/officeDocument/2006/relationships/hyperlink" Target="http://commons.wikimedia.org/wiki/File:Laser_Meets_Lightning.jp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awtuckaway_Lake.JPG" TargetMode="External"/><Relationship Id="rId2" Type="http://schemas.openxmlformats.org/officeDocument/2006/relationships/hyperlink" Target="http://commons.wikimedia.org/wiki/File:Altocumulus_clouds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ommons.wikimedia.org/wiki/File:Hills_Vagamon.jpg" TargetMode="External"/><Relationship Id="rId4" Type="http://schemas.openxmlformats.org/officeDocument/2006/relationships/hyperlink" Target="http://commons.wikimedia.org/wiki/File:Scared_Crying_Child.jpg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Bast_fibre.JPG" TargetMode="External"/><Relationship Id="rId2" Type="http://schemas.openxmlformats.org/officeDocument/2006/relationships/hyperlink" Target="http://commons.wikimedia.org/wiki/File:Short_leg_cast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ommons.wikimedia.org/wiki/File:Wormwood_bush.jpg" TargetMode="External"/><Relationship Id="rId4" Type="http://schemas.openxmlformats.org/officeDocument/2006/relationships/hyperlink" Target="http://commons.wikimedia.org/wiki/File:Ski-Skidor.JPG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Oso_de_peluche,_regalo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548681"/>
            <a:ext cx="8352928" cy="3051770"/>
          </a:xfrm>
        </p:spPr>
        <p:txBody>
          <a:bodyPr>
            <a:normAutofit/>
          </a:bodyPr>
          <a:lstStyle/>
          <a:p>
            <a:r>
              <a:rPr lang="cs-CZ" sz="2400" dirty="0">
                <a:solidFill>
                  <a:schemeClr val="tx1"/>
                </a:solidFill>
                <a:effectLst/>
                <a:cs typeface="Times New Roman" pitchFamily="18" charset="0"/>
              </a:rPr>
              <a:t>Název školy</a:t>
            </a:r>
            <a:r>
              <a:rPr lang="cs-CZ" sz="2400" b="0" dirty="0">
                <a:solidFill>
                  <a:schemeClr val="tx1"/>
                </a:solidFill>
                <a:effectLst/>
                <a:cs typeface="Times New Roman" pitchFamily="18" charset="0"/>
              </a:rPr>
              <a:t>: Svobodná základní škola, o.p.s.</a:t>
            </a:r>
            <a:br>
              <a:rPr lang="cs-CZ" sz="2400" b="0" dirty="0">
                <a:solidFill>
                  <a:schemeClr val="tx1"/>
                </a:solidFill>
                <a:effectLst/>
                <a:cs typeface="Times New Roman" pitchFamily="18" charset="0"/>
              </a:rPr>
            </a:br>
            <a:r>
              <a:rPr lang="cs-CZ" sz="2400" dirty="0">
                <a:solidFill>
                  <a:schemeClr val="tx1"/>
                </a:solidFill>
                <a:effectLst/>
                <a:cs typeface="Times New Roman" pitchFamily="18" charset="0"/>
              </a:rPr>
              <a:t>Autor</a:t>
            </a:r>
            <a:r>
              <a:rPr lang="cs-CZ" sz="2400" b="0" dirty="0">
                <a:solidFill>
                  <a:schemeClr val="tx1"/>
                </a:solidFill>
                <a:effectLst/>
                <a:cs typeface="Times New Roman" pitchFamily="18" charset="0"/>
              </a:rPr>
              <a:t>: Andrea </a:t>
            </a:r>
            <a:r>
              <a:rPr lang="cs-CZ" sz="2400" b="0" dirty="0" err="1">
                <a:solidFill>
                  <a:schemeClr val="tx1"/>
                </a:solidFill>
                <a:effectLst/>
                <a:cs typeface="Times New Roman" pitchFamily="18" charset="0"/>
              </a:rPr>
              <a:t>Fadrhonsová</a:t>
            </a:r>
            <a:r>
              <a:rPr lang="cs-CZ" sz="2400" b="0" dirty="0">
                <a:solidFill>
                  <a:schemeClr val="tx1"/>
                </a:solidFill>
                <a:effectLst/>
                <a:cs typeface="Times New Roman" pitchFamily="18" charset="0"/>
              </a:rPr>
              <a:t/>
            </a:r>
            <a:br>
              <a:rPr lang="cs-CZ" sz="2400" b="0" dirty="0">
                <a:solidFill>
                  <a:schemeClr val="tx1"/>
                </a:solidFill>
                <a:effectLst/>
                <a:cs typeface="Times New Roman" pitchFamily="18" charset="0"/>
              </a:rPr>
            </a:br>
            <a:r>
              <a:rPr lang="cs-CZ" sz="2400" dirty="0">
                <a:solidFill>
                  <a:schemeClr val="tx1"/>
                </a:solidFill>
                <a:effectLst/>
                <a:cs typeface="Times New Roman" pitchFamily="18" charset="0"/>
              </a:rPr>
              <a:t>Název materiálu</a:t>
            </a:r>
            <a:r>
              <a:rPr lang="cs-CZ" sz="2400" b="0" dirty="0">
                <a:solidFill>
                  <a:schemeClr val="tx1"/>
                </a:solidFill>
                <a:effectLst/>
                <a:cs typeface="Times New Roman" pitchFamily="18" charset="0"/>
              </a:rPr>
              <a:t>: </a:t>
            </a:r>
            <a:r>
              <a:rPr lang="cs-CZ" sz="2400" b="0" dirty="0" smtClean="0">
                <a:solidFill>
                  <a:schemeClr val="tx1"/>
                </a:solidFill>
                <a:effectLst/>
                <a:cs typeface="Times New Roman" pitchFamily="18" charset="0"/>
              </a:rPr>
              <a:t>VY_32_INOVACE_02_ČESKÝ </a:t>
            </a:r>
            <a:r>
              <a:rPr lang="cs-CZ" sz="2400" b="0" dirty="0">
                <a:solidFill>
                  <a:schemeClr val="tx1"/>
                </a:solidFill>
                <a:effectLst/>
                <a:cs typeface="Times New Roman" pitchFamily="18" charset="0"/>
              </a:rPr>
              <a:t>JAZYK_                  VYJMENOVANÁ SLOVA PO </a:t>
            </a:r>
            <a:r>
              <a:rPr lang="cs-CZ" sz="2400" b="0" dirty="0" smtClean="0">
                <a:solidFill>
                  <a:schemeClr val="tx1"/>
                </a:solidFill>
                <a:effectLst/>
                <a:cs typeface="Times New Roman" pitchFamily="18" charset="0"/>
              </a:rPr>
              <a:t>L</a:t>
            </a:r>
            <a:r>
              <a:rPr lang="cs-CZ" sz="2400" b="0" dirty="0">
                <a:solidFill>
                  <a:schemeClr val="tx1"/>
                </a:solidFill>
                <a:effectLst/>
                <a:cs typeface="Times New Roman" pitchFamily="18" charset="0"/>
              </a:rPr>
              <a:t/>
            </a:r>
            <a:br>
              <a:rPr lang="cs-CZ" sz="2400" b="0" dirty="0">
                <a:solidFill>
                  <a:schemeClr val="tx1"/>
                </a:solidFill>
                <a:effectLst/>
                <a:cs typeface="Times New Roman" pitchFamily="18" charset="0"/>
              </a:rPr>
            </a:br>
            <a:r>
              <a:rPr lang="cs-CZ" sz="2400" dirty="0">
                <a:solidFill>
                  <a:schemeClr val="tx1"/>
                </a:solidFill>
                <a:effectLst/>
                <a:cs typeface="Times New Roman" pitchFamily="18" charset="0"/>
              </a:rPr>
              <a:t>Název</a:t>
            </a:r>
            <a:r>
              <a:rPr lang="cs-CZ" sz="2400" b="0" dirty="0">
                <a:solidFill>
                  <a:schemeClr val="tx1"/>
                </a:solidFill>
                <a:effectLst/>
                <a:cs typeface="Times New Roman" pitchFamily="18" charset="0"/>
              </a:rPr>
              <a:t>: VYJMENOVANÁ SLOVA PO </a:t>
            </a:r>
            <a:r>
              <a:rPr lang="cs-CZ" sz="2400" b="0" dirty="0" smtClean="0">
                <a:solidFill>
                  <a:schemeClr val="tx1"/>
                </a:solidFill>
                <a:effectLst/>
                <a:cs typeface="Times New Roman" pitchFamily="18" charset="0"/>
              </a:rPr>
              <a:t>L </a:t>
            </a:r>
            <a:r>
              <a:rPr lang="cs-CZ" sz="2400" b="0" dirty="0">
                <a:solidFill>
                  <a:schemeClr val="tx1"/>
                </a:solidFill>
                <a:effectLst/>
                <a:cs typeface="Times New Roman" pitchFamily="18" charset="0"/>
              </a:rPr>
              <a:t/>
            </a:r>
            <a:br>
              <a:rPr lang="cs-CZ" sz="2400" b="0" dirty="0">
                <a:solidFill>
                  <a:schemeClr val="tx1"/>
                </a:solidFill>
                <a:effectLst/>
                <a:cs typeface="Times New Roman" pitchFamily="18" charset="0"/>
              </a:rPr>
            </a:br>
            <a:r>
              <a:rPr lang="cs-CZ" sz="2400" dirty="0">
                <a:solidFill>
                  <a:schemeClr val="tx1"/>
                </a:solidFill>
                <a:effectLst/>
                <a:cs typeface="Times New Roman" pitchFamily="18" charset="0"/>
              </a:rPr>
              <a:t>Číslo projektu</a:t>
            </a:r>
            <a:r>
              <a:rPr lang="cs-CZ" sz="2400" b="0" dirty="0">
                <a:solidFill>
                  <a:schemeClr val="tx1"/>
                </a:solidFill>
                <a:effectLst/>
                <a:cs typeface="Times New Roman" pitchFamily="18" charset="0"/>
              </a:rPr>
              <a:t>: CZ.1.07/1.4.00/21.0929</a:t>
            </a:r>
            <a:endParaRPr lang="cs-CZ" sz="2400" dirty="0" smtClean="0"/>
          </a:p>
        </p:txBody>
      </p:sp>
      <p:sp>
        <p:nvSpPr>
          <p:cNvPr id="1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635896" y="3284984"/>
            <a:ext cx="5184000" cy="504000"/>
          </a:xfrm>
        </p:spPr>
        <p:txBody>
          <a:bodyPr>
            <a:noAutofit/>
          </a:bodyPr>
          <a:lstStyle/>
          <a:p>
            <a:pPr algn="l" eaLnBrk="1" hangingPunct="1"/>
            <a:r>
              <a:rPr lang="cs-CZ" sz="2800" b="1" dirty="0" smtClean="0"/>
              <a:t>VYJMENOVANÁ SLOVA PO L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971600" y="6453336"/>
            <a:ext cx="7272000" cy="324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pic>
        <p:nvPicPr>
          <p:cNvPr id="7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63185" y="4221088"/>
            <a:ext cx="6191250" cy="1352550"/>
          </a:xfrm>
          <a:prstGeom prst="rect">
            <a:avLst/>
          </a:prstGeom>
          <a:noFill/>
        </p:spPr>
      </p:pic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679694887"/>
              </p:ext>
            </p:extLst>
          </p:nvPr>
        </p:nvGraphicFramePr>
        <p:xfrm>
          <a:off x="7967663" y="476250"/>
          <a:ext cx="900112" cy="719138"/>
        </p:xfrm>
        <a:graphic>
          <a:graphicData uri="http://schemas.openxmlformats.org/presentationml/2006/ole">
            <p:oleObj spid="_x0000_s1051" name="Acrobat Document" r:id="rId4" imgW="9523810" imgH="7621064" progId="AcroExch.Document.7">
              <p:embed/>
            </p:oleObj>
          </a:graphicData>
        </a:graphic>
      </p:graphicFrame>
      <p:sp>
        <p:nvSpPr>
          <p:cNvPr id="3" name="Obdélník 2"/>
          <p:cNvSpPr/>
          <p:nvPr/>
        </p:nvSpPr>
        <p:spPr>
          <a:xfrm>
            <a:off x="6215021" y="6058665"/>
            <a:ext cx="259859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cs-CZ" sz="1200" dirty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>
                <a:latin typeface="Arial" pitchFamily="34" charset="0"/>
                <a:cs typeface="Arial" pitchFamily="34" charset="0"/>
                <a:hlinkClick r:id="rId5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77845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620688"/>
            <a:ext cx="84249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Anotace</a:t>
            </a:r>
            <a:r>
              <a:rPr lang="cs-CZ" dirty="0"/>
              <a:t>:</a:t>
            </a:r>
          </a:p>
          <a:p>
            <a:endParaRPr lang="cs-CZ" dirty="0"/>
          </a:p>
          <a:p>
            <a:r>
              <a:rPr lang="cs-CZ" dirty="0"/>
              <a:t>Materiál je určen pro žáky 3.třídy.</a:t>
            </a:r>
          </a:p>
          <a:p>
            <a:endParaRPr lang="cs-CZ" dirty="0"/>
          </a:p>
          <a:p>
            <a:r>
              <a:rPr lang="cs-CZ" dirty="0"/>
              <a:t>Děti se hravou formou seznamují s významem jednotlivých vyjmenovaných</a:t>
            </a:r>
          </a:p>
          <a:p>
            <a:endParaRPr lang="cs-CZ" dirty="0"/>
          </a:p>
          <a:p>
            <a:r>
              <a:rPr lang="cs-CZ" dirty="0"/>
              <a:t>slov po </a:t>
            </a:r>
            <a:r>
              <a:rPr lang="cs-CZ" dirty="0" smtClean="0"/>
              <a:t>L. </a:t>
            </a:r>
            <a:r>
              <a:rPr lang="cs-CZ" dirty="0"/>
              <a:t>Nejprve uvidí daný pojem a obrázek, kde se slovo vyskytuje.</a:t>
            </a:r>
          </a:p>
          <a:p>
            <a:endParaRPr lang="cs-CZ" dirty="0"/>
          </a:p>
          <a:p>
            <a:r>
              <a:rPr lang="cs-CZ" dirty="0"/>
              <a:t>Dále se samy pokusí o vysvětlení slova a užití slova ve větě. Možné správné </a:t>
            </a:r>
          </a:p>
          <a:p>
            <a:endParaRPr lang="cs-CZ" dirty="0"/>
          </a:p>
          <a:p>
            <a:r>
              <a:rPr lang="cs-CZ" dirty="0"/>
              <a:t>řešení učitel ukáže na tabuli. Vyzkoušejí si přiřazování některých </a:t>
            </a:r>
          </a:p>
          <a:p>
            <a:endParaRPr lang="cs-CZ" dirty="0"/>
          </a:p>
          <a:p>
            <a:r>
              <a:rPr lang="cs-CZ" dirty="0"/>
              <a:t>vyjmenovaných slov k obrázkům s následnou kontrolou.</a:t>
            </a:r>
          </a:p>
          <a:p>
            <a:endParaRPr lang="cs-CZ" dirty="0"/>
          </a:p>
          <a:p>
            <a:r>
              <a:rPr lang="cs-CZ" dirty="0"/>
              <a:t>Materiál slouží k pochopení a naučení vyjmenovaných slov </a:t>
            </a:r>
            <a:r>
              <a:rPr lang="cs-CZ" dirty="0" smtClean="0"/>
              <a:t>po L</a:t>
            </a:r>
            <a:endParaRPr lang="cs-CZ" dirty="0"/>
          </a:p>
          <a:p>
            <a:endParaRPr lang="cs-CZ" dirty="0"/>
          </a:p>
          <a:p>
            <a:r>
              <a:rPr lang="cs-CZ" dirty="0"/>
              <a:t>a  k  procvičení psaní y ý u slov vyjmenovaných po </a:t>
            </a:r>
            <a:r>
              <a:rPr lang="cs-CZ" dirty="0" smtClean="0"/>
              <a:t>L i </a:t>
            </a:r>
            <a:r>
              <a:rPr lang="cs-CZ" dirty="0"/>
              <a:t>u slov příbuzných.</a:t>
            </a:r>
          </a:p>
          <a:p>
            <a:endParaRPr lang="cs-CZ" dirty="0"/>
          </a:p>
          <a:p>
            <a:r>
              <a:rPr lang="cs-CZ" b="1" dirty="0"/>
              <a:t>Pomůcky</a:t>
            </a:r>
            <a:r>
              <a:rPr lang="cs-CZ" dirty="0"/>
              <a:t>: fixy na tabuli ( viz okno </a:t>
            </a:r>
            <a:r>
              <a:rPr lang="cs-CZ" dirty="0" smtClean="0"/>
              <a:t>č.19 a č.20 </a:t>
            </a:r>
            <a:r>
              <a:rPr lang="cs-CZ" dirty="0"/>
              <a:t>)</a:t>
            </a:r>
          </a:p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971600" y="6381328"/>
            <a:ext cx="7308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1397288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6237312"/>
            <a:ext cx="7308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/>
              <a:t>.</a:t>
            </a:r>
          </a:p>
        </p:txBody>
      </p:sp>
      <p:sp>
        <p:nvSpPr>
          <p:cNvPr id="3" name="Obdélník 2"/>
          <p:cNvSpPr/>
          <p:nvPr/>
        </p:nvSpPr>
        <p:spPr>
          <a:xfrm>
            <a:off x="706760" y="764704"/>
            <a:ext cx="79208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POKYNY:</a:t>
            </a:r>
          </a:p>
          <a:p>
            <a:endParaRPr lang="cs-CZ" dirty="0"/>
          </a:p>
          <a:p>
            <a:r>
              <a:rPr lang="cs-CZ" b="1" dirty="0"/>
              <a:t>Okno č. 4 - 5: </a:t>
            </a:r>
            <a:r>
              <a:rPr lang="cs-CZ" dirty="0"/>
              <a:t>Žáci se seznamují s pořadím vyjmenovaných slov po </a:t>
            </a:r>
            <a:r>
              <a:rPr lang="cs-CZ" dirty="0" smtClean="0"/>
              <a:t>L.</a:t>
            </a:r>
            <a:endParaRPr lang="cs-CZ" dirty="0"/>
          </a:p>
          <a:p>
            <a:endParaRPr lang="cs-CZ" dirty="0"/>
          </a:p>
          <a:p>
            <a:r>
              <a:rPr lang="cs-CZ" b="1" dirty="0"/>
              <a:t>Okno č. 6 -18:</a:t>
            </a:r>
            <a:r>
              <a:rPr lang="cs-CZ" dirty="0"/>
              <a:t> Žáci </a:t>
            </a:r>
            <a:r>
              <a:rPr lang="cs-CZ" dirty="0" smtClean="0"/>
              <a:t>si přečtou dané vyjmenované slovo </a:t>
            </a:r>
            <a:r>
              <a:rPr lang="cs-CZ" dirty="0"/>
              <a:t>po </a:t>
            </a:r>
            <a:r>
              <a:rPr lang="cs-CZ" dirty="0" smtClean="0"/>
              <a:t>L</a:t>
            </a:r>
          </a:p>
          <a:p>
            <a:endParaRPr lang="cs-CZ" dirty="0"/>
          </a:p>
          <a:p>
            <a:r>
              <a:rPr lang="cs-CZ" dirty="0" smtClean="0"/>
              <a:t>a dále </a:t>
            </a:r>
            <a:r>
              <a:rPr lang="cs-CZ" dirty="0"/>
              <a:t>se pokusí vysvětlit jeho </a:t>
            </a:r>
            <a:r>
              <a:rPr lang="cs-CZ" dirty="0" smtClean="0"/>
              <a:t>význam za </a:t>
            </a:r>
            <a:r>
              <a:rPr lang="cs-CZ" dirty="0"/>
              <a:t>pomocí synonym.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Následuje </a:t>
            </a:r>
            <a:r>
              <a:rPr lang="cs-CZ" dirty="0"/>
              <a:t>kontrola významu na tabuli.</a:t>
            </a:r>
          </a:p>
          <a:p>
            <a:endParaRPr lang="cs-CZ" dirty="0"/>
          </a:p>
          <a:p>
            <a:r>
              <a:rPr lang="cs-CZ" dirty="0"/>
              <a:t>Následně se žáci pokoušejí použít dané slovo ve větě, </a:t>
            </a:r>
            <a:r>
              <a:rPr lang="cs-CZ" dirty="0" smtClean="0"/>
              <a:t>možné správné </a:t>
            </a:r>
          </a:p>
          <a:p>
            <a:endParaRPr lang="cs-CZ" dirty="0"/>
          </a:p>
          <a:p>
            <a:r>
              <a:rPr lang="cs-CZ" dirty="0" smtClean="0"/>
              <a:t>řešení si zkontrolují </a:t>
            </a:r>
            <a:r>
              <a:rPr lang="cs-CZ" dirty="0"/>
              <a:t>na tabuli.</a:t>
            </a:r>
          </a:p>
          <a:p>
            <a:endParaRPr lang="cs-CZ" dirty="0"/>
          </a:p>
          <a:p>
            <a:r>
              <a:rPr lang="cs-CZ" b="1" dirty="0"/>
              <a:t>Okno č. 19 – 20:  </a:t>
            </a:r>
            <a:r>
              <a:rPr lang="cs-CZ" dirty="0"/>
              <a:t>Žáci přiřazují </a:t>
            </a:r>
            <a:r>
              <a:rPr lang="cs-CZ" dirty="0" smtClean="0"/>
              <a:t>za </a:t>
            </a:r>
            <a:r>
              <a:rPr lang="cs-CZ" dirty="0"/>
              <a:t>pomocí fixů daná vyjmenovaná slova </a:t>
            </a:r>
          </a:p>
          <a:p>
            <a:endParaRPr lang="cs-CZ" dirty="0"/>
          </a:p>
          <a:p>
            <a:r>
              <a:rPr lang="cs-CZ" dirty="0"/>
              <a:t>po </a:t>
            </a:r>
            <a:r>
              <a:rPr lang="cs-CZ" dirty="0" smtClean="0"/>
              <a:t>L </a:t>
            </a:r>
            <a:r>
              <a:rPr lang="cs-CZ" dirty="0"/>
              <a:t>k obrázkům. Následuje grafická kontrola na tabuli.</a:t>
            </a:r>
          </a:p>
        </p:txBody>
      </p:sp>
    </p:spTree>
    <p:extLst>
      <p:ext uri="{BB962C8B-B14F-4D97-AF65-F5344CB8AC3E}">
        <p14:creationId xmlns="" xmlns:p14="http://schemas.microsoft.com/office/powerpoint/2010/main" val="342180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33634" y="6436599"/>
            <a:ext cx="7410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053889" y="554777"/>
            <a:ext cx="6624736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Arial" pitchFamily="34" charset="0"/>
                <a:cs typeface="Arial" pitchFamily="34" charset="0"/>
              </a:rPr>
              <a:t>Vyjmenovaná slova po L 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75856" y="3122151"/>
            <a:ext cx="252000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atin typeface="Arial" pitchFamily="34" charset="0"/>
                <a:cs typeface="Arial" pitchFamily="34" charset="0"/>
              </a:rPr>
              <a:t>plyš</a:t>
            </a:r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 rot="20306191">
            <a:off x="3239411" y="3122150"/>
            <a:ext cx="288000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atin typeface="Arial" pitchFamily="34" charset="0"/>
                <a:cs typeface="Arial" pitchFamily="34" charset="0"/>
              </a:rPr>
              <a:t>pelyněk</a:t>
            </a:r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 rot="1467816">
            <a:off x="3197791" y="3138746"/>
            <a:ext cx="252000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atin typeface="Arial" pitchFamily="34" charset="0"/>
                <a:cs typeface="Arial" pitchFamily="34" charset="0"/>
              </a:rPr>
              <a:t>lyže</a:t>
            </a:r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79020" y="3109481"/>
            <a:ext cx="2520000" cy="936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atin typeface="Arial" pitchFamily="34" charset="0"/>
                <a:cs typeface="Arial" pitchFamily="34" charset="0"/>
              </a:rPr>
              <a:t>lýko</a:t>
            </a:r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 rot="18852673">
            <a:off x="3326342" y="3115815"/>
            <a:ext cx="252000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atin typeface="Arial" pitchFamily="34" charset="0"/>
                <a:cs typeface="Arial" pitchFamily="34" charset="0"/>
              </a:rPr>
              <a:t>lýtko</a:t>
            </a:r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342472" y="2996952"/>
            <a:ext cx="252000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atin typeface="Arial" pitchFamily="34" charset="0"/>
                <a:cs typeface="Arial" pitchFamily="34" charset="0"/>
              </a:rPr>
              <a:t>lysý</a:t>
            </a:r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 rot="20744319">
            <a:off x="3202561" y="3069067"/>
            <a:ext cx="2520000" cy="936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atin typeface="Arial" pitchFamily="34" charset="0"/>
                <a:cs typeface="Arial" pitchFamily="34" charset="0"/>
              </a:rPr>
              <a:t>vzlykat</a:t>
            </a:r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270646" y="3067961"/>
            <a:ext cx="2520000" cy="936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atin typeface="Arial" pitchFamily="34" charset="0"/>
                <a:cs typeface="Arial" pitchFamily="34" charset="0"/>
              </a:rPr>
              <a:t>plýtvat</a:t>
            </a:r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 rot="1650173">
            <a:off x="3081364" y="3135647"/>
            <a:ext cx="2664000" cy="936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atin typeface="Arial" pitchFamily="34" charset="0"/>
                <a:cs typeface="Arial" pitchFamily="34" charset="0"/>
              </a:rPr>
              <a:t>plynout</a:t>
            </a:r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 rot="20000764">
            <a:off x="3109290" y="3058624"/>
            <a:ext cx="263454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atin typeface="Arial" pitchFamily="34" charset="0"/>
                <a:cs typeface="Arial" pitchFamily="34" charset="0"/>
              </a:rPr>
              <a:t>polykat</a:t>
            </a:r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20472" y="3173985"/>
            <a:ext cx="356400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atin typeface="Arial" pitchFamily="34" charset="0"/>
                <a:cs typeface="Arial" pitchFamily="34" charset="0"/>
              </a:rPr>
              <a:t>blýskat se</a:t>
            </a:r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 rot="1026124">
            <a:off x="3322206" y="3173984"/>
            <a:ext cx="252028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atin typeface="Arial" pitchFamily="34" charset="0"/>
                <a:cs typeface="Arial" pitchFamily="34" charset="0"/>
              </a:rPr>
              <a:t>mlýn</a:t>
            </a:r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419411" y="3141982"/>
            <a:ext cx="252000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atin typeface="Arial" pitchFamily="34" charset="0"/>
                <a:cs typeface="Arial" pitchFamily="34" charset="0"/>
              </a:rPr>
              <a:t>slyšet</a:t>
            </a:r>
            <a:r>
              <a:rPr lang="cs-CZ" sz="5400" b="1" dirty="0" smtClean="0"/>
              <a:t> </a:t>
            </a:r>
            <a:endParaRPr lang="cs-CZ" sz="5400" b="1" dirty="0"/>
          </a:p>
        </p:txBody>
      </p:sp>
    </p:spTree>
    <p:extLst>
      <p:ext uri="{BB962C8B-B14F-4D97-AF65-F5344CB8AC3E}">
        <p14:creationId xmlns="" xmlns:p14="http://schemas.microsoft.com/office/powerpoint/2010/main" val="2035536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1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1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1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1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1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500"/>
                            </p:stCondLst>
                            <p:childTnLst>
                              <p:par>
                                <p:cTn id="5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0"/>
                            </p:stCondLst>
                            <p:childTnLst>
                              <p:par>
                                <p:cTn id="5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1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6500"/>
                            </p:stCondLst>
                            <p:childTnLst>
                              <p:par>
                                <p:cTn id="6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1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7" grpId="0" animBg="1"/>
      <p:bldP spid="6" grpId="0" animBg="1"/>
      <p:bldP spid="5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15616" y="319382"/>
            <a:ext cx="6408080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+mj-lt"/>
                <a:cs typeface="Arial" pitchFamily="34" charset="0"/>
              </a:rPr>
              <a:t>Vyjmenovaná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slova po L 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6605" y="1154524"/>
            <a:ext cx="216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slyšet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28612" y="1406641"/>
            <a:ext cx="216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mlýn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84168" y="1874524"/>
            <a:ext cx="2664000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cs typeface="Arial" pitchFamily="34" charset="0"/>
              </a:rPr>
              <a:t>blýskat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se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11707" y="2229515"/>
            <a:ext cx="216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cs typeface="Arial" pitchFamily="34" charset="0"/>
              </a:rPr>
              <a:t>polykat</a:t>
            </a:r>
            <a:endParaRPr lang="cs-CZ" sz="4000" b="1" dirty="0"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428612" y="2589515"/>
            <a:ext cx="216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cs typeface="Arial" pitchFamily="34" charset="0"/>
              </a:rPr>
              <a:t>plynout</a:t>
            </a:r>
            <a:endParaRPr lang="cs-CZ" sz="4000" b="1" dirty="0"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43696" y="2850023"/>
            <a:ext cx="216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cs typeface="Arial" pitchFamily="34" charset="0"/>
              </a:rPr>
              <a:t>plýtvat</a:t>
            </a:r>
            <a:endParaRPr lang="cs-CZ" sz="4000" b="1" dirty="0"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3833" y="3330119"/>
            <a:ext cx="216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vzlykat</a:t>
            </a:r>
            <a:endParaRPr lang="cs-CZ" sz="4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85279" y="3699425"/>
            <a:ext cx="216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cs typeface="Arial" pitchFamily="34" charset="0"/>
              </a:rPr>
              <a:t>lysý</a:t>
            </a:r>
            <a:endParaRPr lang="cs-CZ" sz="4000" b="1" dirty="0"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443696" y="4059425"/>
            <a:ext cx="216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lýtko</a:t>
            </a:r>
            <a:endParaRPr lang="cs-CZ" sz="4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71068" y="4797085"/>
            <a:ext cx="216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lyže</a:t>
            </a:r>
            <a:endParaRPr lang="cs-CZ" sz="4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447385" y="5206224"/>
            <a:ext cx="2160000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pelyněk</a:t>
            </a:r>
            <a:endParaRPr lang="cs-CZ" sz="4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42267" y="5515009"/>
            <a:ext cx="216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plyš</a:t>
            </a:r>
            <a:endParaRPr lang="cs-CZ" sz="4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971600" y="6453336"/>
            <a:ext cx="73166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486054" y="4437085"/>
            <a:ext cx="2124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lýko</a:t>
            </a:r>
            <a:endParaRPr lang="cs-CZ" sz="4000" b="1" dirty="0"/>
          </a:p>
        </p:txBody>
      </p:sp>
    </p:spTree>
    <p:extLst>
      <p:ext uri="{BB962C8B-B14F-4D97-AF65-F5344CB8AC3E}">
        <p14:creationId xmlns="" xmlns:p14="http://schemas.microsoft.com/office/powerpoint/2010/main" val="586358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980728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slyšet</a:t>
            </a:r>
            <a:endParaRPr lang="cs-CZ" sz="4000" b="1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611560" y="4941168"/>
            <a:ext cx="7920880" cy="129929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000" dirty="0" smtClean="0"/>
          </a:p>
        </p:txBody>
      </p:sp>
      <p:grpSp>
        <p:nvGrpSpPr>
          <p:cNvPr id="6" name="Skupina 5"/>
          <p:cNvGrpSpPr/>
          <p:nvPr/>
        </p:nvGrpSpPr>
        <p:grpSpPr>
          <a:xfrm>
            <a:off x="4544849" y="385193"/>
            <a:ext cx="3744416" cy="4301142"/>
            <a:chOff x="4932040" y="569336"/>
            <a:chExt cx="3744416" cy="430114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2040" y="569336"/>
              <a:ext cx="3384375" cy="39328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7092280" y="4531924"/>
              <a:ext cx="158417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600" dirty="0" smtClean="0"/>
                <a:t>Obr. </a:t>
              </a:r>
              <a:r>
                <a:rPr lang="cs-CZ" sz="1400" dirty="0" smtClean="0"/>
                <a:t>01</a:t>
              </a:r>
              <a:endParaRPr lang="cs-CZ" sz="1400" dirty="0"/>
            </a:p>
          </p:txBody>
        </p:sp>
      </p:grpSp>
      <p:sp>
        <p:nvSpPr>
          <p:cNvPr id="5" name="TextovéPole 4"/>
          <p:cNvSpPr txBox="1"/>
          <p:nvPr/>
        </p:nvSpPr>
        <p:spPr>
          <a:xfrm>
            <a:off x="755576" y="4870478"/>
            <a:ext cx="6768000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Renata slyšela, jak v dálce  zahřmělo. 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77680" y="6453335"/>
            <a:ext cx="73886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89647" y="3429000"/>
            <a:ext cx="291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vnímat sluchem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4160684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mlýn</a:t>
            </a:r>
            <a:endParaRPr lang="cs-CZ" sz="4000" b="1" dirty="0"/>
          </a:p>
        </p:txBody>
      </p:sp>
      <p:grpSp>
        <p:nvGrpSpPr>
          <p:cNvPr id="10" name="Skupina 9"/>
          <p:cNvGrpSpPr/>
          <p:nvPr/>
        </p:nvGrpSpPr>
        <p:grpSpPr>
          <a:xfrm>
            <a:off x="4461181" y="543249"/>
            <a:ext cx="3850953" cy="4019500"/>
            <a:chOff x="4211960" y="571500"/>
            <a:chExt cx="3850953" cy="40195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1960" y="571500"/>
              <a:ext cx="3850953" cy="36495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6732240" y="4283223"/>
              <a:ext cx="108012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 02</a:t>
              </a:r>
              <a:endParaRPr lang="cs-CZ" sz="1400" dirty="0"/>
            </a:p>
          </p:txBody>
        </p:sp>
      </p:grpSp>
      <p:sp>
        <p:nvSpPr>
          <p:cNvPr id="5" name="TextovéPole 4"/>
          <p:cNvSpPr txBox="1"/>
          <p:nvPr/>
        </p:nvSpPr>
        <p:spPr>
          <a:xfrm>
            <a:off x="395536" y="4639488"/>
            <a:ext cx="8028000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Sedlák odjel do mlýna pro deset pytlů mouky.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88116" y="6453335"/>
            <a:ext cx="73886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3212976"/>
            <a:ext cx="21959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dům, kde se mlelo obilí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872972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80728"/>
            <a:ext cx="2664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blýskat se</a:t>
            </a:r>
            <a:endParaRPr lang="cs-CZ" sz="4000" b="1" dirty="0"/>
          </a:p>
        </p:txBody>
      </p:sp>
      <p:grpSp>
        <p:nvGrpSpPr>
          <p:cNvPr id="7" name="Skupina 6"/>
          <p:cNvGrpSpPr/>
          <p:nvPr/>
        </p:nvGrpSpPr>
        <p:grpSpPr>
          <a:xfrm>
            <a:off x="4067944" y="703748"/>
            <a:ext cx="4314056" cy="3805371"/>
            <a:chOff x="4067944" y="1062038"/>
            <a:chExt cx="4314056" cy="3805371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7944" y="1062038"/>
              <a:ext cx="4314056" cy="34470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6968721" y="4559632"/>
              <a:ext cx="122413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 03</a:t>
              </a:r>
              <a:endParaRPr lang="cs-CZ" sz="1400" dirty="0"/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443345" y="4867409"/>
            <a:ext cx="8352928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Obloha se zatáhla černými mraky a začalo se blýskat.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925490" y="6453335"/>
            <a:ext cx="73886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3356992"/>
            <a:ext cx="28083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vydávat blesky, třpytit se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397977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80728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polykat</a:t>
            </a:r>
            <a:endParaRPr lang="cs-CZ" sz="4000" b="1" dirty="0"/>
          </a:p>
        </p:txBody>
      </p:sp>
      <p:grpSp>
        <p:nvGrpSpPr>
          <p:cNvPr id="7" name="Skupina 6"/>
          <p:cNvGrpSpPr/>
          <p:nvPr/>
        </p:nvGrpSpPr>
        <p:grpSpPr>
          <a:xfrm>
            <a:off x="3995936" y="559348"/>
            <a:ext cx="4560937" cy="4052193"/>
            <a:chOff x="3779912" y="836712"/>
            <a:chExt cx="4560937" cy="4052193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9912" y="836712"/>
              <a:ext cx="4560937" cy="37444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7236296" y="4581128"/>
              <a:ext cx="900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 04</a:t>
              </a:r>
              <a:endParaRPr lang="cs-CZ" sz="1400" dirty="0"/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321568" y="4894585"/>
            <a:ext cx="8640960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Ptáčata ihned spolykala hmyz, který samička přinesla do hnízda.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47728" y="6453336"/>
            <a:ext cx="73886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3573016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přijímat potravu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260467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908720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plynout</a:t>
            </a:r>
            <a:endParaRPr lang="cs-CZ" sz="4000" b="1" dirty="0"/>
          </a:p>
        </p:txBody>
      </p:sp>
      <p:grpSp>
        <p:nvGrpSpPr>
          <p:cNvPr id="7" name="Skupina 6"/>
          <p:cNvGrpSpPr/>
          <p:nvPr/>
        </p:nvGrpSpPr>
        <p:grpSpPr>
          <a:xfrm>
            <a:off x="4067943" y="380508"/>
            <a:ext cx="4536503" cy="4103580"/>
            <a:chOff x="4067944" y="571500"/>
            <a:chExt cx="4536503" cy="4103580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7944" y="571500"/>
              <a:ext cx="4536503" cy="3721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7434271" y="4351080"/>
              <a:ext cx="828000" cy="324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 05</a:t>
              </a:r>
              <a:endParaRPr lang="cs-CZ" sz="1400" dirty="0"/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324271" y="4675080"/>
            <a:ext cx="7524000" cy="1296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Po obloze plynou drobné bílé mráčky.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8946" y="6453336"/>
            <a:ext cx="73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3212976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pomalu ubíhat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4066318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052696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plýtvat</a:t>
            </a:r>
            <a:endParaRPr lang="cs-CZ" sz="4000" b="1" dirty="0"/>
          </a:p>
        </p:txBody>
      </p:sp>
      <p:grpSp>
        <p:nvGrpSpPr>
          <p:cNvPr id="7" name="Skupina 6"/>
          <p:cNvGrpSpPr/>
          <p:nvPr/>
        </p:nvGrpSpPr>
        <p:grpSpPr>
          <a:xfrm>
            <a:off x="3821783" y="402552"/>
            <a:ext cx="4602088" cy="3915476"/>
            <a:chOff x="3779912" y="571500"/>
            <a:chExt cx="4602088" cy="3915476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9912" y="571500"/>
              <a:ext cx="4602088" cy="35775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7236296" y="4179199"/>
              <a:ext cx="828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 06</a:t>
              </a:r>
              <a:endParaRPr lang="cs-CZ" sz="1400" dirty="0"/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467544" y="4509780"/>
            <a:ext cx="7416000" cy="1296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Pitnou vodou bychom neměli zbytečně plýtvat.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27584" y="6453335"/>
            <a:ext cx="727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089953"/>
            <a:ext cx="32055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zbytečně vydávat, utrácet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428219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09712" y="908720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vzlykat</a:t>
            </a:r>
            <a:endParaRPr lang="cs-CZ" sz="4000" b="1" dirty="0"/>
          </a:p>
        </p:txBody>
      </p:sp>
      <p:grpSp>
        <p:nvGrpSpPr>
          <p:cNvPr id="7" name="Skupina 6"/>
          <p:cNvGrpSpPr/>
          <p:nvPr/>
        </p:nvGrpSpPr>
        <p:grpSpPr>
          <a:xfrm>
            <a:off x="4002360" y="582811"/>
            <a:ext cx="4530080" cy="3700412"/>
            <a:chOff x="3851920" y="890588"/>
            <a:chExt cx="4530080" cy="3700412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1920" y="890588"/>
              <a:ext cx="4530080" cy="3330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7325277" y="4283223"/>
              <a:ext cx="1044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Obr.07</a:t>
              </a:r>
              <a:endParaRPr lang="cs-CZ" sz="1400" dirty="0"/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449136" y="4797152"/>
            <a:ext cx="8208912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Přestaň už vzlykat, vždyť se zase tolik nestalo.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6453335"/>
            <a:ext cx="73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01440" y="3290641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naříkat, plakat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278239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08720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lysý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4744889"/>
            <a:ext cx="7992888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Vrchol Javorníku je bez stromů úplně lysý.</a:t>
            </a:r>
            <a:endParaRPr lang="cs-CZ" sz="4000" b="1" dirty="0"/>
          </a:p>
        </p:txBody>
      </p:sp>
      <p:grpSp>
        <p:nvGrpSpPr>
          <p:cNvPr id="7" name="Skupina 6"/>
          <p:cNvGrpSpPr/>
          <p:nvPr/>
        </p:nvGrpSpPr>
        <p:grpSpPr>
          <a:xfrm>
            <a:off x="3995936" y="350314"/>
            <a:ext cx="4386064" cy="4173389"/>
            <a:chOff x="3995936" y="571500"/>
            <a:chExt cx="4386064" cy="4173389"/>
          </a:xfrm>
        </p:grpSpPr>
        <p:pic>
          <p:nvPicPr>
            <p:cNvPr id="7170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571500"/>
              <a:ext cx="4386064" cy="3865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7308304" y="4437112"/>
              <a:ext cx="972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 08</a:t>
              </a:r>
              <a:endParaRPr lang="cs-CZ" sz="1400" dirty="0"/>
            </a:p>
          </p:txBody>
        </p:sp>
      </p:grpSp>
      <p:sp>
        <p:nvSpPr>
          <p:cNvPr id="6" name="TextovéPole 5"/>
          <p:cNvSpPr txBox="1"/>
          <p:nvPr/>
        </p:nvSpPr>
        <p:spPr>
          <a:xfrm>
            <a:off x="972304" y="6338128"/>
            <a:ext cx="73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3645024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holý, bez porostu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3541331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08720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lýtko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4941168"/>
            <a:ext cx="7632000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Při cvičení na trampolíně jsem si poranil pravé lýtko.</a:t>
            </a:r>
            <a:endParaRPr lang="cs-CZ" sz="4000" b="1" dirty="0"/>
          </a:p>
        </p:txBody>
      </p:sp>
      <p:grpSp>
        <p:nvGrpSpPr>
          <p:cNvPr id="7" name="Skupina 6"/>
          <p:cNvGrpSpPr/>
          <p:nvPr/>
        </p:nvGrpSpPr>
        <p:grpSpPr>
          <a:xfrm>
            <a:off x="3923928" y="603433"/>
            <a:ext cx="4746104" cy="4096654"/>
            <a:chOff x="3923928" y="603433"/>
            <a:chExt cx="4746104" cy="4096654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928" y="603433"/>
              <a:ext cx="4746104" cy="37936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7193868" y="4392310"/>
              <a:ext cx="792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Obr.09</a:t>
              </a:r>
              <a:endParaRPr lang="cs-CZ" sz="1400" dirty="0"/>
            </a:p>
          </p:txBody>
        </p:sp>
      </p:grpSp>
      <p:sp>
        <p:nvSpPr>
          <p:cNvPr id="6" name="TextovéPole 5"/>
          <p:cNvSpPr txBox="1"/>
          <p:nvPr/>
        </p:nvSpPr>
        <p:spPr>
          <a:xfrm>
            <a:off x="936954" y="6453336"/>
            <a:ext cx="73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1400" y="3546594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svalová část nohy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2601580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124744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lýko</a:t>
            </a:r>
            <a:endParaRPr lang="cs-CZ" sz="4000" b="1" dirty="0"/>
          </a:p>
        </p:txBody>
      </p:sp>
      <p:grpSp>
        <p:nvGrpSpPr>
          <p:cNvPr id="7" name="Skupina 6"/>
          <p:cNvGrpSpPr/>
          <p:nvPr/>
        </p:nvGrpSpPr>
        <p:grpSpPr>
          <a:xfrm>
            <a:off x="4067944" y="320794"/>
            <a:ext cx="4536504" cy="4598052"/>
            <a:chOff x="4067944" y="320794"/>
            <a:chExt cx="4536504" cy="459805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7944" y="320794"/>
              <a:ext cx="4392487" cy="42484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7380312" y="4611069"/>
              <a:ext cx="122413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Obr.10</a:t>
              </a:r>
              <a:endParaRPr lang="cs-CZ" sz="1400" dirty="0"/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827584" y="5129897"/>
            <a:ext cx="6912000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Provaz z lýka se vyznačuje značnou pevností.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46626" y="6453336"/>
            <a:ext cx="73166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3429000"/>
            <a:ext cx="3024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pletivo pod kůrou stromu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3611179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8216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lyže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55503" y="4941168"/>
            <a:ext cx="8208000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Dostal jsem k narozeninám nové carvingové lyže.</a:t>
            </a:r>
            <a:endParaRPr lang="cs-CZ" sz="4000" b="1" dirty="0"/>
          </a:p>
        </p:txBody>
      </p:sp>
      <p:grpSp>
        <p:nvGrpSpPr>
          <p:cNvPr id="9" name="Skupina 8"/>
          <p:cNvGrpSpPr/>
          <p:nvPr/>
        </p:nvGrpSpPr>
        <p:grpSpPr>
          <a:xfrm>
            <a:off x="4139952" y="535613"/>
            <a:ext cx="4464495" cy="4024610"/>
            <a:chOff x="4139952" y="535613"/>
            <a:chExt cx="4464495" cy="4024610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9952" y="535613"/>
              <a:ext cx="4464495" cy="37168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7308304" y="4252446"/>
              <a:ext cx="122413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Obr.11</a:t>
              </a:r>
              <a:endParaRPr lang="cs-CZ" sz="1400" dirty="0"/>
            </a:p>
          </p:txBody>
        </p:sp>
      </p:grpSp>
      <p:sp>
        <p:nvSpPr>
          <p:cNvPr id="6" name="TextovéPole 5"/>
          <p:cNvSpPr txBox="1"/>
          <p:nvPr/>
        </p:nvSpPr>
        <p:spPr>
          <a:xfrm>
            <a:off x="899592" y="6453335"/>
            <a:ext cx="73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3589614"/>
            <a:ext cx="2861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sportovní náčiní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3626660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80728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pelyněk</a:t>
            </a:r>
            <a:endParaRPr lang="cs-CZ" sz="4000" b="1" dirty="0"/>
          </a:p>
        </p:txBody>
      </p:sp>
      <p:grpSp>
        <p:nvGrpSpPr>
          <p:cNvPr id="7" name="Skupina 6"/>
          <p:cNvGrpSpPr/>
          <p:nvPr/>
        </p:nvGrpSpPr>
        <p:grpSpPr>
          <a:xfrm>
            <a:off x="3936892" y="404664"/>
            <a:ext cx="4458072" cy="4283722"/>
            <a:chOff x="3936892" y="404664"/>
            <a:chExt cx="4458072" cy="4283722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6892" y="404664"/>
              <a:ext cx="4458072" cy="39376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7380312" y="4380609"/>
              <a:ext cx="828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Obr.12</a:t>
              </a:r>
              <a:endParaRPr lang="cs-CZ" sz="1400" dirty="0"/>
            </a:p>
          </p:txBody>
        </p:sp>
      </p:grpSp>
      <p:sp>
        <p:nvSpPr>
          <p:cNvPr id="6" name="TextovéPole 5"/>
          <p:cNvSpPr txBox="1"/>
          <p:nvPr/>
        </p:nvSpPr>
        <p:spPr>
          <a:xfrm>
            <a:off x="891681" y="6453336"/>
            <a:ext cx="73166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09162" y="3212976"/>
            <a:ext cx="2384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bylina hořké chuti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61996" y="5013174"/>
            <a:ext cx="7776000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Čaj z pelyňku podporuje dobré trávení.</a:t>
            </a:r>
            <a:endParaRPr lang="cs-CZ" sz="4000" b="1" dirty="0"/>
          </a:p>
        </p:txBody>
      </p:sp>
    </p:spTree>
    <p:extLst>
      <p:ext uri="{BB962C8B-B14F-4D97-AF65-F5344CB8AC3E}">
        <p14:creationId xmlns="" xmlns:p14="http://schemas.microsoft.com/office/powerpoint/2010/main" val="305573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36115" y="864033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plyš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4725144"/>
            <a:ext cx="8496944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Plyšové hračky jsou jemné a děti si s nimi rády hrají.</a:t>
            </a:r>
            <a:endParaRPr lang="cs-CZ" sz="4000" b="1" dirty="0"/>
          </a:p>
        </p:txBody>
      </p:sp>
      <p:grpSp>
        <p:nvGrpSpPr>
          <p:cNvPr id="5" name="Skupina 4"/>
          <p:cNvGrpSpPr/>
          <p:nvPr/>
        </p:nvGrpSpPr>
        <p:grpSpPr>
          <a:xfrm>
            <a:off x="4139952" y="576263"/>
            <a:ext cx="4320479" cy="4004833"/>
            <a:chOff x="4139952" y="576263"/>
            <a:chExt cx="4320479" cy="4004833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9952" y="576263"/>
              <a:ext cx="4320479" cy="37168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7668344" y="4293096"/>
              <a:ext cx="720000" cy="288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Obr.13</a:t>
              </a:r>
              <a:endParaRPr lang="cs-CZ" sz="1400" dirty="0"/>
            </a:p>
          </p:txBody>
        </p:sp>
      </p:grpSp>
      <p:sp>
        <p:nvSpPr>
          <p:cNvPr id="6" name="TextovéPole 5"/>
          <p:cNvSpPr txBox="1"/>
          <p:nvPr/>
        </p:nvSpPr>
        <p:spPr>
          <a:xfrm>
            <a:off x="845992" y="6338128"/>
            <a:ext cx="73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3212976"/>
            <a:ext cx="31320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tkanina s dlouhým vlasem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3983856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620688"/>
            <a:ext cx="68162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/>
              <a:t>Spoj daná podstatná jména s obrázky </a:t>
            </a:r>
            <a:r>
              <a:rPr lang="cs-CZ" sz="2800" dirty="0"/>
              <a:t>: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187624" y="1644824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mlýn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2636912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lysý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3770324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plynout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1332" y="4747792"/>
            <a:ext cx="2350228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slyšet</a:t>
            </a:r>
            <a:endParaRPr lang="cs-CZ" sz="40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084" y="3701186"/>
            <a:ext cx="192547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173608"/>
            <a:ext cx="1754826" cy="1853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027" y="1628800"/>
            <a:ext cx="2268252" cy="1784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629" y="4073102"/>
            <a:ext cx="1659048" cy="1736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5014862" y="3059087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Obr.08</a:t>
            </a:r>
            <a:endParaRPr lang="cs-CZ" sz="1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12360" y="3413274"/>
            <a:ext cx="8739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Obr.05</a:t>
            </a:r>
            <a:endParaRPr lang="cs-CZ" sz="1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384407" y="5313902"/>
            <a:ext cx="720000" cy="324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Obr.02</a:t>
            </a:r>
            <a:endParaRPr lang="cs-CZ" sz="1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812359" y="5809117"/>
            <a:ext cx="8739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Obr.01</a:t>
            </a:r>
            <a:endParaRPr lang="cs-CZ" sz="1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941318" y="6453335"/>
            <a:ext cx="73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cxnSp>
        <p:nvCxnSpPr>
          <p:cNvPr id="17" name="Přímá spojnice se šipkou 16"/>
          <p:cNvCxnSpPr/>
          <p:nvPr/>
        </p:nvCxnSpPr>
        <p:spPr>
          <a:xfrm>
            <a:off x="3527980" y="2328731"/>
            <a:ext cx="671841" cy="133636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>
            <a:stCxn id="5" idx="3"/>
          </p:cNvCxnSpPr>
          <p:nvPr/>
        </p:nvCxnSpPr>
        <p:spPr>
          <a:xfrm flipV="1">
            <a:off x="2951560" y="2521037"/>
            <a:ext cx="900360" cy="4758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>
            <a:stCxn id="6" idx="0"/>
          </p:cNvCxnSpPr>
          <p:nvPr/>
        </p:nvCxnSpPr>
        <p:spPr>
          <a:xfrm flipV="1">
            <a:off x="2357624" y="3212975"/>
            <a:ext cx="4060403" cy="55734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2951560" y="5313902"/>
            <a:ext cx="3771069" cy="49521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667809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96783" y="613721"/>
            <a:ext cx="68162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/>
              <a:t>Spoj daná podstatná jména s obrázky </a:t>
            </a:r>
            <a:r>
              <a:rPr lang="cs-CZ" sz="2800" dirty="0"/>
              <a:t>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79512" y="1556792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plyš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5281" y="2754395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vzlykat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1779" y="3909103"/>
            <a:ext cx="234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lyže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96783" y="5005100"/>
            <a:ext cx="2448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blýskat se</a:t>
            </a:r>
            <a:endParaRPr lang="cs-CZ" sz="40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909103"/>
            <a:ext cx="1872207" cy="2040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204" y="1484703"/>
            <a:ext cx="2016224" cy="194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380722"/>
            <a:ext cx="1944216" cy="1568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803" y="1364362"/>
            <a:ext cx="1944216" cy="1704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7613073" y="5949280"/>
            <a:ext cx="9913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Obr.13</a:t>
            </a:r>
            <a:endParaRPr lang="cs-CZ" sz="1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12360" y="3385909"/>
            <a:ext cx="7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Obr.07</a:t>
            </a:r>
            <a:endParaRPr lang="cs-CZ" sz="1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732249" y="3078132"/>
            <a:ext cx="7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Obr.03</a:t>
            </a:r>
            <a:endParaRPr lang="cs-CZ" sz="1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968044" y="6000989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Obr.11</a:t>
            </a:r>
            <a:endParaRPr lang="cs-CZ" sz="1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930603" y="6453335"/>
            <a:ext cx="73166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cxnSp>
        <p:nvCxnSpPr>
          <p:cNvPr id="17" name="Přímá spojnice se šipkou 16"/>
          <p:cNvCxnSpPr>
            <a:endCxn id="7" idx="1"/>
          </p:cNvCxnSpPr>
          <p:nvPr/>
        </p:nvCxnSpPr>
        <p:spPr>
          <a:xfrm>
            <a:off x="2519512" y="2276792"/>
            <a:ext cx="4068712" cy="2652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2985281" y="3385909"/>
            <a:ext cx="3506923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2691779" y="4269103"/>
            <a:ext cx="944117" cy="52804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2843808" y="3078132"/>
            <a:ext cx="792088" cy="192696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376036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806400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Zdroje :</a:t>
            </a:r>
          </a:p>
          <a:p>
            <a:r>
              <a:rPr lang="cs-CZ" b="1" dirty="0"/>
              <a:t>Obr. </a:t>
            </a:r>
            <a:r>
              <a:rPr lang="cs-CZ" b="1" dirty="0" smtClean="0"/>
              <a:t>01: </a:t>
            </a:r>
            <a:r>
              <a:rPr lang="cs-CZ" dirty="0" smtClean="0"/>
              <a:t>DAVID BENBENNICK., </a:t>
            </a:r>
            <a:r>
              <a:rPr lang="cs-CZ" i="1" dirty="0" smtClean="0"/>
              <a:t>Commons.wikimedia.org</a:t>
            </a:r>
            <a:r>
              <a:rPr lang="cs-CZ" dirty="0" smtClean="0"/>
              <a:t>: Ear.jpg</a:t>
            </a:r>
          </a:p>
          <a:p>
            <a:r>
              <a:rPr lang="en-US" dirty="0" smtClean="0"/>
              <a:t>[on</a:t>
            </a:r>
            <a:r>
              <a:rPr lang="cs-CZ" dirty="0" smtClean="0"/>
              <a:t>l</a:t>
            </a:r>
            <a:r>
              <a:rPr lang="en-US" dirty="0" err="1" smtClean="0"/>
              <a:t>ine</a:t>
            </a:r>
            <a:r>
              <a:rPr lang="en-US" dirty="0"/>
              <a:t>].2005</a:t>
            </a:r>
            <a:r>
              <a:rPr lang="cs-CZ" dirty="0" smtClean="0"/>
              <a:t>-03-14 </a:t>
            </a:r>
            <a:r>
              <a:rPr lang="en-US" dirty="0" smtClean="0"/>
              <a:t>[cit.</a:t>
            </a:r>
            <a:r>
              <a:rPr lang="cs-CZ" dirty="0" smtClean="0"/>
              <a:t> </a:t>
            </a:r>
            <a:r>
              <a:rPr lang="en-US" dirty="0" smtClean="0"/>
              <a:t>2012</a:t>
            </a:r>
            <a:r>
              <a:rPr lang="cs-CZ" dirty="0" smtClean="0"/>
              <a:t>-02-25</a:t>
            </a:r>
            <a:r>
              <a:rPr lang="en-US" dirty="0"/>
              <a:t>]</a:t>
            </a:r>
            <a:r>
              <a:rPr lang="cs-CZ" dirty="0"/>
              <a:t>.Dostupný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/>
              <a:t>Attribution-Share</a:t>
            </a:r>
            <a:r>
              <a:rPr lang="cs-CZ" dirty="0"/>
              <a:t> </a:t>
            </a:r>
            <a:r>
              <a:rPr lang="cs-CZ" dirty="0" err="1"/>
              <a:t>Alike</a:t>
            </a:r>
            <a:r>
              <a:rPr lang="cs-CZ" dirty="0"/>
              <a:t> 3.0 </a:t>
            </a:r>
            <a:r>
              <a:rPr lang="cs-CZ" dirty="0" err="1"/>
              <a:t>Unported</a:t>
            </a:r>
            <a:r>
              <a:rPr lang="cs-CZ" dirty="0"/>
              <a:t> na </a:t>
            </a:r>
            <a:r>
              <a:rPr lang="cs-CZ" dirty="0" err="1"/>
              <a:t>WWW:</a:t>
            </a:r>
            <a:r>
              <a:rPr lang="cs-CZ" dirty="0" err="1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commons.wikimedia.org/wiki/</a:t>
            </a:r>
            <a:r>
              <a:rPr lang="cs-CZ" dirty="0" err="1" smtClean="0">
                <a:hlinkClick r:id="rId2"/>
              </a:rPr>
              <a:t>File:Ear.jpg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b="1" dirty="0"/>
              <a:t>Obr. </a:t>
            </a:r>
            <a:r>
              <a:rPr lang="cs-CZ" b="1" dirty="0" smtClean="0"/>
              <a:t>02: </a:t>
            </a:r>
            <a:r>
              <a:rPr lang="cs-CZ" dirty="0" smtClean="0"/>
              <a:t>ANDREAS TREPTE., </a:t>
            </a:r>
            <a:r>
              <a:rPr lang="cs-CZ" i="1" dirty="0"/>
              <a:t>Commons.wikimedia.org</a:t>
            </a:r>
            <a:r>
              <a:rPr lang="cs-CZ" dirty="0" smtClean="0"/>
              <a:t>:</a:t>
            </a:r>
          </a:p>
          <a:p>
            <a:r>
              <a:rPr lang="cs-CZ" dirty="0" err="1" smtClean="0"/>
              <a:t>Argenstein</a:t>
            </a:r>
            <a:r>
              <a:rPr lang="cs-CZ" dirty="0" smtClean="0"/>
              <a:t> </a:t>
            </a:r>
            <a:r>
              <a:rPr lang="cs-CZ" dirty="0" err="1"/>
              <a:t>water</a:t>
            </a:r>
            <a:r>
              <a:rPr lang="cs-CZ" dirty="0"/>
              <a:t> </a:t>
            </a:r>
            <a:r>
              <a:rPr lang="cs-CZ" dirty="0" smtClean="0"/>
              <a:t>mill.jpg </a:t>
            </a:r>
            <a:r>
              <a:rPr lang="en-US" dirty="0" smtClean="0"/>
              <a:t>[online</a:t>
            </a:r>
            <a:r>
              <a:rPr lang="en-US" dirty="0"/>
              <a:t>].</a:t>
            </a:r>
            <a:r>
              <a:rPr lang="en-US" dirty="0" smtClean="0"/>
              <a:t>200</a:t>
            </a:r>
            <a:r>
              <a:rPr lang="cs-CZ" dirty="0" smtClean="0"/>
              <a:t>6-06-10 </a:t>
            </a:r>
            <a:r>
              <a:rPr lang="en-US" dirty="0" smtClean="0"/>
              <a:t>[cit</a:t>
            </a:r>
            <a:r>
              <a:rPr lang="en-US" dirty="0"/>
              <a:t>. 2012</a:t>
            </a:r>
            <a:r>
              <a:rPr lang="cs-CZ" dirty="0" smtClean="0"/>
              <a:t>-02-25</a:t>
            </a:r>
            <a:r>
              <a:rPr lang="en-US" dirty="0"/>
              <a:t>]</a:t>
            </a:r>
            <a:r>
              <a:rPr lang="cs-CZ" dirty="0" smtClean="0"/>
              <a:t>. Dostupný </a:t>
            </a:r>
            <a:r>
              <a:rPr lang="cs-CZ" dirty="0"/>
              <a:t>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/>
              <a:t>Attribution-Share</a:t>
            </a:r>
            <a:r>
              <a:rPr lang="cs-CZ" dirty="0"/>
              <a:t> </a:t>
            </a:r>
            <a:r>
              <a:rPr lang="cs-CZ" dirty="0" err="1"/>
              <a:t>Alike</a:t>
            </a:r>
            <a:r>
              <a:rPr lang="cs-CZ" dirty="0"/>
              <a:t> </a:t>
            </a:r>
            <a:r>
              <a:rPr lang="cs-CZ" dirty="0" smtClean="0"/>
              <a:t>2.5 </a:t>
            </a:r>
            <a:r>
              <a:rPr lang="cs-CZ" dirty="0" err="1" smtClean="0"/>
              <a:t>Generic</a:t>
            </a:r>
            <a:r>
              <a:rPr lang="cs-CZ" dirty="0" smtClean="0"/>
              <a:t>  na WWW: </a:t>
            </a:r>
            <a:r>
              <a:rPr lang="cs-CZ" dirty="0" smtClean="0">
                <a:hlinkClick r:id="rId3"/>
              </a:rPr>
              <a:t>http://commons.wikimedia.org/wiki/</a:t>
            </a:r>
            <a:r>
              <a:rPr lang="cs-CZ" dirty="0" err="1" smtClean="0">
                <a:hlinkClick r:id="rId3"/>
              </a:rPr>
              <a:t>File:Argenstein_water_mill.jpg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b="1" dirty="0"/>
              <a:t>Obr. </a:t>
            </a:r>
            <a:r>
              <a:rPr lang="cs-CZ" b="1" dirty="0" smtClean="0"/>
              <a:t>03: </a:t>
            </a:r>
            <a:r>
              <a:rPr lang="cs-CZ" dirty="0" smtClean="0"/>
              <a:t>ESO/M. KORNMESSER., </a:t>
            </a:r>
            <a:r>
              <a:rPr lang="cs-CZ" i="1" dirty="0"/>
              <a:t>Commons.wikimedia.org:</a:t>
            </a:r>
          </a:p>
          <a:p>
            <a:r>
              <a:rPr lang="cs-CZ" dirty="0" smtClean="0"/>
              <a:t>Laser </a:t>
            </a:r>
            <a:r>
              <a:rPr lang="cs-CZ" dirty="0" err="1"/>
              <a:t>Meets</a:t>
            </a:r>
            <a:r>
              <a:rPr lang="cs-CZ" dirty="0"/>
              <a:t> </a:t>
            </a:r>
            <a:r>
              <a:rPr lang="cs-CZ" dirty="0" smtClean="0"/>
              <a:t>Lightning.jpg</a:t>
            </a:r>
            <a:r>
              <a:rPr lang="en-US" dirty="0" smtClean="0"/>
              <a:t> </a:t>
            </a:r>
            <a:r>
              <a:rPr lang="en-US" dirty="0"/>
              <a:t>[</a:t>
            </a:r>
            <a:r>
              <a:rPr lang="en-US" dirty="0" smtClean="0"/>
              <a:t>online</a:t>
            </a:r>
            <a:r>
              <a:rPr lang="en-US" dirty="0"/>
              <a:t>].</a:t>
            </a:r>
            <a:r>
              <a:rPr lang="en-US" dirty="0" smtClean="0"/>
              <a:t>20</a:t>
            </a:r>
            <a:r>
              <a:rPr lang="cs-CZ" dirty="0" smtClean="0"/>
              <a:t>11-09-05 </a:t>
            </a:r>
            <a:r>
              <a:rPr lang="en-US" dirty="0" smtClean="0"/>
              <a:t>[cit</a:t>
            </a:r>
            <a:r>
              <a:rPr lang="en-US" dirty="0"/>
              <a:t>. 2012</a:t>
            </a:r>
            <a:r>
              <a:rPr lang="cs-CZ" dirty="0" smtClean="0"/>
              <a:t>-02-25</a:t>
            </a:r>
            <a:r>
              <a:rPr lang="en-US" dirty="0"/>
              <a:t>]</a:t>
            </a:r>
            <a:r>
              <a:rPr lang="cs-CZ" dirty="0"/>
              <a:t>.Dostupný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/>
              <a:t>Attribution-Share</a:t>
            </a:r>
            <a:r>
              <a:rPr lang="cs-CZ" dirty="0"/>
              <a:t> </a:t>
            </a:r>
            <a:r>
              <a:rPr lang="cs-CZ" dirty="0" err="1"/>
              <a:t>Alike</a:t>
            </a:r>
            <a:r>
              <a:rPr lang="cs-CZ" dirty="0"/>
              <a:t> 3.0 </a:t>
            </a:r>
            <a:r>
              <a:rPr lang="cs-CZ" dirty="0" err="1"/>
              <a:t>Unported</a:t>
            </a:r>
            <a:r>
              <a:rPr lang="cs-CZ" dirty="0"/>
              <a:t> </a:t>
            </a:r>
            <a:r>
              <a:rPr lang="cs-CZ" dirty="0" smtClean="0"/>
              <a:t>na WWW: </a:t>
            </a:r>
            <a:r>
              <a:rPr lang="cs-CZ" dirty="0" smtClean="0">
                <a:hlinkClick r:id="rId4"/>
              </a:rPr>
              <a:t>http://commons.wikimedia.org/wiki/</a:t>
            </a:r>
            <a:r>
              <a:rPr lang="cs-CZ" dirty="0" err="1" smtClean="0">
                <a:hlinkClick r:id="rId4"/>
              </a:rPr>
              <a:t>File:Laser_Meets_Lightning.jpg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b="1" dirty="0"/>
              <a:t>Obr. </a:t>
            </a:r>
            <a:r>
              <a:rPr lang="cs-CZ" b="1" dirty="0" smtClean="0"/>
              <a:t>04: </a:t>
            </a:r>
            <a:r>
              <a:rPr lang="cs-CZ" dirty="0" smtClean="0"/>
              <a:t>JUST CHAOS., </a:t>
            </a:r>
            <a:r>
              <a:rPr lang="cs-CZ" i="1" dirty="0"/>
              <a:t>Commons.wikimedia.org</a:t>
            </a:r>
            <a:r>
              <a:rPr lang="cs-CZ" dirty="0" smtClean="0"/>
              <a:t>: Barn Swallows.jpg</a:t>
            </a:r>
          </a:p>
          <a:p>
            <a:r>
              <a:rPr lang="en-US" dirty="0" smtClean="0"/>
              <a:t>[online</a:t>
            </a:r>
            <a:r>
              <a:rPr lang="en-US" dirty="0"/>
              <a:t>].</a:t>
            </a:r>
            <a:r>
              <a:rPr lang="en-US" dirty="0" smtClean="0"/>
              <a:t>200</a:t>
            </a:r>
            <a:r>
              <a:rPr lang="cs-CZ" dirty="0" smtClean="0"/>
              <a:t>8-07-22 </a:t>
            </a:r>
            <a:r>
              <a:rPr lang="en-US" dirty="0" smtClean="0"/>
              <a:t>[cit</a:t>
            </a:r>
            <a:r>
              <a:rPr lang="en-US" dirty="0"/>
              <a:t>. 2012</a:t>
            </a:r>
            <a:r>
              <a:rPr lang="cs-CZ" dirty="0" smtClean="0"/>
              <a:t>-02-25</a:t>
            </a:r>
            <a:r>
              <a:rPr lang="en-US" dirty="0"/>
              <a:t>]</a:t>
            </a:r>
            <a:r>
              <a:rPr lang="cs-CZ" dirty="0"/>
              <a:t>.Dostupný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 smtClean="0"/>
              <a:t>Attribution</a:t>
            </a:r>
            <a:r>
              <a:rPr lang="cs-CZ" dirty="0" smtClean="0"/>
              <a:t> 2.0 </a:t>
            </a:r>
            <a:r>
              <a:rPr lang="cs-CZ" dirty="0" err="1" smtClean="0"/>
              <a:t>Generic</a:t>
            </a:r>
            <a:r>
              <a:rPr lang="cs-CZ" dirty="0" smtClean="0"/>
              <a:t>  na WWW: </a:t>
            </a:r>
          </a:p>
          <a:p>
            <a:r>
              <a:rPr lang="cs-CZ" dirty="0" smtClean="0">
                <a:hlinkClick r:id="rId5"/>
              </a:rPr>
              <a:t>http://commons.wikimedia.org/wiki/</a:t>
            </a:r>
            <a:r>
              <a:rPr lang="cs-CZ" dirty="0" err="1" smtClean="0">
                <a:hlinkClick r:id="rId5"/>
              </a:rPr>
              <a:t>File:Barn_Swallows.jpg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45544" y="6478163"/>
            <a:ext cx="73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="" xmlns:p14="http://schemas.microsoft.com/office/powerpoint/2010/main" val="79707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692696"/>
            <a:ext cx="7956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Obr</a:t>
            </a:r>
            <a:r>
              <a:rPr lang="cs-CZ" b="1" dirty="0"/>
              <a:t>. </a:t>
            </a:r>
            <a:r>
              <a:rPr lang="cs-CZ" b="1" dirty="0" smtClean="0"/>
              <a:t>05: </a:t>
            </a:r>
            <a:r>
              <a:rPr lang="cs-CZ" dirty="0" smtClean="0"/>
              <a:t>ATMOSPHERICA., </a:t>
            </a:r>
            <a:r>
              <a:rPr lang="cs-CZ" i="1" dirty="0" smtClean="0"/>
              <a:t>Commons.wikimedia.org</a:t>
            </a:r>
            <a:r>
              <a:rPr lang="cs-CZ" dirty="0" smtClean="0"/>
              <a:t>: </a:t>
            </a:r>
            <a:r>
              <a:rPr lang="cs-CZ" dirty="0" err="1" smtClean="0"/>
              <a:t>Altocumulus</a:t>
            </a:r>
            <a:r>
              <a:rPr lang="cs-CZ" dirty="0" smtClean="0"/>
              <a:t> clouds.jpg </a:t>
            </a:r>
            <a:r>
              <a:rPr lang="en-US" dirty="0" smtClean="0"/>
              <a:t>[on</a:t>
            </a:r>
            <a:r>
              <a:rPr lang="cs-CZ" dirty="0" smtClean="0"/>
              <a:t>l</a:t>
            </a:r>
            <a:r>
              <a:rPr lang="en-US" dirty="0" err="1"/>
              <a:t>ine</a:t>
            </a:r>
            <a:r>
              <a:rPr lang="en-US" dirty="0"/>
              <a:t>].</a:t>
            </a:r>
            <a:r>
              <a:rPr lang="en-US" dirty="0" smtClean="0"/>
              <a:t>20</a:t>
            </a:r>
            <a:r>
              <a:rPr lang="cs-CZ" dirty="0" smtClean="0"/>
              <a:t>11-07-11</a:t>
            </a:r>
            <a:r>
              <a:rPr lang="en-US" dirty="0" smtClean="0"/>
              <a:t>[cit</a:t>
            </a:r>
            <a:r>
              <a:rPr lang="en-US" dirty="0"/>
              <a:t>. 2012</a:t>
            </a:r>
            <a:r>
              <a:rPr lang="cs-CZ" dirty="0" smtClean="0"/>
              <a:t>-02-25</a:t>
            </a:r>
            <a:r>
              <a:rPr lang="en-US" dirty="0"/>
              <a:t>]</a:t>
            </a:r>
            <a:r>
              <a:rPr lang="cs-CZ" dirty="0"/>
              <a:t>.Dostupný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/>
              <a:t>Attribution-Share</a:t>
            </a:r>
            <a:r>
              <a:rPr lang="cs-CZ" dirty="0"/>
              <a:t> </a:t>
            </a:r>
            <a:r>
              <a:rPr lang="cs-CZ" dirty="0" err="1"/>
              <a:t>Alike</a:t>
            </a:r>
            <a:r>
              <a:rPr lang="cs-CZ" dirty="0"/>
              <a:t> 3.0 </a:t>
            </a:r>
            <a:r>
              <a:rPr lang="cs-CZ" dirty="0" err="1"/>
              <a:t>Unported</a:t>
            </a:r>
            <a:r>
              <a:rPr lang="cs-CZ" dirty="0"/>
              <a:t> na </a:t>
            </a:r>
            <a:r>
              <a:rPr lang="cs-CZ" dirty="0" smtClean="0"/>
              <a:t>WWW:</a:t>
            </a:r>
          </a:p>
          <a:p>
            <a:r>
              <a:rPr lang="cs-CZ" dirty="0" smtClean="0">
                <a:hlinkClick r:id="rId2"/>
              </a:rPr>
              <a:t>http://commons.wikimedia.org/wiki/</a:t>
            </a:r>
            <a:r>
              <a:rPr lang="cs-CZ" dirty="0" err="1" smtClean="0">
                <a:hlinkClick r:id="rId2"/>
              </a:rPr>
              <a:t>File:Altocumulus_clouds.jpg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b="1" dirty="0"/>
              <a:t>Obr. </a:t>
            </a:r>
            <a:r>
              <a:rPr lang="cs-CZ" b="1" dirty="0" smtClean="0"/>
              <a:t>06: </a:t>
            </a:r>
            <a:r>
              <a:rPr lang="cs-CZ" dirty="0" smtClean="0"/>
              <a:t>CODY CARLSON., </a:t>
            </a:r>
            <a:r>
              <a:rPr lang="cs-CZ" i="1" dirty="0" smtClean="0"/>
              <a:t>Commons.wikimedia.org</a:t>
            </a:r>
            <a:r>
              <a:rPr lang="cs-CZ" i="1" dirty="0"/>
              <a:t>:</a:t>
            </a:r>
          </a:p>
          <a:p>
            <a:r>
              <a:rPr lang="cs-CZ" dirty="0" err="1" smtClean="0"/>
              <a:t>Pawtuckaway</a:t>
            </a:r>
            <a:r>
              <a:rPr lang="cs-CZ" dirty="0" smtClean="0"/>
              <a:t> Lake.JPG  </a:t>
            </a:r>
            <a:r>
              <a:rPr lang="en-US" dirty="0"/>
              <a:t>[</a:t>
            </a:r>
            <a:r>
              <a:rPr lang="en-US" dirty="0" smtClean="0"/>
              <a:t>online</a:t>
            </a:r>
            <a:r>
              <a:rPr lang="en-US" dirty="0"/>
              <a:t>].200</a:t>
            </a:r>
            <a:r>
              <a:rPr lang="cs-CZ" dirty="0" smtClean="0"/>
              <a:t>6-08-05 </a:t>
            </a:r>
            <a:r>
              <a:rPr lang="en-US" dirty="0"/>
              <a:t>[cit. 2012</a:t>
            </a:r>
            <a:r>
              <a:rPr lang="cs-CZ" dirty="0" smtClean="0"/>
              <a:t>-02-25</a:t>
            </a:r>
            <a:r>
              <a:rPr lang="en-US" dirty="0"/>
              <a:t>]</a:t>
            </a:r>
            <a:r>
              <a:rPr lang="cs-CZ" dirty="0"/>
              <a:t>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/>
              <a:t>Attribution-Share</a:t>
            </a:r>
            <a:r>
              <a:rPr lang="cs-CZ" dirty="0"/>
              <a:t> </a:t>
            </a:r>
            <a:r>
              <a:rPr lang="cs-CZ" dirty="0" err="1"/>
              <a:t>Alike</a:t>
            </a:r>
            <a:r>
              <a:rPr lang="cs-CZ" dirty="0"/>
              <a:t> </a:t>
            </a:r>
            <a:r>
              <a:rPr lang="cs-CZ" dirty="0" smtClean="0"/>
              <a:t>3.0  </a:t>
            </a:r>
            <a:r>
              <a:rPr lang="cs-CZ" dirty="0" err="1"/>
              <a:t>Unported</a:t>
            </a:r>
            <a:r>
              <a:rPr lang="cs-CZ" dirty="0"/>
              <a:t> na WWW</a:t>
            </a:r>
            <a:r>
              <a:rPr lang="cs-CZ" dirty="0" smtClean="0"/>
              <a:t>:</a:t>
            </a:r>
          </a:p>
          <a:p>
            <a:r>
              <a:rPr lang="cs-CZ" dirty="0" smtClean="0">
                <a:hlinkClick r:id="rId3"/>
              </a:rPr>
              <a:t>http://commons.wikimedia.org/wiki/</a:t>
            </a:r>
            <a:r>
              <a:rPr lang="cs-CZ" dirty="0" err="1" smtClean="0">
                <a:hlinkClick r:id="rId3"/>
              </a:rPr>
              <a:t>File:Pawtuckaway_Lake.JPG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b="1" dirty="0"/>
              <a:t>Obr. </a:t>
            </a:r>
            <a:r>
              <a:rPr lang="cs-CZ" b="1" dirty="0" smtClean="0"/>
              <a:t>07: </a:t>
            </a:r>
            <a:r>
              <a:rPr lang="cs-CZ" dirty="0" smtClean="0"/>
              <a:t>D. SHARON PRUITT.</a:t>
            </a:r>
            <a:r>
              <a:rPr lang="cs-CZ" b="1" dirty="0" smtClean="0"/>
              <a:t>, </a:t>
            </a:r>
            <a:r>
              <a:rPr lang="cs-CZ" i="1" dirty="0" smtClean="0"/>
              <a:t>Commons.wikimedia.org</a:t>
            </a:r>
            <a:r>
              <a:rPr lang="cs-CZ" i="1" dirty="0"/>
              <a:t>:</a:t>
            </a:r>
          </a:p>
          <a:p>
            <a:r>
              <a:rPr lang="cs-CZ" dirty="0" err="1" smtClean="0"/>
              <a:t>Scared</a:t>
            </a:r>
            <a:r>
              <a:rPr lang="cs-CZ" dirty="0" smtClean="0"/>
              <a:t> </a:t>
            </a:r>
            <a:r>
              <a:rPr lang="cs-CZ" dirty="0" err="1" smtClean="0"/>
              <a:t>Crying</a:t>
            </a:r>
            <a:r>
              <a:rPr lang="cs-CZ" dirty="0" smtClean="0"/>
              <a:t> Child.jpg </a:t>
            </a:r>
            <a:r>
              <a:rPr lang="en-US" dirty="0" smtClean="0"/>
              <a:t>[online</a:t>
            </a:r>
            <a:r>
              <a:rPr lang="en-US" dirty="0"/>
              <a:t>].</a:t>
            </a:r>
            <a:r>
              <a:rPr lang="en-US" dirty="0" smtClean="0"/>
              <a:t>20</a:t>
            </a:r>
            <a:r>
              <a:rPr lang="cs-CZ" dirty="0" smtClean="0"/>
              <a:t>09-03-20 </a:t>
            </a:r>
            <a:r>
              <a:rPr lang="en-US" dirty="0"/>
              <a:t>[cit. 2012</a:t>
            </a:r>
            <a:r>
              <a:rPr lang="cs-CZ" dirty="0" smtClean="0"/>
              <a:t>-02-25</a:t>
            </a:r>
            <a:r>
              <a:rPr lang="en-US" dirty="0"/>
              <a:t>]</a:t>
            </a:r>
            <a:r>
              <a:rPr lang="cs-CZ" dirty="0"/>
              <a:t>.Dostupný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 smtClean="0"/>
              <a:t>Attribution</a:t>
            </a:r>
            <a:r>
              <a:rPr lang="cs-CZ" dirty="0" smtClean="0"/>
              <a:t> 2.0 </a:t>
            </a:r>
            <a:r>
              <a:rPr lang="cs-CZ" dirty="0" err="1" smtClean="0"/>
              <a:t>Generic</a:t>
            </a:r>
            <a:r>
              <a:rPr lang="cs-CZ" dirty="0" smtClean="0"/>
              <a:t>  </a:t>
            </a:r>
            <a:r>
              <a:rPr lang="cs-CZ" dirty="0"/>
              <a:t>na WWW: 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http://commons.wikimedia.org/wiki/</a:t>
            </a:r>
            <a:r>
              <a:rPr lang="cs-CZ" dirty="0" err="1" smtClean="0">
                <a:hlinkClick r:id="rId4"/>
              </a:rPr>
              <a:t>File:Scared_Crying_Child.jpg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b="1" dirty="0" smtClean="0"/>
              <a:t>Obr</a:t>
            </a:r>
            <a:r>
              <a:rPr lang="cs-CZ" b="1" dirty="0"/>
              <a:t>. </a:t>
            </a:r>
            <a:r>
              <a:rPr lang="cs-CZ" b="1" dirty="0" smtClean="0"/>
              <a:t>08: </a:t>
            </a:r>
            <a:r>
              <a:rPr lang="cs-CZ" dirty="0" smtClean="0"/>
              <a:t>BIBIN C.ALEX-BIBINCA., </a:t>
            </a:r>
            <a:r>
              <a:rPr lang="cs-CZ" i="1" dirty="0" smtClean="0"/>
              <a:t>Commons.wikimedia.org</a:t>
            </a:r>
            <a:r>
              <a:rPr lang="cs-CZ" dirty="0" smtClean="0"/>
              <a:t>: </a:t>
            </a:r>
            <a:r>
              <a:rPr lang="cs-CZ" dirty="0" err="1" smtClean="0"/>
              <a:t>Hills</a:t>
            </a:r>
            <a:r>
              <a:rPr lang="cs-CZ" dirty="0" smtClean="0"/>
              <a:t> Vagamon.jpg </a:t>
            </a:r>
            <a:r>
              <a:rPr lang="en-US" dirty="0" smtClean="0"/>
              <a:t>[online</a:t>
            </a:r>
            <a:r>
              <a:rPr lang="en-US" dirty="0"/>
              <a:t>].200</a:t>
            </a:r>
            <a:r>
              <a:rPr lang="cs-CZ" dirty="0" smtClean="0"/>
              <a:t>8-09-14 </a:t>
            </a:r>
            <a:r>
              <a:rPr lang="en-US" dirty="0"/>
              <a:t>[cit. 2012</a:t>
            </a:r>
            <a:r>
              <a:rPr lang="cs-CZ" dirty="0" smtClean="0"/>
              <a:t>-02-25</a:t>
            </a:r>
            <a:r>
              <a:rPr lang="en-US" dirty="0"/>
              <a:t>]</a:t>
            </a:r>
            <a:r>
              <a:rPr lang="cs-CZ" dirty="0"/>
              <a:t>.Dostupný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 smtClean="0"/>
              <a:t>Attribution-Share</a:t>
            </a:r>
            <a:r>
              <a:rPr lang="cs-CZ" dirty="0" smtClean="0"/>
              <a:t> </a:t>
            </a:r>
            <a:r>
              <a:rPr lang="cs-CZ" dirty="0" err="1" smtClean="0"/>
              <a:t>Alike</a:t>
            </a:r>
            <a:r>
              <a:rPr lang="cs-CZ" dirty="0" smtClean="0"/>
              <a:t> 3.0  </a:t>
            </a:r>
            <a:r>
              <a:rPr lang="cs-CZ" dirty="0" err="1"/>
              <a:t>Unported</a:t>
            </a:r>
            <a:r>
              <a:rPr lang="cs-CZ" dirty="0"/>
              <a:t> na WWW: </a:t>
            </a:r>
          </a:p>
          <a:p>
            <a:r>
              <a:rPr lang="cs-CZ" dirty="0" smtClean="0">
                <a:hlinkClick r:id="rId5"/>
              </a:rPr>
              <a:t>http://commons.wikimedia.org/wiki/</a:t>
            </a:r>
            <a:r>
              <a:rPr lang="cs-CZ" dirty="0" err="1" smtClean="0">
                <a:hlinkClick r:id="rId5"/>
              </a:rPr>
              <a:t>File:Hills_Vagamon.jpg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35560" y="6377543"/>
            <a:ext cx="73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="" xmlns:p14="http://schemas.microsoft.com/office/powerpoint/2010/main" val="675979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404664"/>
            <a:ext cx="819044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Obr. </a:t>
            </a:r>
            <a:r>
              <a:rPr lang="cs-CZ" b="1" dirty="0" smtClean="0"/>
              <a:t>09</a:t>
            </a:r>
            <a:r>
              <a:rPr lang="cs-CZ" dirty="0" smtClean="0"/>
              <a:t>: ENAREKSI., </a:t>
            </a:r>
            <a:r>
              <a:rPr lang="cs-CZ" i="1" dirty="0" smtClean="0"/>
              <a:t>Commons.wikimedia.org</a:t>
            </a:r>
            <a:r>
              <a:rPr lang="cs-CZ" dirty="0" smtClean="0"/>
              <a:t>: </a:t>
            </a:r>
            <a:r>
              <a:rPr lang="cs-CZ" dirty="0" err="1" smtClean="0"/>
              <a:t>Short</a:t>
            </a:r>
            <a:r>
              <a:rPr lang="cs-CZ" dirty="0" smtClean="0"/>
              <a:t> </a:t>
            </a:r>
            <a:r>
              <a:rPr lang="cs-CZ" dirty="0"/>
              <a:t>leg cast.jpg</a:t>
            </a:r>
          </a:p>
          <a:p>
            <a:r>
              <a:rPr lang="cs-CZ" dirty="0" smtClean="0"/>
              <a:t> </a:t>
            </a:r>
            <a:r>
              <a:rPr lang="en-US" dirty="0"/>
              <a:t>[</a:t>
            </a:r>
            <a:r>
              <a:rPr lang="en-US" dirty="0" smtClean="0"/>
              <a:t>on</a:t>
            </a:r>
            <a:r>
              <a:rPr lang="cs-CZ" dirty="0" smtClean="0"/>
              <a:t>l</a:t>
            </a:r>
            <a:r>
              <a:rPr lang="en-US" dirty="0" err="1"/>
              <a:t>ine</a:t>
            </a:r>
            <a:r>
              <a:rPr lang="en-US" dirty="0"/>
              <a:t>].</a:t>
            </a:r>
            <a:r>
              <a:rPr lang="en-US" dirty="0" smtClean="0"/>
              <a:t>20</a:t>
            </a:r>
            <a:r>
              <a:rPr lang="cs-CZ" dirty="0" smtClean="0"/>
              <a:t>09-01-30</a:t>
            </a:r>
            <a:r>
              <a:rPr lang="en-US" dirty="0" smtClean="0"/>
              <a:t>[cit</a:t>
            </a:r>
            <a:r>
              <a:rPr lang="en-US" dirty="0"/>
              <a:t>. 2012</a:t>
            </a:r>
            <a:r>
              <a:rPr lang="cs-CZ" dirty="0" smtClean="0"/>
              <a:t>-02-25</a:t>
            </a:r>
            <a:r>
              <a:rPr lang="en-US" dirty="0"/>
              <a:t>]</a:t>
            </a:r>
            <a:r>
              <a:rPr lang="cs-CZ" dirty="0"/>
              <a:t>.Dostupný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/>
              <a:t>Attribution-Share</a:t>
            </a:r>
            <a:r>
              <a:rPr lang="cs-CZ" dirty="0"/>
              <a:t> </a:t>
            </a:r>
            <a:r>
              <a:rPr lang="cs-CZ" dirty="0" err="1"/>
              <a:t>Alike</a:t>
            </a:r>
            <a:r>
              <a:rPr lang="cs-CZ" dirty="0"/>
              <a:t> 3.0 </a:t>
            </a:r>
            <a:r>
              <a:rPr lang="cs-CZ" dirty="0" err="1"/>
              <a:t>Unported</a:t>
            </a:r>
            <a:r>
              <a:rPr lang="cs-CZ" dirty="0"/>
              <a:t> na WWW:</a:t>
            </a:r>
          </a:p>
          <a:p>
            <a:r>
              <a:rPr lang="cs-CZ" dirty="0" smtClean="0">
                <a:hlinkClick r:id="rId2"/>
              </a:rPr>
              <a:t>http://commons.wikimedia.org/wiki/</a:t>
            </a:r>
            <a:r>
              <a:rPr lang="cs-CZ" dirty="0" err="1" smtClean="0">
                <a:hlinkClick r:id="rId2"/>
              </a:rPr>
              <a:t>File:Short_leg_cast.jpg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b="1" dirty="0"/>
              <a:t>Obr. </a:t>
            </a:r>
            <a:r>
              <a:rPr lang="cs-CZ" b="1" dirty="0" smtClean="0"/>
              <a:t>10: </a:t>
            </a:r>
            <a:r>
              <a:rPr lang="cs-CZ" dirty="0" smtClean="0"/>
              <a:t>BOATBUILDER., </a:t>
            </a:r>
            <a:r>
              <a:rPr lang="cs-CZ" i="1" dirty="0" smtClean="0"/>
              <a:t>Commons.wikimedia.org</a:t>
            </a:r>
            <a:r>
              <a:rPr lang="cs-CZ" dirty="0" smtClean="0"/>
              <a:t>: </a:t>
            </a:r>
            <a:r>
              <a:rPr lang="cs-CZ" dirty="0" err="1" smtClean="0"/>
              <a:t>Bast</a:t>
            </a:r>
            <a:r>
              <a:rPr lang="cs-CZ" dirty="0" smtClean="0"/>
              <a:t> fibre.JPG</a:t>
            </a:r>
          </a:p>
          <a:p>
            <a:r>
              <a:rPr lang="en-US" dirty="0" smtClean="0"/>
              <a:t>[on</a:t>
            </a:r>
            <a:r>
              <a:rPr lang="cs-CZ" dirty="0" smtClean="0"/>
              <a:t>l</a:t>
            </a:r>
            <a:r>
              <a:rPr lang="en-US" dirty="0" err="1" smtClean="0"/>
              <a:t>ine</a:t>
            </a:r>
            <a:r>
              <a:rPr lang="en-US" dirty="0"/>
              <a:t>].</a:t>
            </a:r>
            <a:r>
              <a:rPr lang="en-US" dirty="0" smtClean="0"/>
              <a:t>200</a:t>
            </a:r>
            <a:r>
              <a:rPr lang="cs-CZ" dirty="0" smtClean="0"/>
              <a:t>9-08-28 </a:t>
            </a:r>
            <a:r>
              <a:rPr lang="en-US" dirty="0"/>
              <a:t>[cit. 2012</a:t>
            </a:r>
            <a:r>
              <a:rPr lang="cs-CZ" dirty="0" smtClean="0"/>
              <a:t>-02-26</a:t>
            </a:r>
            <a:r>
              <a:rPr lang="en-US" dirty="0" smtClean="0"/>
              <a:t>]</a:t>
            </a:r>
            <a:r>
              <a:rPr lang="cs-CZ" dirty="0"/>
              <a:t>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/>
              <a:t>Attribution-Share</a:t>
            </a:r>
            <a:r>
              <a:rPr lang="cs-CZ" dirty="0"/>
              <a:t> </a:t>
            </a:r>
            <a:r>
              <a:rPr lang="cs-CZ" dirty="0" err="1"/>
              <a:t>Alike</a:t>
            </a:r>
            <a:r>
              <a:rPr lang="cs-CZ" dirty="0"/>
              <a:t> 3.0  </a:t>
            </a:r>
            <a:r>
              <a:rPr lang="cs-CZ" dirty="0" err="1"/>
              <a:t>Unported</a:t>
            </a:r>
            <a:r>
              <a:rPr lang="cs-CZ" dirty="0"/>
              <a:t> na WWW:</a:t>
            </a:r>
          </a:p>
          <a:p>
            <a:r>
              <a:rPr lang="cs-CZ" dirty="0" smtClean="0">
                <a:hlinkClick r:id="rId3"/>
              </a:rPr>
              <a:t>http://commons.wikimedia.org/wiki/</a:t>
            </a:r>
            <a:r>
              <a:rPr lang="cs-CZ" dirty="0" err="1" smtClean="0">
                <a:hlinkClick r:id="rId3"/>
              </a:rPr>
              <a:t>File:Bast_fibre.JPG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b="1" dirty="0" smtClean="0"/>
              <a:t>Obr</a:t>
            </a:r>
            <a:r>
              <a:rPr lang="cs-CZ" b="1" dirty="0"/>
              <a:t>. </a:t>
            </a:r>
            <a:r>
              <a:rPr lang="cs-CZ" b="1" dirty="0" smtClean="0"/>
              <a:t>11: </a:t>
            </a:r>
            <a:r>
              <a:rPr lang="cs-CZ" dirty="0" smtClean="0"/>
              <a:t>BOATBUILDER.</a:t>
            </a:r>
            <a:r>
              <a:rPr lang="cs-CZ" b="1" dirty="0" smtClean="0"/>
              <a:t>,</a:t>
            </a:r>
            <a:r>
              <a:rPr lang="cs-CZ" dirty="0" smtClean="0"/>
              <a:t> </a:t>
            </a:r>
            <a:r>
              <a:rPr lang="cs-CZ" i="1" dirty="0"/>
              <a:t>Commons.wikimedia.org</a:t>
            </a:r>
            <a:r>
              <a:rPr lang="cs-CZ" dirty="0" smtClean="0"/>
              <a:t>: Ski-Skidor.JPG </a:t>
            </a:r>
          </a:p>
          <a:p>
            <a:r>
              <a:rPr lang="en-US" dirty="0" smtClean="0"/>
              <a:t>[online</a:t>
            </a:r>
            <a:r>
              <a:rPr lang="en-US" dirty="0"/>
              <a:t>].</a:t>
            </a:r>
            <a:r>
              <a:rPr lang="en-US" dirty="0" smtClean="0"/>
              <a:t>20</a:t>
            </a:r>
            <a:r>
              <a:rPr lang="cs-CZ" dirty="0" smtClean="0"/>
              <a:t>10-02-13 </a:t>
            </a:r>
            <a:r>
              <a:rPr lang="en-US" dirty="0"/>
              <a:t>[cit. 2012</a:t>
            </a:r>
            <a:r>
              <a:rPr lang="cs-CZ" dirty="0" smtClean="0"/>
              <a:t>-02-26</a:t>
            </a:r>
            <a:r>
              <a:rPr lang="en-US" dirty="0" smtClean="0"/>
              <a:t>]</a:t>
            </a:r>
            <a:r>
              <a:rPr lang="cs-CZ" dirty="0"/>
              <a:t>.Dostupný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 smtClean="0"/>
              <a:t>Attribution-Share</a:t>
            </a:r>
            <a:r>
              <a:rPr lang="cs-CZ" dirty="0" smtClean="0"/>
              <a:t> </a:t>
            </a:r>
            <a:r>
              <a:rPr lang="cs-CZ" dirty="0" err="1" smtClean="0"/>
              <a:t>Alike</a:t>
            </a:r>
            <a:r>
              <a:rPr lang="cs-CZ" dirty="0" smtClean="0"/>
              <a:t> 3.0  </a:t>
            </a:r>
            <a:r>
              <a:rPr lang="cs-CZ" dirty="0" err="1"/>
              <a:t>Unported</a:t>
            </a:r>
            <a:r>
              <a:rPr lang="cs-CZ" dirty="0"/>
              <a:t> na WWW: </a:t>
            </a:r>
          </a:p>
          <a:p>
            <a:r>
              <a:rPr lang="cs-CZ" dirty="0" smtClean="0">
                <a:hlinkClick r:id="rId4"/>
              </a:rPr>
              <a:t>http://commons.wikimedia.org/wiki/</a:t>
            </a:r>
            <a:r>
              <a:rPr lang="cs-CZ" dirty="0" err="1" smtClean="0">
                <a:hlinkClick r:id="rId4"/>
              </a:rPr>
              <a:t>File:Ski-Skidor.JPG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b="1" dirty="0" smtClean="0"/>
              <a:t>Obr</a:t>
            </a:r>
            <a:r>
              <a:rPr lang="cs-CZ" b="1" dirty="0"/>
              <a:t>. </a:t>
            </a:r>
            <a:r>
              <a:rPr lang="cs-CZ" b="1" dirty="0" smtClean="0"/>
              <a:t>12: </a:t>
            </a:r>
            <a:r>
              <a:rPr lang="cs-CZ" dirty="0" smtClean="0"/>
              <a:t>EDDIDEIGEL., </a:t>
            </a:r>
            <a:r>
              <a:rPr lang="cs-CZ" i="1" dirty="0" smtClean="0"/>
              <a:t>Commons.wikimedia.org</a:t>
            </a:r>
            <a:r>
              <a:rPr lang="cs-CZ" dirty="0" smtClean="0"/>
              <a:t>: </a:t>
            </a:r>
            <a:r>
              <a:rPr lang="cs-CZ" dirty="0" err="1" smtClean="0"/>
              <a:t>Wormwood</a:t>
            </a:r>
            <a:r>
              <a:rPr lang="cs-CZ" dirty="0" smtClean="0"/>
              <a:t> </a:t>
            </a:r>
            <a:r>
              <a:rPr lang="cs-CZ" dirty="0"/>
              <a:t>bush.jpg</a:t>
            </a:r>
          </a:p>
          <a:p>
            <a:r>
              <a:rPr lang="en-US" dirty="0" smtClean="0"/>
              <a:t>[online</a:t>
            </a:r>
            <a:r>
              <a:rPr lang="en-US" dirty="0"/>
              <a:t>].</a:t>
            </a:r>
            <a:r>
              <a:rPr lang="en-US" dirty="0" smtClean="0"/>
              <a:t>200</a:t>
            </a:r>
            <a:r>
              <a:rPr lang="cs-CZ" dirty="0" smtClean="0"/>
              <a:t>7-06-06 </a:t>
            </a:r>
            <a:r>
              <a:rPr lang="en-US" dirty="0"/>
              <a:t>[cit. 2012</a:t>
            </a:r>
            <a:r>
              <a:rPr lang="cs-CZ" dirty="0" smtClean="0"/>
              <a:t>-02-26</a:t>
            </a:r>
            <a:r>
              <a:rPr lang="en-US" dirty="0" smtClean="0"/>
              <a:t>]</a:t>
            </a:r>
            <a:r>
              <a:rPr lang="cs-CZ" dirty="0"/>
              <a:t>.Dostupný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/>
              <a:t>Attribution-Share</a:t>
            </a:r>
            <a:r>
              <a:rPr lang="cs-CZ" dirty="0"/>
              <a:t> </a:t>
            </a:r>
            <a:r>
              <a:rPr lang="cs-CZ" dirty="0" err="1"/>
              <a:t>Alike</a:t>
            </a:r>
            <a:r>
              <a:rPr lang="cs-CZ" dirty="0"/>
              <a:t> 3.0  </a:t>
            </a:r>
            <a:r>
              <a:rPr lang="cs-CZ" dirty="0" err="1"/>
              <a:t>Unported</a:t>
            </a:r>
            <a:r>
              <a:rPr lang="cs-CZ" dirty="0"/>
              <a:t> na WWW: </a:t>
            </a:r>
          </a:p>
          <a:p>
            <a:r>
              <a:rPr lang="cs-CZ" dirty="0" smtClean="0">
                <a:hlinkClick r:id="rId5"/>
              </a:rPr>
              <a:t>http://commons.wikimedia.org/wiki/</a:t>
            </a:r>
            <a:r>
              <a:rPr lang="cs-CZ" dirty="0" err="1" smtClean="0">
                <a:hlinkClick r:id="rId5"/>
              </a:rPr>
              <a:t>File:Wormwood_bush.jpg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52780" y="6453335"/>
            <a:ext cx="730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="" xmlns:p14="http://schemas.microsoft.com/office/powerpoint/2010/main" val="54780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93988" y="404664"/>
            <a:ext cx="79384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Obr. </a:t>
            </a:r>
            <a:r>
              <a:rPr lang="cs-CZ" b="1" dirty="0" smtClean="0"/>
              <a:t>13</a:t>
            </a:r>
            <a:r>
              <a:rPr lang="cs-CZ" dirty="0" smtClean="0"/>
              <a:t>: ALBERTO CASTILLO AROCA., </a:t>
            </a:r>
            <a:r>
              <a:rPr lang="cs-CZ" i="1" dirty="0" smtClean="0"/>
              <a:t>Commons.wikimedia.org:</a:t>
            </a:r>
          </a:p>
          <a:p>
            <a:r>
              <a:rPr lang="cs-CZ" dirty="0" smtClean="0"/>
              <a:t>Oso </a:t>
            </a:r>
            <a:r>
              <a:rPr lang="cs-CZ" dirty="0"/>
              <a:t>de </a:t>
            </a:r>
            <a:r>
              <a:rPr lang="cs-CZ" dirty="0" err="1"/>
              <a:t>peluche</a:t>
            </a:r>
            <a:r>
              <a:rPr lang="cs-CZ" dirty="0"/>
              <a:t>, </a:t>
            </a:r>
            <a:r>
              <a:rPr lang="cs-CZ" dirty="0" smtClean="0"/>
              <a:t>regalo.JPG </a:t>
            </a:r>
            <a:r>
              <a:rPr lang="en-US" dirty="0"/>
              <a:t>[</a:t>
            </a:r>
            <a:r>
              <a:rPr lang="en-US" dirty="0" smtClean="0"/>
              <a:t>on</a:t>
            </a:r>
            <a:r>
              <a:rPr lang="cs-CZ" dirty="0" smtClean="0"/>
              <a:t>l</a:t>
            </a:r>
            <a:r>
              <a:rPr lang="en-US" dirty="0" err="1"/>
              <a:t>ine</a:t>
            </a:r>
            <a:r>
              <a:rPr lang="en-US" dirty="0"/>
              <a:t>].</a:t>
            </a:r>
            <a:r>
              <a:rPr lang="en-US" dirty="0" smtClean="0"/>
              <a:t>20</a:t>
            </a:r>
            <a:r>
              <a:rPr lang="cs-CZ" dirty="0" smtClean="0"/>
              <a:t>12-01-23</a:t>
            </a:r>
          </a:p>
          <a:p>
            <a:r>
              <a:rPr lang="en-US" dirty="0" smtClean="0"/>
              <a:t>[cit</a:t>
            </a:r>
            <a:r>
              <a:rPr lang="en-US" dirty="0"/>
              <a:t>. 2012</a:t>
            </a:r>
            <a:r>
              <a:rPr lang="cs-CZ" dirty="0" smtClean="0"/>
              <a:t>-02-26</a:t>
            </a:r>
            <a:r>
              <a:rPr lang="en-US" dirty="0" smtClean="0"/>
              <a:t>]</a:t>
            </a:r>
            <a:r>
              <a:rPr lang="cs-CZ" dirty="0"/>
              <a:t>.Dostupný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/>
              <a:t>Attribution-Share</a:t>
            </a:r>
            <a:r>
              <a:rPr lang="cs-CZ" dirty="0"/>
              <a:t> </a:t>
            </a:r>
            <a:r>
              <a:rPr lang="cs-CZ" dirty="0" err="1"/>
              <a:t>Alike</a:t>
            </a:r>
            <a:r>
              <a:rPr lang="cs-CZ" dirty="0"/>
              <a:t> 3.0 </a:t>
            </a:r>
            <a:r>
              <a:rPr lang="cs-CZ" dirty="0" err="1"/>
              <a:t>Unported</a:t>
            </a:r>
            <a:r>
              <a:rPr lang="cs-CZ" dirty="0"/>
              <a:t> na WWW:</a:t>
            </a:r>
          </a:p>
          <a:p>
            <a:r>
              <a:rPr lang="cs-CZ" dirty="0" smtClean="0">
                <a:hlinkClick r:id="rId2"/>
              </a:rPr>
              <a:t>http://commons.wikimedia.org/wiki/File:Oso_de_peluche,_regalo.JPG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6453336"/>
            <a:ext cx="7344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="" xmlns:p14="http://schemas.microsoft.com/office/powerpoint/2010/main" val="342072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lk">
  <a:themeElements>
    <a:clrScheme name="Silk">
      <a:dk1>
        <a:srgbClr val="000000"/>
      </a:dk1>
      <a:lt1>
        <a:srgbClr val="FFFFFF"/>
      </a:lt1>
      <a:dk2>
        <a:srgbClr val="043988"/>
      </a:dk2>
      <a:lt2>
        <a:srgbClr val="92C2EB"/>
      </a:lt2>
      <a:accent1>
        <a:srgbClr val="836AAE"/>
      </a:accent1>
      <a:accent2>
        <a:srgbClr val="5DA577"/>
      </a:accent2>
      <a:accent3>
        <a:srgbClr val="678EB9"/>
      </a:accent3>
      <a:accent4>
        <a:srgbClr val="F7A611"/>
      </a:accent4>
      <a:accent5>
        <a:srgbClr val="A1AB38"/>
      </a:accent5>
      <a:accent6>
        <a:srgbClr val="C17790"/>
      </a:accent6>
      <a:hlink>
        <a:srgbClr val="DA5723"/>
      </a:hlink>
      <a:folHlink>
        <a:srgbClr val="226CA5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hedvábí</Template>
  <TotalTime>636</TotalTime>
  <Words>1415</Words>
  <Application>Microsoft Office PowerPoint</Application>
  <PresentationFormat>Předvádění na obrazovce (4:3)</PresentationFormat>
  <Paragraphs>209</Paragraphs>
  <Slides>24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Silk</vt:lpstr>
      <vt:lpstr>Acrobat Document</vt:lpstr>
      <vt:lpstr>Název školy: Svobodná základní škola, o.p.s. Autor: Andrea Fadrhonsová Název materiálu: VY_32_INOVACE_02_ČESKÝ JAZYK_                  VYJMENOVANÁ SLOVA PO L Název: VYJMENOVANÁ SLOVA PO L  Číslo projektu: CZ.1.07/1.4.00/21.0929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škola: Svobodná základní škola, o.p.s. Autor : Andrea Fadrhonsová Název materiálu: VY_32_INOVACE_01_ČESKÝ JAZYK_VYJMENOVANÁ SLOVA PO L Název: VYJMENOVANÁ SLOVA PO L  Číslo projektu: CZ:1.07/1.4.00/21.0929</dc:title>
  <dc:creator>pc</dc:creator>
  <cp:lastModifiedBy>Dum</cp:lastModifiedBy>
  <cp:revision>70</cp:revision>
  <cp:lastPrinted>2012-05-03T13:33:17Z</cp:lastPrinted>
  <dcterms:created xsi:type="dcterms:W3CDTF">2012-04-12T13:05:40Z</dcterms:created>
  <dcterms:modified xsi:type="dcterms:W3CDTF">2013-02-07T14:46:48Z</dcterms:modified>
</cp:coreProperties>
</file>