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79" r:id="rId3"/>
    <p:sldId id="280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60" r:id="rId23"/>
    <p:sldId id="265" r:id="rId24"/>
    <p:sldId id="270" r:id="rId25"/>
    <p:sldId id="27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5EC1D4A-A796-47C3-A63E-CE236FB377E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hyperlink" Target="http://dumy.cz/" TargetMode="External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ashing_dishes_at_LGC.jpg" TargetMode="External"/><Relationship Id="rId2" Type="http://schemas.openxmlformats.org/officeDocument/2006/relationships/hyperlink" Target="http://commons.wikimedia.org/wiki/File:Family_Portrait_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Ants_on_candy.jpg" TargetMode="External"/><Relationship Id="rId4" Type="http://schemas.openxmlformats.org/officeDocument/2006/relationships/hyperlink" Target="http://commons.wikimedia.org/wiki/File:Old_Man_Thinking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lbino_Mouse.jpg" TargetMode="External"/><Relationship Id="rId2" Type="http://schemas.openxmlformats.org/officeDocument/2006/relationships/hyperlink" Target="http://commons.wikimedia.org/wiki/File:Bee-8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Tree_felling._-_geograph.org.uk_-_1740811.jpg" TargetMode="External"/><Relationship Id="rId4" Type="http://schemas.openxmlformats.org/officeDocument/2006/relationships/hyperlink" Target="http://commons.wikimedia.org/wiki/File:Snail-forest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kating_Bird.jpg" TargetMode="External"/><Relationship Id="rId2" Type="http://schemas.openxmlformats.org/officeDocument/2006/relationships/hyperlink" Target="http://commons.wikimedia.org/wiki/File:Crzn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Dandelion_closeup.jpg" TargetMode="External"/><Relationship Id="rId4" Type="http://schemas.openxmlformats.org/officeDocument/2006/relationships/hyperlink" Target="http://commons.wikimedia.org/wiki/File:Rogar,_m%C4%9Bste%C4%8Dko,_kov%C3%A1%C5%99,_detail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Z%C3%A1mek_Litomy%C5%A1l_1.JPG" TargetMode="External"/><Relationship Id="rId2" Type="http://schemas.openxmlformats.org/officeDocument/2006/relationships/hyperlink" Target="http://commons.wikimedia.org/wiki/File:Car_vs_motorcykle_accident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95536" y="548681"/>
            <a:ext cx="8352928" cy="3051770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Název školy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Svobodná základní škola, o.p.s.</a:t>
            </a:r>
            <a:b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Autor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Andrea </a:t>
            </a:r>
            <a:r>
              <a:rPr lang="cs-CZ" sz="2000" b="0" dirty="0" err="1">
                <a:solidFill>
                  <a:schemeClr val="tx1"/>
                </a:solidFill>
                <a:effectLst/>
                <a:cs typeface="Times New Roman" pitchFamily="18" charset="0"/>
              </a:rPr>
              <a:t>Fadrhonsová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Název materiálu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</a:t>
            </a:r>
            <a:r>
              <a:rPr lang="cs-CZ" sz="2000" b="0" dirty="0" smtClean="0">
                <a:solidFill>
                  <a:schemeClr val="tx1"/>
                </a:solidFill>
                <a:effectLst/>
                <a:cs typeface="Times New Roman" pitchFamily="18" charset="0"/>
              </a:rPr>
              <a:t>VY_32_INOVACE_03_ 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ČESKÝ JAZYK_        </a:t>
            </a:r>
            <a:r>
              <a:rPr lang="cs-CZ" sz="2000" b="0" dirty="0" smtClean="0">
                <a:solidFill>
                  <a:schemeClr val="tx1"/>
                </a:solidFill>
                <a:effectLst/>
                <a:cs typeface="Times New Roman" pitchFamily="18" charset="0"/>
              </a:rPr>
              <a:t>            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VYJMENOVANÁ SLOVA PO </a:t>
            </a:r>
            <a:r>
              <a:rPr lang="cs-CZ" sz="2000" b="0" dirty="0" smtClean="0">
                <a:solidFill>
                  <a:schemeClr val="tx1"/>
                </a:solidFill>
                <a:effectLst/>
                <a:cs typeface="Times New Roman" pitchFamily="18" charset="0"/>
              </a:rPr>
              <a:t>M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Název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VYJMENOVANÁ SLOVA PO </a:t>
            </a:r>
            <a:r>
              <a:rPr lang="cs-CZ" sz="2000" b="0" dirty="0" smtClean="0">
                <a:solidFill>
                  <a:schemeClr val="tx1"/>
                </a:solidFill>
                <a:effectLst/>
                <a:cs typeface="Times New Roman" pitchFamily="18" charset="0"/>
              </a:rPr>
              <a:t>M 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</a:br>
            <a:r>
              <a:rPr lang="cs-CZ" sz="2000" dirty="0">
                <a:solidFill>
                  <a:schemeClr val="tx1"/>
                </a:solidFill>
                <a:effectLst/>
                <a:cs typeface="Times New Roman" pitchFamily="18" charset="0"/>
              </a:rPr>
              <a:t>Číslo projektu</a:t>
            </a:r>
            <a:r>
              <a:rPr lang="cs-CZ" sz="2000" b="0" dirty="0">
                <a:solidFill>
                  <a:schemeClr val="tx1"/>
                </a:solidFill>
                <a:effectLst/>
                <a:cs typeface="Times New Roman" pitchFamily="18" charset="0"/>
              </a:rPr>
              <a:t>: CZ.1.07/1.4.00/21.0929</a:t>
            </a:r>
            <a:endParaRPr lang="cs-CZ" sz="2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83283" y="3284984"/>
            <a:ext cx="5364000" cy="504000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VYJMENOVANÁ SLOVA PO M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827584" y="6309320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951860982"/>
              </p:ext>
            </p:extLst>
          </p:nvPr>
        </p:nvGraphicFramePr>
        <p:xfrm>
          <a:off x="7380312" y="476672"/>
          <a:ext cx="900112" cy="719138"/>
        </p:xfrm>
        <a:graphic>
          <a:graphicData uri="http://schemas.openxmlformats.org/presentationml/2006/ole">
            <p:oleObj spid="_x0000_s1041" name="Acrobat Document" r:id="rId4" imgW="9523810" imgH="7621064" progId="AcroExch.Document.7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6215021" y="5805264"/>
            <a:ext cx="259859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784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3385" y="404664"/>
            <a:ext cx="8208912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</a:t>
            </a:r>
            <a:r>
              <a:rPr lang="cs-CZ" dirty="0"/>
              <a:t>:</a:t>
            </a:r>
          </a:p>
          <a:p>
            <a:endParaRPr lang="cs-CZ" dirty="0"/>
          </a:p>
          <a:p>
            <a:r>
              <a:rPr lang="cs-CZ" dirty="0"/>
              <a:t>Materiál je určen pro žáky 3.třídy.</a:t>
            </a:r>
          </a:p>
          <a:p>
            <a:endParaRPr lang="cs-CZ" dirty="0"/>
          </a:p>
          <a:p>
            <a:r>
              <a:rPr lang="cs-CZ" dirty="0"/>
              <a:t>Děti se hravou formou seznamují s významem jednotlivých vyjmenovaných</a:t>
            </a:r>
          </a:p>
          <a:p>
            <a:endParaRPr lang="cs-CZ" dirty="0"/>
          </a:p>
          <a:p>
            <a:r>
              <a:rPr lang="cs-CZ" dirty="0"/>
              <a:t>slov </a:t>
            </a:r>
            <a:r>
              <a:rPr lang="cs-CZ" dirty="0" smtClean="0"/>
              <a:t>po M . </a:t>
            </a:r>
            <a:r>
              <a:rPr lang="cs-CZ" dirty="0"/>
              <a:t>Nejprve uvidí daný pojem a obrázek, kde se slovo vyskytuje.</a:t>
            </a:r>
          </a:p>
          <a:p>
            <a:endParaRPr lang="cs-CZ" dirty="0"/>
          </a:p>
          <a:p>
            <a:r>
              <a:rPr lang="cs-CZ" dirty="0"/>
              <a:t>Dále se samy pokusí o vysvětlení slova a užití slova ve větě. Možné správné </a:t>
            </a:r>
          </a:p>
          <a:p>
            <a:endParaRPr lang="cs-CZ" dirty="0"/>
          </a:p>
          <a:p>
            <a:r>
              <a:rPr lang="cs-CZ" dirty="0"/>
              <a:t>řešení učitel ukáže na tabuli. Vyzkoušejí si přiřazování některých </a:t>
            </a:r>
          </a:p>
          <a:p>
            <a:endParaRPr lang="cs-CZ" dirty="0"/>
          </a:p>
          <a:p>
            <a:r>
              <a:rPr lang="cs-CZ" dirty="0"/>
              <a:t>vyjmenovaných slov k obrázkům s následnou kontrolou.</a:t>
            </a:r>
          </a:p>
          <a:p>
            <a:endParaRPr lang="cs-CZ" dirty="0"/>
          </a:p>
          <a:p>
            <a:r>
              <a:rPr lang="cs-CZ" dirty="0"/>
              <a:t>Materiál slouží k pochopení a naučení vyjmenovaných slov po </a:t>
            </a:r>
            <a:r>
              <a:rPr lang="cs-CZ" dirty="0" smtClean="0"/>
              <a:t>M</a:t>
            </a:r>
            <a:endParaRPr lang="cs-CZ" dirty="0"/>
          </a:p>
          <a:p>
            <a:endParaRPr lang="cs-CZ" dirty="0"/>
          </a:p>
          <a:p>
            <a:r>
              <a:rPr lang="cs-CZ" dirty="0"/>
              <a:t>a  k  procvičení psaní y ý u slov vyjmenovaných po </a:t>
            </a:r>
            <a:r>
              <a:rPr lang="cs-CZ" dirty="0" smtClean="0"/>
              <a:t>M </a:t>
            </a:r>
            <a:r>
              <a:rPr lang="cs-CZ" dirty="0"/>
              <a:t>i u slov příbuzných.</a:t>
            </a:r>
          </a:p>
          <a:p>
            <a:endParaRPr lang="cs-CZ" dirty="0"/>
          </a:p>
          <a:p>
            <a:r>
              <a:rPr lang="cs-CZ" b="1" dirty="0"/>
              <a:t>Pomůcky</a:t>
            </a:r>
            <a:r>
              <a:rPr lang="cs-CZ" dirty="0"/>
              <a:t>: fixy na tabuli ( viz okno </a:t>
            </a:r>
            <a:r>
              <a:rPr lang="cs-CZ" dirty="0" smtClean="0"/>
              <a:t>č.20 a č.21 )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38556" y="6363211"/>
            <a:ext cx="835292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9340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56084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POKYNY:</a:t>
            </a:r>
          </a:p>
          <a:p>
            <a:endParaRPr lang="cs-CZ" dirty="0"/>
          </a:p>
          <a:p>
            <a:r>
              <a:rPr lang="cs-CZ" b="1" dirty="0"/>
              <a:t>Okno č. 4 - 5: </a:t>
            </a:r>
            <a:r>
              <a:rPr lang="cs-CZ" dirty="0"/>
              <a:t>Žáci se seznamují s pořadím vyjmenovaných slov po </a:t>
            </a:r>
            <a:r>
              <a:rPr lang="cs-CZ" dirty="0" smtClean="0"/>
              <a:t>M.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Okno č. 6 -</a:t>
            </a:r>
            <a:r>
              <a:rPr lang="cs-CZ" b="1" dirty="0" smtClean="0"/>
              <a:t>19:</a:t>
            </a:r>
            <a:r>
              <a:rPr lang="cs-CZ" dirty="0" smtClean="0"/>
              <a:t> </a:t>
            </a:r>
            <a:r>
              <a:rPr lang="cs-CZ" dirty="0"/>
              <a:t>Žáci </a:t>
            </a:r>
            <a:r>
              <a:rPr lang="cs-CZ" dirty="0" smtClean="0"/>
              <a:t>si přečtou </a:t>
            </a:r>
            <a:r>
              <a:rPr lang="cs-CZ" dirty="0"/>
              <a:t>dané vyjmenované slovo po </a:t>
            </a:r>
            <a:r>
              <a:rPr lang="cs-CZ" dirty="0" smtClean="0"/>
              <a:t>M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 dále </a:t>
            </a:r>
            <a:r>
              <a:rPr lang="cs-CZ" dirty="0"/>
              <a:t>se pokusí vysvětlit jeho </a:t>
            </a:r>
            <a:r>
              <a:rPr lang="cs-CZ" dirty="0" smtClean="0"/>
              <a:t>význam za </a:t>
            </a:r>
            <a:r>
              <a:rPr lang="cs-CZ" dirty="0"/>
              <a:t>pomocí </a:t>
            </a:r>
            <a:r>
              <a:rPr lang="cs-CZ" dirty="0" smtClean="0"/>
              <a:t>synonym.</a:t>
            </a:r>
          </a:p>
          <a:p>
            <a:endParaRPr lang="cs-CZ" dirty="0" smtClean="0"/>
          </a:p>
          <a:p>
            <a:r>
              <a:rPr lang="cs-CZ" dirty="0" smtClean="0"/>
              <a:t>Následuje </a:t>
            </a:r>
            <a:r>
              <a:rPr lang="cs-CZ" dirty="0"/>
              <a:t>kontrola významu na tabuli.</a:t>
            </a:r>
          </a:p>
          <a:p>
            <a:endParaRPr lang="cs-CZ" dirty="0"/>
          </a:p>
          <a:p>
            <a:r>
              <a:rPr lang="cs-CZ" dirty="0"/>
              <a:t>Následně se žáci pokoušejí použít dané slovo ve větě, možné správné </a:t>
            </a:r>
          </a:p>
          <a:p>
            <a:endParaRPr lang="cs-CZ" dirty="0"/>
          </a:p>
          <a:p>
            <a:r>
              <a:rPr lang="cs-CZ" dirty="0"/>
              <a:t>řešení si zkontrolují na tabuli.</a:t>
            </a:r>
          </a:p>
          <a:p>
            <a:endParaRPr lang="cs-CZ" dirty="0"/>
          </a:p>
          <a:p>
            <a:r>
              <a:rPr lang="cs-CZ" b="1" dirty="0"/>
              <a:t>Okno č. </a:t>
            </a:r>
            <a:r>
              <a:rPr lang="cs-CZ" b="1" dirty="0" smtClean="0"/>
              <a:t>20 - 21:  </a:t>
            </a:r>
            <a:r>
              <a:rPr lang="cs-CZ" dirty="0"/>
              <a:t>Žáci přiřazují za pomocí fixů daná vyjmenovaná slova </a:t>
            </a:r>
          </a:p>
          <a:p>
            <a:endParaRPr lang="cs-CZ" dirty="0"/>
          </a:p>
          <a:p>
            <a:r>
              <a:rPr lang="cs-CZ" dirty="0"/>
              <a:t>po </a:t>
            </a:r>
            <a:r>
              <a:rPr lang="cs-CZ" dirty="0" smtClean="0"/>
              <a:t>M </a:t>
            </a:r>
            <a:r>
              <a:rPr lang="cs-CZ" dirty="0"/>
              <a:t>k obrázkům. Následuje grafická kontrola na tabuli.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8416" y="6183288"/>
            <a:ext cx="7308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Autorem materiálu a všech jeho částí, není-li uvedeno jinak, je Mgr. Andrea  </a:t>
            </a:r>
            <a:r>
              <a:rPr lang="cs-CZ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Fadrhonsová</a:t>
            </a:r>
            <a:r>
              <a:rPr lang="cs-CZ" sz="1200" dirty="0"/>
              <a:t>.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928157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35250" y="6309320"/>
            <a:ext cx="770485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400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836712"/>
            <a:ext cx="6228000" cy="720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Vyjmenovaná slova po M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87824" y="3284984"/>
            <a:ext cx="3024000" cy="93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Litomyšl</a:t>
            </a:r>
            <a:endParaRPr lang="cs-CZ" sz="5400" b="1" dirty="0"/>
          </a:p>
        </p:txBody>
      </p:sp>
      <p:sp>
        <p:nvSpPr>
          <p:cNvPr id="18" name="TextovéPole 17"/>
          <p:cNvSpPr txBox="1"/>
          <p:nvPr/>
        </p:nvSpPr>
        <p:spPr>
          <a:xfrm rot="1318093">
            <a:off x="1672454" y="3528157"/>
            <a:ext cx="5940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nachomýtnout se</a:t>
            </a:r>
            <a:endParaRPr lang="cs-CZ" sz="5400" b="1" dirty="0"/>
          </a:p>
        </p:txBody>
      </p:sp>
      <p:sp>
        <p:nvSpPr>
          <p:cNvPr id="19" name="TextovéPole 18"/>
          <p:cNvSpPr txBox="1"/>
          <p:nvPr/>
        </p:nvSpPr>
        <p:spPr>
          <a:xfrm rot="20074066">
            <a:off x="3153688" y="3498113"/>
            <a:ext cx="2556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chmýří</a:t>
            </a:r>
            <a:endParaRPr lang="cs-CZ" sz="5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03848" y="3539821"/>
            <a:ext cx="3132000" cy="90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dmýchat</a:t>
            </a:r>
            <a:endParaRPr lang="cs-CZ" sz="5400" b="1" dirty="0"/>
          </a:p>
        </p:txBody>
      </p:sp>
      <p:sp>
        <p:nvSpPr>
          <p:cNvPr id="21" name="TextovéPole 20"/>
          <p:cNvSpPr txBox="1"/>
          <p:nvPr/>
        </p:nvSpPr>
        <p:spPr>
          <a:xfrm rot="1011594">
            <a:off x="3278620" y="3528157"/>
            <a:ext cx="2769955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smýkat</a:t>
            </a:r>
            <a:endParaRPr lang="cs-CZ" sz="5400" b="1" dirty="0"/>
          </a:p>
        </p:txBody>
      </p:sp>
      <p:sp>
        <p:nvSpPr>
          <p:cNvPr id="22" name="TextovéPole 21"/>
          <p:cNvSpPr txBox="1"/>
          <p:nvPr/>
        </p:nvSpPr>
        <p:spPr>
          <a:xfrm rot="19599135">
            <a:off x="2893740" y="3528157"/>
            <a:ext cx="3242342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zamykat</a:t>
            </a:r>
            <a:endParaRPr lang="cs-CZ" sz="5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48288" y="3544695"/>
            <a:ext cx="262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mýtit</a:t>
            </a:r>
            <a:endParaRPr lang="cs-CZ" sz="5400" b="1" dirty="0"/>
          </a:p>
        </p:txBody>
      </p:sp>
      <p:sp>
        <p:nvSpPr>
          <p:cNvPr id="24" name="TextovéPole 23"/>
          <p:cNvSpPr txBox="1"/>
          <p:nvPr/>
        </p:nvSpPr>
        <p:spPr>
          <a:xfrm rot="2347238">
            <a:off x="3175678" y="3529542"/>
            <a:ext cx="3024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hlemýžď</a:t>
            </a:r>
            <a:endParaRPr lang="cs-CZ" sz="5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13437" y="3544695"/>
            <a:ext cx="262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myš</a:t>
            </a:r>
            <a:endParaRPr lang="cs-CZ" sz="5400" b="1" dirty="0"/>
          </a:p>
        </p:txBody>
      </p:sp>
      <p:sp>
        <p:nvSpPr>
          <p:cNvPr id="26" name="TextovéPole 25"/>
          <p:cNvSpPr txBox="1"/>
          <p:nvPr/>
        </p:nvSpPr>
        <p:spPr>
          <a:xfrm rot="18626734">
            <a:off x="3603438" y="3557921"/>
            <a:ext cx="244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hmyz</a:t>
            </a:r>
            <a:endParaRPr lang="cs-CZ" sz="5400" b="1" dirty="0"/>
          </a:p>
        </p:txBody>
      </p:sp>
      <p:sp>
        <p:nvSpPr>
          <p:cNvPr id="27" name="TextovéPole 26"/>
          <p:cNvSpPr txBox="1"/>
          <p:nvPr/>
        </p:nvSpPr>
        <p:spPr>
          <a:xfrm rot="295479">
            <a:off x="3119321" y="3557920"/>
            <a:ext cx="2988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mýlit se</a:t>
            </a:r>
            <a:endParaRPr lang="cs-CZ" sz="5400" b="1" dirty="0"/>
          </a:p>
        </p:txBody>
      </p:sp>
      <p:sp>
        <p:nvSpPr>
          <p:cNvPr id="28" name="TextovéPole 27"/>
          <p:cNvSpPr txBox="1"/>
          <p:nvPr/>
        </p:nvSpPr>
        <p:spPr>
          <a:xfrm rot="19737818">
            <a:off x="3310454" y="3544695"/>
            <a:ext cx="2664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myslit</a:t>
            </a:r>
            <a:endParaRPr lang="cs-CZ" sz="5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443321" y="3498113"/>
            <a:ext cx="2340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mýt</a:t>
            </a:r>
            <a:endParaRPr lang="cs-CZ" sz="5400" b="1" dirty="0"/>
          </a:p>
        </p:txBody>
      </p:sp>
      <p:sp>
        <p:nvSpPr>
          <p:cNvPr id="30" name="TextovéPole 29"/>
          <p:cNvSpPr txBox="1"/>
          <p:nvPr/>
        </p:nvSpPr>
        <p:spPr>
          <a:xfrm rot="20721520">
            <a:off x="3403598" y="3618163"/>
            <a:ext cx="2520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my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xmlns="" val="203553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1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1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1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1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500"/>
                            </p:stCondLst>
                            <p:childTnLst>
                              <p:par>
                                <p:cTn id="4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1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1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500"/>
                            </p:stCondLst>
                            <p:childTnLst>
                              <p:par>
                                <p:cTn id="5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1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5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1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6500"/>
                            </p:stCondLst>
                            <p:childTnLst>
                              <p:par>
                                <p:cTn id="6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1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1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9500"/>
                            </p:stCondLst>
                            <p:childTnLst>
                              <p:par>
                                <p:cTn id="7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1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98511" y="305542"/>
            <a:ext cx="6263446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sz="4000" b="1" dirty="0"/>
              <a:t>Vyjmenovaná slova po 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90510" y="106909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1412896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mýt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35957" y="1588443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myslit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4038" y="2132896"/>
            <a:ext cx="2088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mýlit se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489613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hmyz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35957" y="2823539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myš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0510" y="3209613"/>
            <a:ext cx="230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hlemýžď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9126" y="357839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mýtit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87046" y="3948089"/>
            <a:ext cx="226774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zamykat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747" y="4330589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smýkat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94918" y="5050589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chmýří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3799" y="5624007"/>
            <a:ext cx="3564000" cy="648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nachomýtnout se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3046" y="5592414"/>
            <a:ext cx="230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Litomyšl</a:t>
            </a:r>
            <a:endParaRPr lang="cs-CZ" sz="4000" b="1" dirty="0"/>
          </a:p>
        </p:txBody>
      </p:sp>
      <p:sp>
        <p:nvSpPr>
          <p:cNvPr id="17" name="TextovéPole 3"/>
          <p:cNvSpPr txBox="1"/>
          <p:nvPr/>
        </p:nvSpPr>
        <p:spPr>
          <a:xfrm>
            <a:off x="1043608" y="6453336"/>
            <a:ext cx="74495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Autorem materiálu a všech jeho částí, není-li uvedeno jinak, je  Mgr. Andrea  </a:t>
            </a:r>
            <a:r>
              <a:rPr lang="cs-CZ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Fadrhonsová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14110" y="4607626"/>
            <a:ext cx="2160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dmýchat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525009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5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65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950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83671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my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4623108"/>
            <a:ext cx="6336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My všichni bychom měli chránit přírodu.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347864" y="476672"/>
            <a:ext cx="5256584" cy="3993555"/>
            <a:chOff x="3347864" y="476672"/>
            <a:chExt cx="5256584" cy="3993555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476672"/>
              <a:ext cx="5256584" cy="36857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680199" y="4162450"/>
              <a:ext cx="72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Obr.01</a:t>
              </a:r>
              <a:endParaRPr lang="cs-CZ" sz="1400" dirty="0"/>
            </a:p>
          </p:txBody>
        </p:sp>
      </p:grpSp>
      <p:sp>
        <p:nvSpPr>
          <p:cNvPr id="6" name="TextovéPole 3"/>
          <p:cNvSpPr txBox="1"/>
          <p:nvPr/>
        </p:nvSpPr>
        <p:spPr>
          <a:xfrm>
            <a:off x="1031318" y="6453336"/>
            <a:ext cx="7380000" cy="32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Autorem materiálu a všech jeho částí, není-li uvedeno jinak, je Mgr.  Andrea  </a:t>
            </a:r>
            <a:r>
              <a:rPr lang="cs-CZ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Fadrhonsová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42625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já a někdo další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271148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mýt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747865"/>
            <a:ext cx="7704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Před každým jídlem bychom si měli mýt ruce.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712662" y="417611"/>
            <a:ext cx="4607656" cy="4150825"/>
            <a:chOff x="3707904" y="571500"/>
            <a:chExt cx="4607656" cy="4150825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571500"/>
              <a:ext cx="4464496" cy="38656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019416" y="4414548"/>
              <a:ext cx="129614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Obr.02</a:t>
              </a:r>
              <a:endParaRPr lang="cs-CZ" sz="1400" dirty="0"/>
            </a:p>
          </p:txBody>
        </p:sp>
      </p:grpSp>
      <p:sp>
        <p:nvSpPr>
          <p:cNvPr id="6" name="TextovéPole 3"/>
          <p:cNvSpPr txBox="1"/>
          <p:nvPr/>
        </p:nvSpPr>
        <p:spPr>
          <a:xfrm>
            <a:off x="921521" y="6453335"/>
            <a:ext cx="73940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Autorem materiálu a všech jeho částí, není-li uvedeno jinak, je Mgr.  Andrea  </a:t>
            </a:r>
            <a:r>
              <a:rPr lang="cs-CZ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Fadrhonsová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474586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čistit vodou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13557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myslit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851920" y="582812"/>
            <a:ext cx="4824536" cy="3782292"/>
            <a:chOff x="3851920" y="890589"/>
            <a:chExt cx="4824536" cy="3782292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890589"/>
              <a:ext cx="4824536" cy="34745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425564" y="4365104"/>
              <a:ext cx="108012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Obr.03</a:t>
              </a:r>
              <a:endParaRPr lang="cs-CZ" sz="1400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582247" y="4869160"/>
            <a:ext cx="7668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Myslím si, že pro šťastný život je důležité být zdravý.</a:t>
            </a:r>
            <a:endParaRPr lang="cs-CZ" sz="4000" b="1" dirty="0"/>
          </a:p>
        </p:txBody>
      </p:sp>
      <p:sp>
        <p:nvSpPr>
          <p:cNvPr id="6" name="TextovéPole 3"/>
          <p:cNvSpPr txBox="1"/>
          <p:nvPr/>
        </p:nvSpPr>
        <p:spPr>
          <a:xfrm>
            <a:off x="1043608" y="6453336"/>
            <a:ext cx="74321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Autorem materiálu a všech jeho částí, není-li uvedeno jinak, je Mgr. Andrea  </a:t>
            </a:r>
            <a:r>
              <a:rPr lang="cs-CZ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Fadrhonsová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404" y="3561129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přemýšlet, uvažovat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9176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212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mýlit se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697497" y="383509"/>
            <a:ext cx="4746104" cy="4029373"/>
            <a:chOff x="3635896" y="571500"/>
            <a:chExt cx="4746104" cy="4029373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6" y="571500"/>
              <a:ext cx="4746104" cy="37215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164288" y="4293096"/>
              <a:ext cx="90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Obr.04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323528" y="4689823"/>
            <a:ext cx="8208912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Zmýlil jsem se, protože mravenci mají velmi rádi sladké.</a:t>
            </a:r>
            <a:endParaRPr lang="cs-CZ" sz="4000" b="1" dirty="0"/>
          </a:p>
        </p:txBody>
      </p:sp>
      <p:sp>
        <p:nvSpPr>
          <p:cNvPr id="6" name="TextovéPole 3"/>
          <p:cNvSpPr txBox="1"/>
          <p:nvPr/>
        </p:nvSpPr>
        <p:spPr>
          <a:xfrm>
            <a:off x="853092" y="6436599"/>
            <a:ext cx="73940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Autorem materiálu a všech jeho částí, není-li uvedeno jinak, je Mgr.  Andrea  </a:t>
            </a:r>
            <a:r>
              <a:rPr lang="cs-CZ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Fadrhonsová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1432" y="3338989"/>
            <a:ext cx="2736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plést se, být </a:t>
            </a:r>
            <a:r>
              <a:rPr lang="cs-CZ" sz="2800" dirty="0" smtClean="0"/>
              <a:t>                      na </a:t>
            </a:r>
            <a:r>
              <a:rPr lang="cs-CZ" sz="2800" dirty="0" smtClean="0"/>
              <a:t>omylu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276015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52736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hmyz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4003073" y="288162"/>
            <a:ext cx="4602088" cy="4317405"/>
            <a:chOff x="3779912" y="571500"/>
            <a:chExt cx="4602088" cy="4317405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9912" y="571500"/>
              <a:ext cx="4602088" cy="40096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362264" y="4581128"/>
              <a:ext cx="828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Obr.05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557452" y="4886557"/>
            <a:ext cx="7488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Včely jsou užitečný hmyz, protože opylují květy rostlin. </a:t>
            </a:r>
            <a:endParaRPr lang="cs-CZ" sz="4000" b="1" dirty="0"/>
          </a:p>
        </p:txBody>
      </p:sp>
      <p:sp>
        <p:nvSpPr>
          <p:cNvPr id="6" name="TextovéPole 3"/>
          <p:cNvSpPr txBox="1"/>
          <p:nvPr/>
        </p:nvSpPr>
        <p:spPr>
          <a:xfrm>
            <a:off x="763135" y="6453335"/>
            <a:ext cx="76188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Autorem materiálu a všech jeho částí, není-li uvedeno jinak, je Mgr.  Andrea  </a:t>
            </a:r>
            <a:r>
              <a:rPr lang="cs-CZ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Fadrhonsová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8522" y="3428999"/>
            <a:ext cx="23941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drobní živočichové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172368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myš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491880" y="440668"/>
            <a:ext cx="5328592" cy="4104456"/>
            <a:chOff x="3347864" y="620688"/>
            <a:chExt cx="5328592" cy="4104456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47864" y="620688"/>
              <a:ext cx="5328592" cy="37444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668344" y="4417367"/>
              <a:ext cx="79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Obr.06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683568" y="4725144"/>
            <a:ext cx="7236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Myši se na zimu rády stahují do lidských obydlí.</a:t>
            </a:r>
            <a:endParaRPr lang="cs-CZ" sz="4000" b="1" dirty="0"/>
          </a:p>
        </p:txBody>
      </p:sp>
      <p:sp>
        <p:nvSpPr>
          <p:cNvPr id="6" name="TextovéPole 3"/>
          <p:cNvSpPr txBox="1"/>
          <p:nvPr/>
        </p:nvSpPr>
        <p:spPr>
          <a:xfrm>
            <a:off x="971600" y="6453335"/>
            <a:ext cx="73308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Autorem materiálu a všech jeho částí, není-li uvedeno jinak, je Mgr.  Andrea  </a:t>
            </a:r>
            <a:r>
              <a:rPr lang="cs-CZ" sz="1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Fadrhonsová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429000"/>
            <a:ext cx="2556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malý hlodavec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88490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052736"/>
            <a:ext cx="2376264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hlemýžď</a:t>
            </a:r>
            <a:endParaRPr lang="cs-CZ" sz="4000" b="1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3734366" y="387538"/>
            <a:ext cx="4674096" cy="4461421"/>
            <a:chOff x="3707904" y="610894"/>
            <a:chExt cx="4674096" cy="4461421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610894"/>
              <a:ext cx="4674096" cy="415364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452320" y="4764538"/>
              <a:ext cx="79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Obr.07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395536" y="5013176"/>
            <a:ext cx="8496944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Hlemýždi se rádi stahují </a:t>
            </a:r>
            <a:r>
              <a:rPr lang="cs-CZ" sz="4000" b="1" dirty="0" smtClean="0"/>
              <a:t>                  do </a:t>
            </a:r>
            <a:r>
              <a:rPr lang="cs-CZ" sz="4000" b="1" dirty="0" smtClean="0"/>
              <a:t>vlhkých míst na louce </a:t>
            </a:r>
            <a:r>
              <a:rPr lang="cs-CZ" sz="4000" b="1" dirty="0" smtClean="0"/>
              <a:t>i </a:t>
            </a:r>
            <a:r>
              <a:rPr lang="cs-CZ" sz="4000" b="1" dirty="0" smtClean="0"/>
              <a:t>v lese.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936320" y="6392776"/>
            <a:ext cx="73080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Autorem materiálu a všech jeho částí, není-li uvedeno jinak, </a:t>
            </a:r>
            <a:r>
              <a:rPr lang="cs-CZ" sz="1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je Mgr.  </a:t>
            </a:r>
            <a:r>
              <a:rPr lang="cs-CZ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Andrea  </a:t>
            </a:r>
            <a:r>
              <a:rPr lang="cs-CZ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Fadrhonsová</a:t>
            </a:r>
            <a:r>
              <a:rPr lang="cs-CZ" sz="1400" dirty="0"/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328498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šnek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0871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mýtit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765761" y="400650"/>
            <a:ext cx="4896544" cy="4104456"/>
            <a:chOff x="3707904" y="548680"/>
            <a:chExt cx="4896544" cy="4104456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548680"/>
              <a:ext cx="4896544" cy="38164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596336" y="4345359"/>
              <a:ext cx="828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Obr.08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738236" y="4675584"/>
            <a:ext cx="6876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 bouřce je někdy nutné vymýtit velké plochy lesa. 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08703" y="6381328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1352" y="342900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kácet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49406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80051"/>
            <a:ext cx="223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zamykat</a:t>
            </a:r>
            <a:endParaRPr lang="cs-CZ" sz="4000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377521" y="289718"/>
            <a:ext cx="3960440" cy="4032448"/>
            <a:chOff x="4355976" y="548680"/>
            <a:chExt cx="3960440" cy="4032448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548680"/>
              <a:ext cx="3960440" cy="36724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344264" y="4273351"/>
              <a:ext cx="79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Obr.09</a:t>
              </a:r>
              <a:endParaRPr lang="cs-CZ" sz="1400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711616" y="4597513"/>
            <a:ext cx="8086441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 setmění je potřeba zamykat hlavní vchod.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11616" y="6309320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3165611"/>
            <a:ext cx="2520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zavírat klíčem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53515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240623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smýkat</a:t>
            </a:r>
            <a:endParaRPr lang="cs-CZ" sz="4000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086288" y="387460"/>
            <a:ext cx="4458072" cy="3836169"/>
            <a:chOff x="3985253" y="700578"/>
            <a:chExt cx="4458072" cy="3836169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85253" y="700578"/>
              <a:ext cx="4458072" cy="35283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164288" y="4228970"/>
              <a:ext cx="756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Obr.10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630288" y="4536747"/>
            <a:ext cx="6912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Auto se v zatáčce smýkalo po kluzké silnici.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20000" y="6309320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3212976"/>
            <a:ext cx="3024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táhnout, prudce posouvat, klouzat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46531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2376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dmýchat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4822704" y="596216"/>
            <a:ext cx="3420831" cy="4124201"/>
            <a:chOff x="4572000" y="764704"/>
            <a:chExt cx="3420831" cy="4124201"/>
          </a:xfrm>
        </p:grpSpPr>
        <p:pic>
          <p:nvPicPr>
            <p:cNvPr id="1026" name="Picture 2" descr="File:Rogar, m&amp;ecaron;ste&amp;ccaron;ko, ková&amp;rcaron;, detail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764704"/>
              <a:ext cx="3420831" cy="38164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272831" y="4581128"/>
              <a:ext cx="720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Obr.11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395536" y="4905882"/>
            <a:ext cx="7992000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Mladý kovář rozdmýchává oheň na ohništi.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539536" y="6381328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3573016"/>
            <a:ext cx="266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vhánět vzduch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563445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2352" y="1052736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chmýří</a:t>
            </a:r>
            <a:endParaRPr lang="cs-CZ" sz="4000" b="1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851920" y="309076"/>
            <a:ext cx="4968552" cy="4292688"/>
            <a:chOff x="3851920" y="476673"/>
            <a:chExt cx="4968552" cy="4292688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476673"/>
              <a:ext cx="4968552" cy="3960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524328" y="4461584"/>
              <a:ext cx="79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Obr.12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756895" y="4769361"/>
            <a:ext cx="7776000" cy="136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Chuchvalce bílého chmýří poletovaly lehounce nad řekou.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687355" y="6309320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212975"/>
            <a:ext cx="3600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odkvetlé části rostlin, jemné peří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441751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268760"/>
            <a:ext cx="4392000" cy="756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nachomýtnout se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4701764" y="542128"/>
            <a:ext cx="4098520" cy="4168376"/>
            <a:chOff x="4860032" y="782664"/>
            <a:chExt cx="4098520" cy="4168376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782664"/>
              <a:ext cx="4098520" cy="38656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853792" y="4643263"/>
              <a:ext cx="79200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Obr.13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26792" y="4951040"/>
            <a:ext cx="8305648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Včera navečer jsem se nachomýtnul k dopravní nehodě.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796081" y="6453336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5917" y="3429000"/>
            <a:ext cx="29523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vyskytnout se, připlést se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3140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237626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Litomyšl</a:t>
            </a:r>
            <a:endParaRPr lang="cs-CZ" sz="40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3995936" y="368670"/>
            <a:ext cx="4608512" cy="3938890"/>
            <a:chOff x="3995936" y="549325"/>
            <a:chExt cx="4608512" cy="3938890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95936" y="549325"/>
              <a:ext cx="4608512" cy="35775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308304" y="4180438"/>
              <a:ext cx="1073696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dirty="0" smtClean="0"/>
                <a:t>Obr.14</a:t>
              </a:r>
              <a:endParaRPr lang="cs-CZ" sz="14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395536" y="4513755"/>
            <a:ext cx="8208912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Město Litomyšl se právem chlubí překrásným zámkem.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539552" y="6165304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996952"/>
            <a:ext cx="3635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město ve východních Čechách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79991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360495"/>
            <a:ext cx="68162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Spoj daná podstatná jména s obrázky </a:t>
            </a:r>
            <a:r>
              <a:rPr lang="cs-CZ" sz="2800" dirty="0"/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87655" y="1268760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chmýří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636912"/>
            <a:ext cx="212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dmýchat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02559" y="5177313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mýtit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8663" y="3804921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hmyz</a:t>
            </a:r>
            <a:endParaRPr lang="cs-CZ" sz="40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0382" y="1034624"/>
            <a:ext cx="2088232" cy="1908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6202" y="1546323"/>
            <a:ext cx="1728192" cy="194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 descr="File:Rogar, m&amp;ecaron;ste&amp;ccaron;ko, ková&amp;rcaron;, detai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5575" y="4084577"/>
            <a:ext cx="1710415" cy="208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8394" y="3488713"/>
            <a:ext cx="1872208" cy="2070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744394" y="3488713"/>
            <a:ext cx="720000" cy="28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Obr.08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169609" y="2942895"/>
            <a:ext cx="720000" cy="324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Obr.12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2758" y="6172889"/>
            <a:ext cx="720000" cy="28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Obr.11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50602" y="5558929"/>
            <a:ext cx="720000" cy="252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Obr.05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516254" y="6511624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>
            <a:stCxn id="3" idx="3"/>
          </p:cNvCxnSpPr>
          <p:nvPr/>
        </p:nvCxnSpPr>
        <p:spPr>
          <a:xfrm flipV="1">
            <a:off x="2639655" y="1034624"/>
            <a:ext cx="4050727" cy="5941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167608" y="3266895"/>
            <a:ext cx="684312" cy="81768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640663" y="3804921"/>
            <a:ext cx="4157731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843808" y="2996912"/>
            <a:ext cx="892394" cy="218040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0542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404664"/>
            <a:ext cx="68162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Spoj daná podstatná jména s obrázky </a:t>
            </a:r>
            <a:r>
              <a:rPr lang="cs-CZ" sz="2800" dirty="0"/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96752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smýkat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21369" y="2492896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Litomyšl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7851" y="3740291"/>
            <a:ext cx="2052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my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013176"/>
            <a:ext cx="2124000" cy="720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hlemýžď</a:t>
            </a:r>
            <a:endParaRPr lang="cs-CZ" sz="40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7420" y="4221088"/>
            <a:ext cx="1721768" cy="187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6927" y="941115"/>
            <a:ext cx="1793776" cy="194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0437" y="1556752"/>
            <a:ext cx="1695254" cy="187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221088"/>
            <a:ext cx="1872208" cy="1776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032399" y="2852896"/>
            <a:ext cx="7667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Obr.10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2451" y="3432514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Obr.07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2451" y="5998030"/>
            <a:ext cx="10057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Obr.01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062842" y="6093336"/>
            <a:ext cx="7952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Obr.14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724757" y="6452196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2499851" y="1196752"/>
            <a:ext cx="4477076" cy="1440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273369" y="3212896"/>
            <a:ext cx="3804051" cy="124739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499851" y="4100291"/>
            <a:ext cx="1712109" cy="55284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915816" y="3006784"/>
            <a:ext cx="1384621" cy="20063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94511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19044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Zdroje :</a:t>
            </a:r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01</a:t>
            </a:r>
            <a:r>
              <a:rPr lang="cs-CZ" dirty="0" smtClean="0"/>
              <a:t>: ERIC WARD., </a:t>
            </a:r>
            <a:r>
              <a:rPr lang="cs-CZ" i="1" dirty="0" smtClean="0"/>
              <a:t>Commons.wikimedia.org</a:t>
            </a:r>
            <a:r>
              <a:rPr lang="cs-CZ" dirty="0" smtClean="0"/>
              <a:t>: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/>
              <a:t>Portrait</a:t>
            </a:r>
            <a:r>
              <a:rPr lang="cs-CZ" dirty="0"/>
              <a:t> .</a:t>
            </a:r>
            <a:r>
              <a:rPr lang="cs-CZ" dirty="0" err="1"/>
              <a:t>jpg</a:t>
            </a:r>
            <a:endParaRPr lang="cs-CZ" dirty="0"/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2007-10-11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2012-03-04</a:t>
            </a:r>
            <a:r>
              <a:rPr lang="en-US" dirty="0" smtClean="0"/>
              <a:t>]</a:t>
            </a:r>
            <a:r>
              <a:rPr lang="cs-CZ" dirty="0"/>
              <a:t>. Dostupný pod licencí</a:t>
            </a:r>
          </a:p>
          <a:p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</a:t>
            </a:r>
            <a:r>
              <a:rPr lang="cs-CZ" dirty="0" smtClean="0"/>
              <a:t>2.0 </a:t>
            </a:r>
            <a:r>
              <a:rPr lang="cs-CZ" dirty="0" err="1" smtClean="0"/>
              <a:t>Generic</a:t>
            </a:r>
            <a:r>
              <a:rPr lang="cs-CZ" dirty="0" smtClean="0"/>
              <a:t> </a:t>
            </a:r>
            <a:r>
              <a:rPr lang="cs-CZ" dirty="0"/>
              <a:t>na WWW : </a:t>
            </a:r>
          </a:p>
          <a:p>
            <a:r>
              <a:rPr lang="cs-CZ" dirty="0" smtClean="0">
                <a:hlinkClick r:id="rId2"/>
              </a:rPr>
              <a:t>http://commons.wikimedia.org/wiki/File:Family_Portrait_.</a:t>
            </a:r>
            <a:r>
              <a:rPr lang="cs-CZ" dirty="0" err="1" smtClean="0">
                <a:hlinkClick r:id="rId2"/>
              </a:rPr>
              <a:t>jpg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/>
              <a:t>Obr. </a:t>
            </a:r>
            <a:r>
              <a:rPr lang="cs-CZ" b="1" dirty="0" smtClean="0"/>
              <a:t>02</a:t>
            </a:r>
            <a:r>
              <a:rPr lang="cs-CZ" dirty="0" smtClean="0"/>
              <a:t>: </a:t>
            </a:r>
            <a:r>
              <a:rPr lang="cs-CZ" dirty="0" err="1" smtClean="0"/>
              <a:t>ARTAXERXES</a:t>
            </a:r>
            <a:r>
              <a:rPr lang="cs-CZ" i="1" dirty="0" err="1" smtClean="0"/>
              <a:t>.,Commons.wikimedia.org</a:t>
            </a:r>
            <a:r>
              <a:rPr lang="cs-CZ" dirty="0" smtClean="0"/>
              <a:t>:  </a:t>
            </a:r>
            <a:r>
              <a:rPr lang="en-US" dirty="0" smtClean="0"/>
              <a:t>Washing </a:t>
            </a:r>
            <a:r>
              <a:rPr lang="en-US" dirty="0"/>
              <a:t>dishes at LGC.jpg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2008-06-28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2012-03-04</a:t>
            </a:r>
            <a:r>
              <a:rPr lang="en-US" dirty="0"/>
              <a:t>]</a:t>
            </a:r>
            <a:r>
              <a:rPr lang="cs-CZ" dirty="0" smtClean="0"/>
              <a:t>.Dostupný </a:t>
            </a:r>
            <a:r>
              <a:rPr lang="cs-CZ" dirty="0"/>
              <a:t>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na </a:t>
            </a:r>
            <a:r>
              <a:rPr lang="cs-CZ" dirty="0" smtClean="0"/>
              <a:t>WWW: </a:t>
            </a:r>
            <a:r>
              <a:rPr lang="cs-CZ" dirty="0" smtClean="0">
                <a:solidFill>
                  <a:srgbClr val="FFFF00"/>
                </a:solidFill>
                <a:hlinkClick r:id="rId3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3"/>
              </a:rPr>
              <a:t>File:Washing_dishes_at_LGC.jpg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en-US" b="1" dirty="0" err="1"/>
              <a:t>Obr</a:t>
            </a:r>
            <a:r>
              <a:rPr lang="en-US" b="1" dirty="0"/>
              <a:t>. </a:t>
            </a:r>
            <a:r>
              <a:rPr lang="cs-CZ" b="1" dirty="0" smtClean="0"/>
              <a:t>03</a:t>
            </a:r>
            <a:r>
              <a:rPr lang="cs-CZ" dirty="0" smtClean="0"/>
              <a:t>: HIGHWAY2783.,</a:t>
            </a:r>
            <a:r>
              <a:rPr lang="cs-CZ" i="1" dirty="0" smtClean="0"/>
              <a:t>Commons.wikimedia.org</a:t>
            </a:r>
            <a:r>
              <a:rPr lang="cs-CZ" dirty="0" smtClean="0"/>
              <a:t>: </a:t>
            </a:r>
            <a:r>
              <a:rPr lang="cs-CZ" dirty="0" err="1" smtClean="0"/>
              <a:t>Old</a:t>
            </a:r>
            <a:r>
              <a:rPr lang="cs-CZ" dirty="0" smtClean="0"/>
              <a:t> Man Thinking.jpg </a:t>
            </a:r>
          </a:p>
          <a:p>
            <a:r>
              <a:rPr lang="en-US" dirty="0" smtClean="0"/>
              <a:t>[online].</a:t>
            </a:r>
            <a:r>
              <a:rPr lang="cs-CZ" dirty="0" smtClean="0"/>
              <a:t> 2</a:t>
            </a:r>
            <a:r>
              <a:rPr lang="en-US" dirty="0" smtClean="0"/>
              <a:t>0</a:t>
            </a:r>
            <a:r>
              <a:rPr lang="cs-CZ" dirty="0" smtClean="0"/>
              <a:t>11-02-27 </a:t>
            </a:r>
            <a:r>
              <a:rPr lang="en-US" dirty="0"/>
              <a:t>[cit. 2012</a:t>
            </a:r>
            <a:r>
              <a:rPr lang="cs-CZ" dirty="0" smtClean="0"/>
              <a:t>-03-04</a:t>
            </a:r>
            <a:r>
              <a:rPr lang="en-US" dirty="0"/>
              <a:t>]</a:t>
            </a:r>
            <a:r>
              <a:rPr lang="cs-CZ" dirty="0"/>
              <a:t>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/>
              <a:t>na  </a:t>
            </a:r>
            <a:r>
              <a:rPr lang="cs-CZ" dirty="0" smtClean="0"/>
              <a:t>WWW: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4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4"/>
              </a:rPr>
              <a:t>File:Old_Man_Thinking.jpg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b="1" dirty="0"/>
              <a:t>Obr. </a:t>
            </a:r>
            <a:r>
              <a:rPr lang="cs-CZ" b="1" dirty="0" smtClean="0"/>
              <a:t>04</a:t>
            </a:r>
            <a:r>
              <a:rPr lang="cs-CZ" dirty="0" smtClean="0"/>
              <a:t>: JUSTIN TAYLOR., </a:t>
            </a:r>
            <a:r>
              <a:rPr lang="cs-CZ" i="1" dirty="0" smtClean="0"/>
              <a:t>Commons.wikimedia.org</a:t>
            </a:r>
            <a:r>
              <a:rPr lang="cs-CZ" dirty="0" smtClean="0"/>
              <a:t>: </a:t>
            </a:r>
            <a:r>
              <a:rPr lang="cs-CZ" dirty="0" err="1" smtClean="0"/>
              <a:t>Ants</a:t>
            </a:r>
            <a:r>
              <a:rPr lang="cs-CZ" dirty="0" smtClean="0"/>
              <a:t> </a:t>
            </a:r>
            <a:r>
              <a:rPr lang="cs-CZ" dirty="0"/>
              <a:t>on candy.jpg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2008-05-14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2012-03-04</a:t>
            </a:r>
            <a:r>
              <a:rPr lang="en-US" dirty="0" smtClean="0"/>
              <a:t>]. </a:t>
            </a:r>
            <a:r>
              <a:rPr lang="en-US" dirty="0" err="1"/>
              <a:t>Dostupn</a:t>
            </a:r>
            <a:r>
              <a:rPr lang="cs-CZ" dirty="0"/>
              <a:t>ý</a:t>
            </a:r>
            <a:r>
              <a:rPr lang="en-US" dirty="0"/>
              <a:t> pod </a:t>
            </a:r>
            <a:r>
              <a:rPr lang="en-US" dirty="0" err="1"/>
              <a:t>licenc</a:t>
            </a:r>
            <a:r>
              <a:rPr lang="cs-CZ" dirty="0"/>
              <a:t>í</a:t>
            </a:r>
          </a:p>
          <a:p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2.0 </a:t>
            </a:r>
            <a:r>
              <a:rPr lang="cs-CZ" dirty="0" err="1"/>
              <a:t>Generic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na </a:t>
            </a:r>
            <a:r>
              <a:rPr lang="cs-CZ" dirty="0" smtClean="0"/>
              <a:t>WWW: </a:t>
            </a:r>
            <a:r>
              <a:rPr lang="cs-CZ" dirty="0" smtClean="0">
                <a:hlinkClick r:id="rId5"/>
              </a:rPr>
              <a:t>http://commons.wikimedia.org/wiki/</a:t>
            </a:r>
            <a:r>
              <a:rPr lang="cs-CZ" dirty="0" err="1" smtClean="0">
                <a:hlinkClick r:id="rId5"/>
              </a:rPr>
              <a:t>File:Ants_on_candy.jpg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720000" y="6313974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4579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790244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05</a:t>
            </a:r>
            <a:r>
              <a:rPr lang="cs-CZ" dirty="0" smtClean="0"/>
              <a:t>: JON SULLIVAN., </a:t>
            </a:r>
            <a:r>
              <a:rPr lang="cs-CZ" i="1" dirty="0" smtClean="0"/>
              <a:t>Commons.wikimedia.org</a:t>
            </a:r>
            <a:r>
              <a:rPr lang="cs-CZ" dirty="0" smtClean="0"/>
              <a:t>: Bee-8.jpg</a:t>
            </a:r>
            <a:endParaRPr lang="cs-CZ" dirty="0"/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2011-11-02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2012-03-06</a:t>
            </a:r>
            <a:r>
              <a:rPr lang="en-US" dirty="0" smtClean="0"/>
              <a:t>]</a:t>
            </a:r>
            <a:r>
              <a:rPr lang="cs-CZ" dirty="0"/>
              <a:t>. Dostupný pod licencí</a:t>
            </a:r>
          </a:p>
          <a:p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smtClean="0"/>
              <a:t>CC0 1.0 Universal Public </a:t>
            </a:r>
            <a:r>
              <a:rPr lang="cs-CZ" dirty="0" err="1" smtClean="0"/>
              <a:t>Domain</a:t>
            </a:r>
            <a:r>
              <a:rPr lang="cs-CZ" dirty="0" smtClean="0"/>
              <a:t> </a:t>
            </a:r>
            <a:r>
              <a:rPr lang="cs-CZ" dirty="0" err="1" smtClean="0"/>
              <a:t>Dedication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WWW : </a:t>
            </a:r>
          </a:p>
          <a:p>
            <a:r>
              <a:rPr lang="cs-CZ" dirty="0" smtClean="0">
                <a:hlinkClick r:id="rId2"/>
              </a:rPr>
              <a:t>http://commons.wikimedia.org/wiki/File:Bee-8.jpg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b="1" dirty="0"/>
              <a:t>Obr. </a:t>
            </a:r>
            <a:r>
              <a:rPr lang="cs-CZ" b="1" dirty="0" smtClean="0"/>
              <a:t>06</a:t>
            </a:r>
            <a:r>
              <a:rPr lang="cs-CZ" dirty="0" smtClean="0"/>
              <a:t>: STEVE BEGER., </a:t>
            </a:r>
            <a:r>
              <a:rPr lang="cs-CZ" i="1" dirty="0" smtClean="0"/>
              <a:t>Commons.wikimedia.org</a:t>
            </a:r>
            <a:r>
              <a:rPr lang="cs-CZ" dirty="0"/>
              <a:t>: </a:t>
            </a:r>
            <a:r>
              <a:rPr lang="cs-CZ" dirty="0" err="1" smtClean="0"/>
              <a:t>Albino</a:t>
            </a:r>
            <a:r>
              <a:rPr lang="cs-CZ" dirty="0" smtClean="0"/>
              <a:t> </a:t>
            </a:r>
            <a:r>
              <a:rPr lang="cs-CZ" dirty="0"/>
              <a:t>Mouse.jpg 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2008-03-20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2012-03-06</a:t>
            </a:r>
            <a:r>
              <a:rPr lang="en-US" dirty="0" smtClean="0"/>
              <a:t>]</a:t>
            </a:r>
            <a:r>
              <a:rPr lang="cs-CZ" dirty="0"/>
              <a:t>.Dostupný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</a:t>
            </a:r>
            <a:r>
              <a:rPr lang="cs-CZ" dirty="0" smtClean="0"/>
              <a:t>2.0 </a:t>
            </a:r>
            <a:r>
              <a:rPr lang="cs-CZ" dirty="0" err="1" smtClean="0"/>
              <a:t>Generic</a:t>
            </a:r>
            <a:r>
              <a:rPr lang="cs-CZ" dirty="0" smtClean="0"/>
              <a:t> na WWW:</a:t>
            </a:r>
            <a:endParaRPr lang="cs-CZ" dirty="0"/>
          </a:p>
          <a:p>
            <a:r>
              <a:rPr lang="cs-CZ" dirty="0" smtClean="0">
                <a:solidFill>
                  <a:srgbClr val="FFFF00"/>
                </a:solidFill>
                <a:hlinkClick r:id="rId3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3"/>
              </a:rPr>
              <a:t>File:Albino_Mouse.jpg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en-US" b="1" dirty="0" err="1"/>
              <a:t>Obr</a:t>
            </a:r>
            <a:r>
              <a:rPr lang="en-US" b="1" dirty="0"/>
              <a:t>. </a:t>
            </a:r>
            <a:r>
              <a:rPr lang="cs-CZ" b="1" dirty="0" smtClean="0"/>
              <a:t>07</a:t>
            </a:r>
            <a:r>
              <a:rPr lang="cs-CZ" dirty="0" smtClean="0"/>
              <a:t>: RUDE., </a:t>
            </a:r>
            <a:r>
              <a:rPr lang="cs-CZ" i="1" dirty="0" smtClean="0"/>
              <a:t>Commons.wikimedia.org</a:t>
            </a:r>
            <a:r>
              <a:rPr lang="cs-CZ" dirty="0"/>
              <a:t>: </a:t>
            </a:r>
            <a:r>
              <a:rPr lang="cs-CZ" dirty="0" smtClean="0"/>
              <a:t>Snail-forest.JPG</a:t>
            </a:r>
            <a:endParaRPr lang="cs-CZ" dirty="0"/>
          </a:p>
          <a:p>
            <a:r>
              <a:rPr lang="en-US" dirty="0" smtClean="0"/>
              <a:t>[online</a:t>
            </a:r>
            <a:r>
              <a:rPr lang="en-US" dirty="0"/>
              <a:t>].</a:t>
            </a:r>
            <a:r>
              <a:rPr lang="en-US" dirty="0" smtClean="0"/>
              <a:t>20</a:t>
            </a:r>
            <a:r>
              <a:rPr lang="cs-CZ" dirty="0" smtClean="0"/>
              <a:t>07-06-16 </a:t>
            </a:r>
            <a:r>
              <a:rPr lang="en-US" dirty="0"/>
              <a:t>[cit. 2012</a:t>
            </a:r>
            <a:r>
              <a:rPr lang="cs-CZ" dirty="0" smtClean="0"/>
              <a:t>-03-06</a:t>
            </a:r>
            <a:r>
              <a:rPr lang="en-US" dirty="0" smtClean="0"/>
              <a:t>]</a:t>
            </a:r>
            <a:r>
              <a:rPr lang="cs-CZ" dirty="0"/>
              <a:t>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</a:t>
            </a:r>
            <a:r>
              <a:rPr lang="cs-CZ" dirty="0" smtClean="0"/>
              <a:t>3.0 </a:t>
            </a:r>
            <a:r>
              <a:rPr lang="cs-CZ" dirty="0" err="1"/>
              <a:t>Unported</a:t>
            </a:r>
            <a:r>
              <a:rPr lang="cs-CZ" dirty="0"/>
              <a:t> na  WWW: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4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4"/>
              </a:rPr>
              <a:t>File:Snail-forest.JPG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b="1" dirty="0"/>
              <a:t>Obr. </a:t>
            </a:r>
            <a:r>
              <a:rPr lang="cs-CZ" b="1" dirty="0" smtClean="0"/>
              <a:t>08</a:t>
            </a:r>
            <a:r>
              <a:rPr lang="cs-CZ" dirty="0" smtClean="0"/>
              <a:t>: STEVEN RUFFLES., </a:t>
            </a:r>
            <a:r>
              <a:rPr lang="cs-CZ" i="1" dirty="0" smtClean="0"/>
              <a:t>Commons.wikimedia.org</a:t>
            </a:r>
            <a:r>
              <a:rPr lang="cs-CZ" dirty="0" smtClean="0"/>
              <a:t>: </a:t>
            </a:r>
            <a:r>
              <a:rPr lang="cs-CZ" dirty="0" err="1" smtClean="0"/>
              <a:t>Tree</a:t>
            </a:r>
            <a:r>
              <a:rPr lang="cs-CZ" dirty="0" smtClean="0"/>
              <a:t> </a:t>
            </a:r>
            <a:r>
              <a:rPr lang="cs-CZ" dirty="0" err="1"/>
              <a:t>felling</a:t>
            </a:r>
            <a:r>
              <a:rPr lang="cs-CZ" dirty="0"/>
              <a:t>. - geograph.org.uk - </a:t>
            </a:r>
            <a:r>
              <a:rPr lang="cs-CZ" dirty="0" smtClean="0"/>
              <a:t>1740811.jpg 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2010-03-07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2012-03-06</a:t>
            </a:r>
            <a:r>
              <a:rPr lang="en-US" dirty="0" smtClean="0"/>
              <a:t>]. </a:t>
            </a:r>
            <a:r>
              <a:rPr lang="en-US" dirty="0" err="1"/>
              <a:t>Dostupn</a:t>
            </a:r>
            <a:r>
              <a:rPr lang="cs-CZ" dirty="0"/>
              <a:t>ý</a:t>
            </a:r>
            <a:r>
              <a:rPr lang="en-US" dirty="0"/>
              <a:t> pod </a:t>
            </a:r>
            <a:r>
              <a:rPr lang="en-US" dirty="0" err="1"/>
              <a:t>licenc</a:t>
            </a:r>
            <a:r>
              <a:rPr lang="cs-CZ" dirty="0" smtClean="0"/>
              <a:t>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</a:t>
            </a:r>
            <a:r>
              <a:rPr lang="cs-CZ" dirty="0"/>
              <a:t>2.0 </a:t>
            </a:r>
            <a:r>
              <a:rPr lang="cs-CZ" dirty="0" err="1"/>
              <a:t>Generic</a:t>
            </a:r>
            <a:r>
              <a:rPr lang="cs-CZ" dirty="0"/>
              <a:t>  </a:t>
            </a:r>
            <a:r>
              <a:rPr lang="cs-CZ" dirty="0" smtClean="0"/>
              <a:t>na WWW :</a:t>
            </a:r>
            <a:endParaRPr lang="cs-CZ" dirty="0"/>
          </a:p>
          <a:p>
            <a:r>
              <a:rPr lang="cs-CZ" dirty="0" smtClean="0">
                <a:hlinkClick r:id="rId5"/>
              </a:rPr>
              <a:t>http://commons.wikimedia.org/wiki/File:Tree_felling._-_geograph.org.uk_-_1740811.jpg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10780" y="6385982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005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60648"/>
            <a:ext cx="7506448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Obr. </a:t>
            </a:r>
            <a:r>
              <a:rPr lang="cs-CZ" b="1" dirty="0" smtClean="0"/>
              <a:t>09</a:t>
            </a:r>
            <a:r>
              <a:rPr lang="cs-CZ" dirty="0" smtClean="0"/>
              <a:t>: JOSÉ ANTONIO MILLÁN., </a:t>
            </a:r>
            <a:r>
              <a:rPr lang="cs-CZ" i="1" dirty="0" smtClean="0"/>
              <a:t>Commons.wikimedia.org: </a:t>
            </a:r>
            <a:r>
              <a:rPr lang="cs-CZ" dirty="0" smtClean="0"/>
              <a:t>Crzn.JPG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2005-03-15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2012-03-07</a:t>
            </a:r>
            <a:r>
              <a:rPr lang="en-US" dirty="0" smtClean="0"/>
              <a:t>]</a:t>
            </a:r>
            <a:r>
              <a:rPr lang="cs-CZ" dirty="0"/>
              <a:t>. Dostupný pod </a:t>
            </a:r>
            <a:r>
              <a:rPr lang="cs-CZ" dirty="0" smtClean="0"/>
              <a:t>licencí 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Attribution-Share</a:t>
            </a:r>
            <a:r>
              <a:rPr lang="cs-CZ" dirty="0" smtClean="0"/>
              <a:t> </a:t>
            </a:r>
            <a:r>
              <a:rPr lang="cs-CZ" dirty="0" err="1" smtClean="0"/>
              <a:t>Alike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na </a:t>
            </a:r>
            <a:r>
              <a:rPr lang="cs-CZ" dirty="0"/>
              <a:t>WWW : </a:t>
            </a:r>
          </a:p>
          <a:p>
            <a:r>
              <a:rPr lang="cs-CZ" dirty="0" smtClean="0">
                <a:hlinkClick r:id="rId2"/>
              </a:rPr>
              <a:t>http://commons.wikimedia.org/wiki/</a:t>
            </a:r>
            <a:r>
              <a:rPr lang="cs-CZ" dirty="0" err="1" smtClean="0">
                <a:hlinkClick r:id="rId2"/>
              </a:rPr>
              <a:t>File:Crzn.JPG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/>
              <a:t>Obr. </a:t>
            </a:r>
            <a:r>
              <a:rPr lang="cs-CZ" b="1" dirty="0" smtClean="0"/>
              <a:t>10</a:t>
            </a:r>
            <a:r>
              <a:rPr lang="cs-CZ" dirty="0" smtClean="0"/>
              <a:t>: FLEMMING CHRISTIANSEN., </a:t>
            </a:r>
            <a:r>
              <a:rPr lang="cs-CZ" i="1" dirty="0" smtClean="0"/>
              <a:t>Commons.wikimedia.org: </a:t>
            </a:r>
            <a:r>
              <a:rPr lang="cs-CZ" dirty="0" err="1" smtClean="0"/>
              <a:t>Skating</a:t>
            </a:r>
            <a:r>
              <a:rPr lang="cs-CZ" b="1" dirty="0" smtClean="0"/>
              <a:t> </a:t>
            </a:r>
            <a:r>
              <a:rPr lang="cs-CZ" dirty="0" smtClean="0"/>
              <a:t>Bird.jpg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2009-01-20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2012-03-07</a:t>
            </a:r>
            <a:r>
              <a:rPr lang="en-US" dirty="0" smtClean="0"/>
              <a:t>]</a:t>
            </a:r>
            <a:r>
              <a:rPr lang="cs-CZ" dirty="0"/>
              <a:t>.Dostupný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2.0 </a:t>
            </a:r>
            <a:r>
              <a:rPr lang="cs-CZ" dirty="0" err="1"/>
              <a:t>Generic</a:t>
            </a:r>
            <a:r>
              <a:rPr lang="cs-CZ" dirty="0"/>
              <a:t> na WWW: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3"/>
              </a:rPr>
              <a:t>http://commons.wikimedia.org/wiki/</a:t>
            </a:r>
            <a:r>
              <a:rPr lang="cs-CZ" dirty="0" err="1" smtClean="0">
                <a:solidFill>
                  <a:srgbClr val="FFFF00"/>
                </a:solidFill>
                <a:hlinkClick r:id="rId3"/>
              </a:rPr>
              <a:t>File:Skating_Bird.jpg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en-US" b="1" dirty="0" err="1"/>
              <a:t>Obr</a:t>
            </a:r>
            <a:r>
              <a:rPr lang="en-US" b="1" dirty="0"/>
              <a:t>. </a:t>
            </a:r>
            <a:r>
              <a:rPr lang="cs-CZ" b="1" dirty="0" smtClean="0"/>
              <a:t>11</a:t>
            </a:r>
            <a:r>
              <a:rPr lang="cs-CZ" dirty="0" smtClean="0"/>
              <a:t>: HONZA GROH(JAGRO)., </a:t>
            </a:r>
            <a:r>
              <a:rPr lang="cs-CZ" i="1" dirty="0" smtClean="0"/>
              <a:t>Commons.wikimedia.org</a:t>
            </a:r>
            <a:r>
              <a:rPr lang="cs-CZ" dirty="0"/>
              <a:t>: </a:t>
            </a:r>
            <a:r>
              <a:rPr lang="cs-CZ" dirty="0" err="1" smtClean="0"/>
              <a:t>Rogar</a:t>
            </a:r>
            <a:r>
              <a:rPr lang="cs-CZ" dirty="0"/>
              <a:t>, městečko, kovář, </a:t>
            </a:r>
            <a:r>
              <a:rPr lang="cs-CZ" dirty="0" smtClean="0"/>
              <a:t>detail.jpg </a:t>
            </a:r>
            <a:r>
              <a:rPr lang="en-US" dirty="0" smtClean="0"/>
              <a:t>[online</a:t>
            </a:r>
            <a:r>
              <a:rPr lang="en-US" dirty="0"/>
              <a:t>].</a:t>
            </a:r>
            <a:r>
              <a:rPr lang="en-US" dirty="0" smtClean="0"/>
              <a:t>20</a:t>
            </a:r>
            <a:r>
              <a:rPr lang="cs-CZ" dirty="0" smtClean="0"/>
              <a:t>11-08-20 </a:t>
            </a:r>
            <a:r>
              <a:rPr lang="en-US" dirty="0"/>
              <a:t>[cit. 2012</a:t>
            </a:r>
            <a:r>
              <a:rPr lang="cs-CZ" dirty="0" smtClean="0"/>
              <a:t>-03-07</a:t>
            </a:r>
            <a:r>
              <a:rPr lang="en-US" dirty="0" smtClean="0"/>
              <a:t>]</a:t>
            </a:r>
            <a:r>
              <a:rPr lang="cs-CZ" dirty="0"/>
              <a:t>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/>
              <a:t>Unported</a:t>
            </a:r>
            <a:r>
              <a:rPr lang="cs-CZ" dirty="0"/>
              <a:t> na  WWW:</a:t>
            </a:r>
          </a:p>
          <a:p>
            <a:r>
              <a:rPr lang="cs-CZ" dirty="0" smtClean="0">
                <a:solidFill>
                  <a:srgbClr val="FFFF00"/>
                </a:solidFill>
                <a:hlinkClick r:id="rId4"/>
              </a:rPr>
              <a:t>http://commons.wikimedia.org/wiki/File:Rogar,_m%C4%9Bste%C4%8Dko,_kov%C3%A1%C5%99,_detail.jpg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  <a:p>
            <a:endParaRPr lang="cs-CZ" dirty="0">
              <a:solidFill>
                <a:srgbClr val="FFFF00"/>
              </a:solidFill>
            </a:endParaRPr>
          </a:p>
          <a:p>
            <a:r>
              <a:rPr lang="cs-CZ" b="1" dirty="0"/>
              <a:t>Obr. </a:t>
            </a:r>
            <a:r>
              <a:rPr lang="cs-CZ" b="1" dirty="0" smtClean="0"/>
              <a:t>12</a:t>
            </a:r>
            <a:r>
              <a:rPr lang="cs-CZ" dirty="0" smtClean="0"/>
              <a:t>: KOKUMEA., </a:t>
            </a:r>
            <a:r>
              <a:rPr lang="cs-CZ" i="1" dirty="0" smtClean="0"/>
              <a:t>Commons.wikimedia.org</a:t>
            </a:r>
            <a:r>
              <a:rPr lang="cs-CZ" dirty="0" smtClean="0"/>
              <a:t>: </a:t>
            </a:r>
            <a:r>
              <a:rPr lang="cs-CZ" dirty="0" err="1" smtClean="0"/>
              <a:t>Dandelion</a:t>
            </a:r>
            <a:r>
              <a:rPr lang="cs-CZ" dirty="0" smtClean="0"/>
              <a:t> closeup.jpg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2011-09-25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2012-03-07</a:t>
            </a:r>
            <a:r>
              <a:rPr lang="en-US" dirty="0" smtClean="0"/>
              <a:t>]. </a:t>
            </a:r>
            <a:r>
              <a:rPr lang="en-US" dirty="0" err="1"/>
              <a:t>Dostupn</a:t>
            </a:r>
            <a:r>
              <a:rPr lang="cs-CZ" dirty="0"/>
              <a:t>ý</a:t>
            </a:r>
            <a:r>
              <a:rPr lang="en-US" dirty="0"/>
              <a:t> pod </a:t>
            </a:r>
            <a:r>
              <a:rPr lang="en-US" dirty="0" err="1"/>
              <a:t>licenc</a:t>
            </a:r>
            <a:r>
              <a:rPr lang="cs-CZ" dirty="0"/>
              <a:t>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</a:t>
            </a:r>
            <a:r>
              <a:rPr lang="cs-CZ" dirty="0" smtClean="0"/>
              <a:t>3.0 </a:t>
            </a:r>
            <a:r>
              <a:rPr lang="cs-CZ" dirty="0" err="1" smtClean="0"/>
              <a:t>Unported</a:t>
            </a:r>
            <a:r>
              <a:rPr lang="cs-CZ" dirty="0" smtClean="0"/>
              <a:t>  </a:t>
            </a:r>
            <a:r>
              <a:rPr lang="cs-CZ" dirty="0"/>
              <a:t>na WWW </a:t>
            </a:r>
            <a:r>
              <a:rPr lang="cs-CZ" dirty="0" smtClean="0"/>
              <a:t>:</a:t>
            </a:r>
          </a:p>
          <a:p>
            <a:r>
              <a:rPr lang="cs-CZ" dirty="0" smtClean="0">
                <a:hlinkClick r:id="rId5"/>
              </a:rPr>
              <a:t>http://commons.wikimedia.org/wiki/</a:t>
            </a:r>
            <a:r>
              <a:rPr lang="cs-CZ" dirty="0" err="1" smtClean="0">
                <a:hlinkClick r:id="rId5"/>
              </a:rPr>
              <a:t>File:Dandelion_closeup.jpg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33320" y="6446957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2424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842493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Obr. </a:t>
            </a:r>
            <a:r>
              <a:rPr lang="cs-CZ" b="1" dirty="0" smtClean="0"/>
              <a:t>13</a:t>
            </a:r>
            <a:r>
              <a:rPr lang="cs-CZ" dirty="0" smtClean="0"/>
              <a:t>: CHMEE2., </a:t>
            </a:r>
            <a:r>
              <a:rPr lang="cs-CZ" i="1" dirty="0"/>
              <a:t>Commons.wikimedia.org</a:t>
            </a:r>
            <a:r>
              <a:rPr lang="cs-CZ" dirty="0"/>
              <a:t>: </a:t>
            </a:r>
            <a:r>
              <a:rPr lang="cs-CZ" dirty="0" smtClean="0"/>
              <a:t>Car </a:t>
            </a:r>
            <a:r>
              <a:rPr lang="cs-CZ" dirty="0" err="1"/>
              <a:t>vs</a:t>
            </a:r>
            <a:r>
              <a:rPr lang="cs-CZ" dirty="0"/>
              <a:t> </a:t>
            </a:r>
            <a:r>
              <a:rPr lang="cs-CZ" dirty="0" err="1"/>
              <a:t>motorcykle</a:t>
            </a:r>
            <a:r>
              <a:rPr lang="cs-CZ" dirty="0"/>
              <a:t> accident.jpg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2008-02-01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2012-03-08</a:t>
            </a:r>
            <a:r>
              <a:rPr lang="en-US" dirty="0" smtClean="0"/>
              <a:t>]</a:t>
            </a:r>
            <a:r>
              <a:rPr lang="cs-CZ" dirty="0"/>
              <a:t>. Dostupný pod licencí</a:t>
            </a:r>
          </a:p>
          <a:p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 </a:t>
            </a:r>
            <a:r>
              <a:rPr lang="cs-CZ" dirty="0"/>
              <a:t>na WWW : </a:t>
            </a:r>
          </a:p>
          <a:p>
            <a:r>
              <a:rPr lang="cs-CZ" dirty="0" smtClean="0">
                <a:hlinkClick r:id="rId2"/>
              </a:rPr>
              <a:t>http://commons.wikimedia.org/wiki/</a:t>
            </a:r>
            <a:r>
              <a:rPr lang="cs-CZ" dirty="0" err="1" smtClean="0">
                <a:hlinkClick r:id="rId2"/>
              </a:rPr>
              <a:t>File:Car_vs_motorcykle_accident.jpg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/>
              <a:t>Obr. </a:t>
            </a:r>
            <a:r>
              <a:rPr lang="cs-CZ" b="1" dirty="0" smtClean="0"/>
              <a:t>14</a:t>
            </a:r>
            <a:r>
              <a:rPr lang="cs-CZ" dirty="0" smtClean="0"/>
              <a:t>: MICHAL LOUČ., </a:t>
            </a:r>
            <a:r>
              <a:rPr lang="cs-CZ" i="1" dirty="0" smtClean="0"/>
              <a:t>Commons.wikimedia.org</a:t>
            </a:r>
            <a:r>
              <a:rPr lang="cs-CZ" dirty="0"/>
              <a:t>: </a:t>
            </a:r>
            <a:r>
              <a:rPr lang="cs-CZ" dirty="0" smtClean="0"/>
              <a:t>Zámek </a:t>
            </a:r>
            <a:r>
              <a:rPr lang="cs-CZ" dirty="0"/>
              <a:t>Litomyšl 1.JPG </a:t>
            </a:r>
          </a:p>
          <a:p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/>
              <a:t>]</a:t>
            </a:r>
            <a:r>
              <a:rPr lang="cs-CZ" dirty="0"/>
              <a:t>. </a:t>
            </a:r>
            <a:r>
              <a:rPr lang="cs-CZ" dirty="0" smtClean="0"/>
              <a:t>2008-07-20 </a:t>
            </a:r>
            <a:r>
              <a:rPr lang="en-US" dirty="0"/>
              <a:t>[</a:t>
            </a:r>
            <a:r>
              <a:rPr lang="cs-CZ" dirty="0"/>
              <a:t>cit. </a:t>
            </a:r>
            <a:r>
              <a:rPr lang="cs-CZ" dirty="0" smtClean="0"/>
              <a:t>2012-03-08</a:t>
            </a:r>
            <a:r>
              <a:rPr lang="en-US" dirty="0" smtClean="0"/>
              <a:t>]</a:t>
            </a:r>
            <a:r>
              <a:rPr lang="cs-CZ" dirty="0" smtClean="0"/>
              <a:t>. Dostupný </a:t>
            </a:r>
            <a:r>
              <a:rPr lang="cs-CZ" dirty="0"/>
              <a:t>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err="1" smtClean="0"/>
              <a:t>Attribution</a:t>
            </a:r>
            <a:r>
              <a:rPr lang="cs-CZ" dirty="0" smtClean="0"/>
              <a:t> 3.0 </a:t>
            </a:r>
            <a:r>
              <a:rPr lang="cs-CZ" dirty="0" err="1" smtClean="0"/>
              <a:t>Unported</a:t>
            </a:r>
            <a:r>
              <a:rPr lang="cs-CZ" dirty="0" smtClean="0"/>
              <a:t> </a:t>
            </a:r>
            <a:r>
              <a:rPr lang="cs-CZ" dirty="0"/>
              <a:t>na WWW:</a:t>
            </a:r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commons.wikimedia.org/wiki/File:Z%C3%A1mek_Litomy%C5%A1l_1.JPG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92760" y="6381328"/>
            <a:ext cx="770400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cs-CZ" sz="1400" dirty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Andrea </a:t>
            </a:r>
            <a:r>
              <a:rPr lang="cs-CZ" sz="1400" dirty="0" err="1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Fadrhonsová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286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582</TotalTime>
  <Words>1486</Words>
  <Application>Microsoft Office PowerPoint</Application>
  <PresentationFormat>Předvádění na obrazovce (4:3)</PresentationFormat>
  <Paragraphs>219</Paragraphs>
  <Slides>25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Silk</vt:lpstr>
      <vt:lpstr>Acrobat Document</vt:lpstr>
      <vt:lpstr>Název školy: Svobodná základní škola, o.p.s. Autor: Andrea Fadrhonsová Název materiálu: VY_32_INOVACE_03_ ČESKÝ JAZYK_                    VYJMENOVANÁ SLOVA PO M Název: VYJMENOVANÁ SLOVA PO M  Číslo projektu: CZ.1.07/1.4.00/21.0929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škola: Svobodná základní škola, o.p.s. Autor : Andrea Fadrhonsová Název materiálu: VY_32_INOVACE_01_ČESKÝ JAZYK_VYJMENOVANÁ SLOVA PO L Název: VYJMENOVANÁ SLOVA PO L  Číslo projektu: CZ:1.07/1.4.00/21.0929</dc:title>
  <dc:creator>pc</dc:creator>
  <cp:lastModifiedBy>Dum</cp:lastModifiedBy>
  <cp:revision>58</cp:revision>
  <dcterms:created xsi:type="dcterms:W3CDTF">2012-04-12T13:05:40Z</dcterms:created>
  <dcterms:modified xsi:type="dcterms:W3CDTF">2013-02-07T14:45:20Z</dcterms:modified>
</cp:coreProperties>
</file>