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79" r:id="rId3"/>
    <p:sldId id="280" r:id="rId4"/>
    <p:sldId id="257" r:id="rId5"/>
    <p:sldId id="258" r:id="rId6"/>
    <p:sldId id="259" r:id="rId7"/>
    <p:sldId id="261" r:id="rId8"/>
    <p:sldId id="262" r:id="rId9"/>
    <p:sldId id="263" r:id="rId10"/>
    <p:sldId id="265" r:id="rId11"/>
    <p:sldId id="266" r:id="rId12"/>
    <p:sldId id="267" r:id="rId13"/>
    <p:sldId id="268" r:id="rId14"/>
    <p:sldId id="270" r:id="rId15"/>
    <p:sldId id="271" r:id="rId16"/>
    <p:sldId id="272" r:id="rId17"/>
    <p:sldId id="273" r:id="rId18"/>
    <p:sldId id="275" r:id="rId19"/>
    <p:sldId id="276" r:id="rId20"/>
    <p:sldId id="277" r:id="rId21"/>
    <p:sldId id="278" r:id="rId22"/>
    <p:sldId id="260" r:id="rId23"/>
    <p:sldId id="264" r:id="rId24"/>
    <p:sldId id="269" r:id="rId25"/>
    <p:sldId id="274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14" autoAdjust="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95EC1D4A-A796-47C3-A63E-CE236FB377E2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hyperlink" Target="http://dumy.cz/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20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yacucho_market_-_bags_of_beans.jpg" TargetMode="External"/><Relationship Id="rId2" Type="http://schemas.openxmlformats.org/officeDocument/2006/relationships/hyperlink" Target="http://commons.wikimedia.org/wiki/File:BDSM_Collar_and_Cuffs_on_Woman.pn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Bat-belly.jpg" TargetMode="External"/><Relationship Id="rId4" Type="http://schemas.openxmlformats.org/officeDocument/2006/relationships/hyperlink" Target="http://commons.wikimedia.org/wiki/File:Horse_close.jpg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Ragwort_flowers.jpg" TargetMode="External"/><Relationship Id="rId2" Type="http://schemas.openxmlformats.org/officeDocument/2006/relationships/hyperlink" Target="http://commons.wikimedia.org/wiki/File:Slow-worm_on_Creag_Bh%C3%A0n,_Gigha_-_geograph.org.uk_-_1040710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Steeplechase_Horses_Jumping_(2932758577).jpg" TargetMode="External"/><Relationship Id="rId4" Type="http://schemas.openxmlformats.org/officeDocument/2006/relationships/hyperlink" Target="http://commons.wikimedia.org/wiki/File:Horse_hoof.jpg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ough_decission.jpg" TargetMode="External"/><Relationship Id="rId2" Type="http://schemas.openxmlformats.org/officeDocument/2006/relationships/hyperlink" Target="http://commons.wikimedia.org/wiki/File:IM004638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Grass_(karukkattan).jpg" TargetMode="External"/><Relationship Id="rId4" Type="http://schemas.openxmlformats.org/officeDocument/2006/relationships/hyperlink" Target="http://commons.wikimedia.org/wiki/File:Kamp_Vught_B&amp;W.JPG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urkey_bird1.jpg" TargetMode="External"/><Relationship Id="rId2" Type="http://schemas.openxmlformats.org/officeDocument/2006/relationships/hyperlink" Target="http://commons.wikimedia.org/wiki/File:Two_little_girls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548681"/>
            <a:ext cx="8062664" cy="2736303"/>
          </a:xfrm>
          <a:noFill/>
        </p:spPr>
        <p:txBody>
          <a:bodyPr>
            <a:norm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sz="2000" dirty="0">
                <a:solidFill>
                  <a:schemeClr val="tx1"/>
                </a:solidFill>
                <a:effectLst/>
                <a:cs typeface="Times New Roman" pitchFamily="18" charset="0"/>
              </a:rPr>
              <a:t>Název školy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>: Svobodná základní škola, o.p.s.</a:t>
            </a:r>
            <a:b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</a:br>
            <a:r>
              <a:rPr lang="cs-CZ" sz="2000" dirty="0">
                <a:solidFill>
                  <a:schemeClr val="tx1"/>
                </a:solidFill>
                <a:effectLst/>
                <a:cs typeface="Times New Roman" pitchFamily="18" charset="0"/>
              </a:rPr>
              <a:t>Autor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>: Andrea </a:t>
            </a:r>
            <a:r>
              <a:rPr lang="cs-CZ" sz="2000" b="0" dirty="0" err="1">
                <a:solidFill>
                  <a:schemeClr val="tx1"/>
                </a:solidFill>
                <a:effectLst/>
                <a:cs typeface="Times New Roman" pitchFamily="18" charset="0"/>
              </a:rPr>
              <a:t>Fadrhonsová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</a:br>
            <a:r>
              <a:rPr lang="cs-CZ" sz="2000" dirty="0">
                <a:solidFill>
                  <a:schemeClr val="tx1"/>
                </a:solidFill>
                <a:effectLst/>
                <a:cs typeface="Times New Roman" pitchFamily="18" charset="0"/>
              </a:rPr>
              <a:t>Název materiálu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>: </a:t>
            </a:r>
            <a:r>
              <a:rPr lang="cs-CZ" sz="2000" b="0" dirty="0" smtClean="0">
                <a:solidFill>
                  <a:schemeClr val="tx1"/>
                </a:solidFill>
                <a:effectLst/>
                <a:cs typeface="Times New Roman" pitchFamily="18" charset="0"/>
              </a:rPr>
              <a:t>VY_32_INOVACE_04_ 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>ČESKÝ JAZYK_                  VYJMENOVANÁ SLOVA </a:t>
            </a:r>
            <a:r>
              <a:rPr lang="cs-CZ" sz="2000" b="0" dirty="0" smtClean="0">
                <a:solidFill>
                  <a:schemeClr val="tx1"/>
                </a:solidFill>
                <a:effectLst/>
                <a:cs typeface="Times New Roman" pitchFamily="18" charset="0"/>
              </a:rPr>
              <a:t>PO P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</a:br>
            <a:r>
              <a:rPr lang="cs-CZ" sz="2000" dirty="0">
                <a:solidFill>
                  <a:schemeClr val="tx1"/>
                </a:solidFill>
                <a:effectLst/>
                <a:cs typeface="Times New Roman" pitchFamily="18" charset="0"/>
              </a:rPr>
              <a:t>Název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>: VYJMENOVANÁ SLOVA </a:t>
            </a:r>
            <a:r>
              <a:rPr lang="cs-CZ" sz="2000" b="0" dirty="0" smtClean="0">
                <a:solidFill>
                  <a:schemeClr val="tx1"/>
                </a:solidFill>
                <a:effectLst/>
                <a:cs typeface="Times New Roman" pitchFamily="18" charset="0"/>
              </a:rPr>
              <a:t>PO P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</a:br>
            <a:r>
              <a:rPr lang="cs-CZ" sz="2000" dirty="0">
                <a:solidFill>
                  <a:schemeClr val="tx1"/>
                </a:solidFill>
                <a:effectLst/>
                <a:cs typeface="Times New Roman" pitchFamily="18" charset="0"/>
              </a:rPr>
              <a:t>Číslo projektu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>: CZ.1.07/1.4.00/21.0929</a:t>
            </a:r>
            <a:endParaRPr lang="cs-CZ" sz="2000" dirty="0" smtClean="0">
              <a:solidFill>
                <a:schemeClr val="tx1"/>
              </a:soli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11960" y="3284984"/>
            <a:ext cx="4644000" cy="468000"/>
          </a:xfrm>
        </p:spPr>
        <p:txBody>
          <a:bodyPr/>
          <a:lstStyle/>
          <a:p>
            <a:r>
              <a:rPr lang="cs-CZ" b="1" dirty="0" smtClean="0"/>
              <a:t>VYJMENOVANÁ </a:t>
            </a:r>
            <a:r>
              <a:rPr lang="cs-CZ" b="1" dirty="0"/>
              <a:t>SLOVA PO </a:t>
            </a:r>
            <a:r>
              <a:rPr lang="cs-CZ" b="1" dirty="0" smtClean="0"/>
              <a:t>P</a:t>
            </a:r>
            <a:endParaRPr lang="cs-CZ" b="1" dirty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971600" y="6088558"/>
            <a:ext cx="7272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47542389"/>
              </p:ext>
            </p:extLst>
          </p:nvPr>
        </p:nvGraphicFramePr>
        <p:xfrm>
          <a:off x="7524328" y="476672"/>
          <a:ext cx="900112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24328" y="476672"/>
                        <a:ext cx="900112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3933056"/>
            <a:ext cx="6191250" cy="135255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6143013" y="5517232"/>
            <a:ext cx="259859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sz="1200" dirty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6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7845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309320"/>
            <a:ext cx="741682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9514" y="400010"/>
            <a:ext cx="7992888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Anotace</a:t>
            </a:r>
            <a:r>
              <a:rPr lang="cs-CZ" dirty="0"/>
              <a:t>:</a:t>
            </a:r>
          </a:p>
          <a:p>
            <a:endParaRPr lang="cs-CZ" dirty="0"/>
          </a:p>
          <a:p>
            <a:r>
              <a:rPr lang="cs-CZ" dirty="0"/>
              <a:t>Materiál je určen pro žáky 3.třídy.</a:t>
            </a:r>
          </a:p>
          <a:p>
            <a:endParaRPr lang="cs-CZ" dirty="0"/>
          </a:p>
          <a:p>
            <a:r>
              <a:rPr lang="cs-CZ" dirty="0"/>
              <a:t>Děti se hravou formou seznamují s významem jednotlivých vyjmenovaných</a:t>
            </a:r>
          </a:p>
          <a:p>
            <a:endParaRPr lang="cs-CZ" dirty="0"/>
          </a:p>
          <a:p>
            <a:r>
              <a:rPr lang="cs-CZ" dirty="0"/>
              <a:t>slov po </a:t>
            </a:r>
            <a:r>
              <a:rPr lang="cs-CZ" dirty="0" smtClean="0"/>
              <a:t>P. </a:t>
            </a:r>
            <a:r>
              <a:rPr lang="cs-CZ" dirty="0"/>
              <a:t>Nejprve uvidí daný pojem a obrázek, kde se slovo vyskytuje.</a:t>
            </a:r>
          </a:p>
          <a:p>
            <a:endParaRPr lang="cs-CZ" dirty="0"/>
          </a:p>
          <a:p>
            <a:r>
              <a:rPr lang="cs-CZ" dirty="0"/>
              <a:t>Dále se samy pokusí o vysvětlení slova a užití slova ve větě. Možné správné </a:t>
            </a:r>
          </a:p>
          <a:p>
            <a:endParaRPr lang="cs-CZ" dirty="0"/>
          </a:p>
          <a:p>
            <a:r>
              <a:rPr lang="cs-CZ" dirty="0"/>
              <a:t>řešení učitel ukáže na tabuli. Vyzkoušejí si přiřazování některých </a:t>
            </a:r>
          </a:p>
          <a:p>
            <a:endParaRPr lang="cs-CZ" dirty="0"/>
          </a:p>
          <a:p>
            <a:r>
              <a:rPr lang="cs-CZ" dirty="0"/>
              <a:t>vyjmenovaných slov k obrázkům s následnou kontrolou.</a:t>
            </a:r>
          </a:p>
          <a:p>
            <a:endParaRPr lang="cs-CZ" dirty="0"/>
          </a:p>
          <a:p>
            <a:r>
              <a:rPr lang="cs-CZ" dirty="0"/>
              <a:t>Materiál slouží k pochopení a naučení vyjmenovaných slov po </a:t>
            </a:r>
            <a:r>
              <a:rPr lang="cs-CZ" dirty="0" smtClean="0"/>
              <a:t>P</a:t>
            </a:r>
            <a:endParaRPr lang="cs-CZ" dirty="0"/>
          </a:p>
          <a:p>
            <a:endParaRPr lang="cs-CZ" dirty="0"/>
          </a:p>
          <a:p>
            <a:r>
              <a:rPr lang="cs-CZ" dirty="0"/>
              <a:t>a  k  procvičení psaní y ý u slov vyjmenovaných po </a:t>
            </a:r>
            <a:r>
              <a:rPr lang="cs-CZ" dirty="0" smtClean="0"/>
              <a:t>P </a:t>
            </a:r>
            <a:r>
              <a:rPr lang="cs-CZ" dirty="0"/>
              <a:t>i u slov příbuzných.</a:t>
            </a:r>
          </a:p>
          <a:p>
            <a:endParaRPr lang="cs-CZ" dirty="0"/>
          </a:p>
          <a:p>
            <a:r>
              <a:rPr lang="cs-CZ" b="1" dirty="0"/>
              <a:t>Pomůcky</a:t>
            </a:r>
            <a:r>
              <a:rPr lang="cs-CZ" dirty="0"/>
              <a:t>: fixy na tabuli ( viz okno </a:t>
            </a:r>
            <a:r>
              <a:rPr lang="cs-CZ" dirty="0" smtClean="0"/>
              <a:t>č.20 a č.21 </a:t>
            </a:r>
            <a:r>
              <a:rPr lang="cs-CZ" dirty="0"/>
              <a:t>)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3207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237312"/>
            <a:ext cx="7200000" cy="324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548680"/>
            <a:ext cx="799288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POKYNY:</a:t>
            </a:r>
          </a:p>
          <a:p>
            <a:endParaRPr lang="cs-CZ" dirty="0"/>
          </a:p>
          <a:p>
            <a:r>
              <a:rPr lang="cs-CZ" b="1" dirty="0"/>
              <a:t>Okno č. 4 - 5: </a:t>
            </a:r>
            <a:r>
              <a:rPr lang="cs-CZ" dirty="0"/>
              <a:t>Žáci se seznamují s pořadím vyjmenovaných slov po </a:t>
            </a:r>
            <a:r>
              <a:rPr lang="cs-CZ" dirty="0" smtClean="0"/>
              <a:t>P.</a:t>
            </a:r>
            <a:endParaRPr lang="cs-CZ" dirty="0"/>
          </a:p>
          <a:p>
            <a:endParaRPr lang="cs-CZ" dirty="0"/>
          </a:p>
          <a:p>
            <a:r>
              <a:rPr lang="cs-CZ" b="1" dirty="0"/>
              <a:t>Okno č. 6 -</a:t>
            </a:r>
            <a:r>
              <a:rPr lang="cs-CZ" b="1" dirty="0" smtClean="0"/>
              <a:t>19:</a:t>
            </a:r>
            <a:r>
              <a:rPr lang="cs-CZ" dirty="0" smtClean="0"/>
              <a:t> </a:t>
            </a:r>
            <a:r>
              <a:rPr lang="cs-CZ" dirty="0"/>
              <a:t>Žáci </a:t>
            </a:r>
            <a:r>
              <a:rPr lang="cs-CZ" dirty="0" smtClean="0"/>
              <a:t>si přečtou </a:t>
            </a:r>
            <a:r>
              <a:rPr lang="cs-CZ" dirty="0"/>
              <a:t>dané vyjmenované slovo po </a:t>
            </a:r>
            <a:r>
              <a:rPr lang="cs-CZ" dirty="0" smtClean="0"/>
              <a:t>P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a dále </a:t>
            </a:r>
            <a:r>
              <a:rPr lang="cs-CZ" dirty="0"/>
              <a:t>se pokusí vysvětlit jeho význam </a:t>
            </a:r>
            <a:r>
              <a:rPr lang="cs-CZ" dirty="0" smtClean="0"/>
              <a:t>za </a:t>
            </a:r>
            <a:r>
              <a:rPr lang="cs-CZ" dirty="0"/>
              <a:t>pomocí synonym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Následuje </a:t>
            </a:r>
            <a:r>
              <a:rPr lang="cs-CZ" dirty="0"/>
              <a:t>kontrola významu na tabuli.</a:t>
            </a:r>
          </a:p>
          <a:p>
            <a:endParaRPr lang="cs-CZ" dirty="0"/>
          </a:p>
          <a:p>
            <a:r>
              <a:rPr lang="cs-CZ" dirty="0"/>
              <a:t>Následně se žáci pokoušejí použít dané slovo ve větě, možné správné </a:t>
            </a:r>
          </a:p>
          <a:p>
            <a:endParaRPr lang="cs-CZ" dirty="0"/>
          </a:p>
          <a:p>
            <a:r>
              <a:rPr lang="cs-CZ" dirty="0"/>
              <a:t>řešení si zkontrolují na tabuli.</a:t>
            </a:r>
          </a:p>
          <a:p>
            <a:endParaRPr lang="cs-CZ" dirty="0"/>
          </a:p>
          <a:p>
            <a:r>
              <a:rPr lang="cs-CZ" b="1" dirty="0"/>
              <a:t>Okno č. </a:t>
            </a:r>
            <a:r>
              <a:rPr lang="cs-CZ" b="1" dirty="0" smtClean="0"/>
              <a:t>20 - 21:  </a:t>
            </a:r>
            <a:r>
              <a:rPr lang="cs-CZ" dirty="0"/>
              <a:t>Žáci přiřazují za pomocí fixů daná vyjmenovaná slova </a:t>
            </a:r>
          </a:p>
          <a:p>
            <a:endParaRPr lang="cs-CZ" dirty="0"/>
          </a:p>
          <a:p>
            <a:r>
              <a:rPr lang="cs-CZ" dirty="0"/>
              <a:t>po </a:t>
            </a:r>
            <a:r>
              <a:rPr lang="cs-CZ" dirty="0" smtClean="0"/>
              <a:t>P </a:t>
            </a:r>
            <a:r>
              <a:rPr lang="cs-CZ" dirty="0"/>
              <a:t>k obrázkům. Následuje grafická kontrola na tabuli.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9343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55332" y="6165303"/>
            <a:ext cx="7200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836712"/>
            <a:ext cx="6228000" cy="720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Vyjmenovaná slova po P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3284984"/>
            <a:ext cx="3528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čepýřit se</a:t>
            </a:r>
            <a:endParaRPr lang="cs-CZ" sz="5400" b="1" dirty="0"/>
          </a:p>
        </p:txBody>
      </p:sp>
      <p:sp>
        <p:nvSpPr>
          <p:cNvPr id="19" name="TextovéPole 18"/>
          <p:cNvSpPr txBox="1"/>
          <p:nvPr/>
        </p:nvSpPr>
        <p:spPr>
          <a:xfrm rot="20074066">
            <a:off x="3627462" y="3177000"/>
            <a:ext cx="2664000" cy="936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pýřit se</a:t>
            </a:r>
            <a:endParaRPr lang="cs-CZ" sz="5400" b="1" dirty="0"/>
          </a:p>
        </p:txBody>
      </p:sp>
      <p:sp>
        <p:nvSpPr>
          <p:cNvPr id="21" name="TextovéPole 20"/>
          <p:cNvSpPr txBox="1"/>
          <p:nvPr/>
        </p:nvSpPr>
        <p:spPr>
          <a:xfrm rot="1011594">
            <a:off x="3342886" y="3183334"/>
            <a:ext cx="2769955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pýr</a:t>
            </a:r>
            <a:endParaRPr lang="cs-CZ" sz="5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413863" y="3183335"/>
            <a:ext cx="2628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pykat</a:t>
            </a:r>
            <a:endParaRPr lang="cs-CZ" sz="5400" b="1" dirty="0"/>
          </a:p>
        </p:txBody>
      </p:sp>
      <p:sp>
        <p:nvSpPr>
          <p:cNvPr id="22" name="TextovéPole 21"/>
          <p:cNvSpPr txBox="1"/>
          <p:nvPr/>
        </p:nvSpPr>
        <p:spPr>
          <a:xfrm rot="19599135">
            <a:off x="3134161" y="3183335"/>
            <a:ext cx="3242342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zpytovat</a:t>
            </a:r>
            <a:endParaRPr lang="cs-CZ" sz="5400" b="1" dirty="0"/>
          </a:p>
        </p:txBody>
      </p:sp>
      <p:sp>
        <p:nvSpPr>
          <p:cNvPr id="24" name="TextovéPole 23"/>
          <p:cNvSpPr txBox="1"/>
          <p:nvPr/>
        </p:nvSpPr>
        <p:spPr>
          <a:xfrm rot="2347238">
            <a:off x="3122527" y="3164334"/>
            <a:ext cx="3132000" cy="936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třpytit se</a:t>
            </a:r>
            <a:endParaRPr lang="cs-CZ" sz="5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383824" y="3188238"/>
            <a:ext cx="3132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klopýtat</a:t>
            </a:r>
            <a:endParaRPr lang="cs-CZ" sz="5400" b="1" dirty="0"/>
          </a:p>
        </p:txBody>
      </p:sp>
      <p:sp>
        <p:nvSpPr>
          <p:cNvPr id="18" name="TextovéPole 17"/>
          <p:cNvSpPr txBox="1"/>
          <p:nvPr/>
        </p:nvSpPr>
        <p:spPr>
          <a:xfrm rot="1318093">
            <a:off x="3457201" y="3188237"/>
            <a:ext cx="2736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kopyto</a:t>
            </a:r>
            <a:endParaRPr lang="cs-CZ" sz="5400" b="1" dirty="0"/>
          </a:p>
        </p:txBody>
      </p:sp>
      <p:sp>
        <p:nvSpPr>
          <p:cNvPr id="26" name="TextovéPole 25"/>
          <p:cNvSpPr txBox="1"/>
          <p:nvPr/>
        </p:nvSpPr>
        <p:spPr>
          <a:xfrm rot="18626734">
            <a:off x="3725823" y="3170668"/>
            <a:ext cx="2448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pyl</a:t>
            </a:r>
            <a:endParaRPr lang="cs-CZ" sz="5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735363" y="3103118"/>
            <a:ext cx="2628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slepýš</a:t>
            </a:r>
            <a:endParaRPr lang="cs-CZ" sz="5400" b="1" dirty="0"/>
          </a:p>
        </p:txBody>
      </p:sp>
      <p:sp>
        <p:nvSpPr>
          <p:cNvPr id="28" name="TextovéPole 27"/>
          <p:cNvSpPr txBox="1"/>
          <p:nvPr/>
        </p:nvSpPr>
        <p:spPr>
          <a:xfrm rot="19737818">
            <a:off x="3577130" y="3081627"/>
            <a:ext cx="3024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netopýr</a:t>
            </a:r>
            <a:endParaRPr lang="cs-CZ" sz="5400" b="1" dirty="0"/>
          </a:p>
        </p:txBody>
      </p:sp>
      <p:sp>
        <p:nvSpPr>
          <p:cNvPr id="27" name="TextovéPole 26"/>
          <p:cNvSpPr txBox="1"/>
          <p:nvPr/>
        </p:nvSpPr>
        <p:spPr>
          <a:xfrm rot="295479">
            <a:off x="3429252" y="3138190"/>
            <a:ext cx="2988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pysk</a:t>
            </a:r>
            <a:endParaRPr lang="cs-CZ" sz="5400" b="1" dirty="0"/>
          </a:p>
        </p:txBody>
      </p:sp>
      <p:sp>
        <p:nvSpPr>
          <p:cNvPr id="30" name="TextovéPole 29"/>
          <p:cNvSpPr txBox="1"/>
          <p:nvPr/>
        </p:nvSpPr>
        <p:spPr>
          <a:xfrm rot="20721520">
            <a:off x="3695379" y="3138189"/>
            <a:ext cx="2664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pytel</a:t>
            </a:r>
            <a:endParaRPr lang="cs-CZ" sz="5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621939" y="3231351"/>
            <a:ext cx="2556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pýcha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2035536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1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1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1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0"/>
                            </p:stCondLst>
                            <p:childTnLst>
                              <p:par>
                                <p:cTn id="3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1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1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500"/>
                            </p:stCondLst>
                            <p:childTnLst>
                              <p:par>
                                <p:cTn id="4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1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000"/>
                            </p:stCondLst>
                            <p:childTnLst>
                              <p:par>
                                <p:cTn id="4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1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500"/>
                            </p:stCondLst>
                            <p:childTnLst>
                              <p:par>
                                <p:cTn id="5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1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0"/>
                            </p:stCondLst>
                            <p:childTnLst>
                              <p:par>
                                <p:cTn id="5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1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6500"/>
                            </p:stCondLst>
                            <p:childTnLst>
                              <p:par>
                                <p:cTn id="6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1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8000"/>
                            </p:stCondLst>
                            <p:childTnLst>
                              <p:par>
                                <p:cTn id="6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1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9500"/>
                            </p:stCondLst>
                            <p:childTnLst>
                              <p:par>
                                <p:cTn id="7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1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  <p:bldP spid="21" grpId="0" animBg="1"/>
      <p:bldP spid="25" grpId="0" animBg="1"/>
      <p:bldP spid="22" grpId="0" animBg="1"/>
      <p:bldP spid="24" grpId="0" animBg="1"/>
      <p:bldP spid="20" grpId="0" animBg="1"/>
      <p:bldP spid="18" grpId="0" animBg="1"/>
      <p:bldP spid="26" grpId="0" animBg="1"/>
      <p:bldP spid="23" grpId="0" animBg="1"/>
      <p:bldP spid="28" grpId="0" animBg="1"/>
      <p:bldP spid="27" grpId="0" animBg="1"/>
      <p:bldP spid="30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98511" y="305542"/>
            <a:ext cx="6176884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4000" b="1" dirty="0"/>
              <a:t>Vyjmenovaná slova po </a:t>
            </a:r>
            <a:r>
              <a:rPr lang="cs-CZ" sz="4000" b="1" dirty="0" smtClean="0"/>
              <a:t>P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0510" y="1069098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pýcha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1412896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pytel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35957" y="1588443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pysk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4038" y="2132896"/>
            <a:ext cx="2088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netopýr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2489613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slepýš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61884" y="2823539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pyl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0510" y="3209613"/>
            <a:ext cx="2304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kopyto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9126" y="3578390"/>
            <a:ext cx="2160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klopýtat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35957" y="3970589"/>
            <a:ext cx="2484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třpytit se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6510" y="4404258"/>
            <a:ext cx="20520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zpytovat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79126" y="4690589"/>
            <a:ext cx="2304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pykat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94918" y="5050589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pýr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3799" y="5624007"/>
            <a:ext cx="223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pýřit se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22178" y="5770589"/>
            <a:ext cx="259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čepýřit se</a:t>
            </a:r>
            <a:endParaRPr lang="cs-CZ" sz="4000" b="1" dirty="0"/>
          </a:p>
        </p:txBody>
      </p:sp>
      <p:sp>
        <p:nvSpPr>
          <p:cNvPr id="17" name="Obdélník 16"/>
          <p:cNvSpPr/>
          <p:nvPr/>
        </p:nvSpPr>
        <p:spPr>
          <a:xfrm>
            <a:off x="804952" y="6503069"/>
            <a:ext cx="729543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5009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5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35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650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9500"/>
                            </p:stCondLst>
                            <p:childTnLst>
                              <p:par>
                                <p:cTn id="8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836712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pýcha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5160493"/>
            <a:ext cx="8136000" cy="792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Pýcha je špatná lidská vlastnost.</a:t>
            </a:r>
            <a:endParaRPr lang="cs-CZ" sz="4000" b="1" dirty="0"/>
          </a:p>
        </p:txBody>
      </p:sp>
      <p:grpSp>
        <p:nvGrpSpPr>
          <p:cNvPr id="8" name="Skupina 7"/>
          <p:cNvGrpSpPr/>
          <p:nvPr/>
        </p:nvGrpSpPr>
        <p:grpSpPr>
          <a:xfrm>
            <a:off x="4200013" y="332656"/>
            <a:ext cx="3998962" cy="4550951"/>
            <a:chOff x="3779912" y="227053"/>
            <a:chExt cx="3998962" cy="4550951"/>
          </a:xfrm>
        </p:grpSpPr>
        <p:sp>
          <p:nvSpPr>
            <p:cNvPr id="4" name="TextovéPole 3"/>
            <p:cNvSpPr txBox="1"/>
            <p:nvPr/>
          </p:nvSpPr>
          <p:spPr>
            <a:xfrm>
              <a:off x="6960199" y="4470227"/>
              <a:ext cx="720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Obr.01</a:t>
              </a:r>
              <a:endParaRPr lang="cs-CZ" sz="1400" dirty="0"/>
            </a:p>
          </p:txBody>
        </p:sp>
        <p:pic>
          <p:nvPicPr>
            <p:cNvPr id="5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79912" y="227053"/>
              <a:ext cx="3998962" cy="42431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6" name="Obdélník 5"/>
          <p:cNvSpPr/>
          <p:nvPr/>
        </p:nvSpPr>
        <p:spPr>
          <a:xfrm>
            <a:off x="989552" y="6381296"/>
            <a:ext cx="7236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45472" y="3356992"/>
            <a:ext cx="23042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povýšenost, domýšlivost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71148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2384" y="1105031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pytel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747865"/>
            <a:ext cx="7704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Mlynář nasypal zbytky mouky do plátěného pytle.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3544901" y="250775"/>
            <a:ext cx="5034136" cy="4317661"/>
            <a:chOff x="3511268" y="404664"/>
            <a:chExt cx="5034136" cy="4317661"/>
          </a:xfrm>
        </p:grpSpPr>
        <p:sp>
          <p:nvSpPr>
            <p:cNvPr id="4" name="TextovéPole 3"/>
            <p:cNvSpPr txBox="1"/>
            <p:nvPr/>
          </p:nvSpPr>
          <p:spPr>
            <a:xfrm>
              <a:off x="7019416" y="4414548"/>
              <a:ext cx="129614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Obr.02</a:t>
              </a:r>
              <a:endParaRPr lang="cs-CZ" sz="1400" dirty="0"/>
            </a:p>
          </p:txBody>
        </p:sp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11268" y="404664"/>
              <a:ext cx="5034136" cy="38430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5" name="Obdélník 4"/>
          <p:cNvSpPr/>
          <p:nvPr/>
        </p:nvSpPr>
        <p:spPr>
          <a:xfrm>
            <a:off x="971600" y="6286086"/>
            <a:ext cx="756084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140968"/>
            <a:ext cx="30243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vak, obal nejen na sypký materiál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13557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96752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pysk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4585422" y="188640"/>
            <a:ext cx="4104455" cy="4821461"/>
            <a:chOff x="4593450" y="188640"/>
            <a:chExt cx="4104455" cy="4821461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93450" y="188640"/>
              <a:ext cx="4104455" cy="43696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542288" y="4702324"/>
              <a:ext cx="756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Obr.03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335422" y="5010101"/>
            <a:ext cx="8208911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Uhnaná kobyla měla poraněný horní pysk.</a:t>
            </a:r>
            <a:endParaRPr lang="cs-CZ" sz="4000" b="1" dirty="0"/>
          </a:p>
        </p:txBody>
      </p:sp>
      <p:sp>
        <p:nvSpPr>
          <p:cNvPr id="5" name="Obdélník 4"/>
          <p:cNvSpPr/>
          <p:nvPr/>
        </p:nvSpPr>
        <p:spPr>
          <a:xfrm>
            <a:off x="966903" y="6449385"/>
            <a:ext cx="7272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79712" y="3645024"/>
            <a:ext cx="7967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ret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9176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netopýr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3510136" y="404664"/>
            <a:ext cx="5250160" cy="4591482"/>
            <a:chOff x="3510136" y="404664"/>
            <a:chExt cx="5250160" cy="4591482"/>
          </a:xfrm>
        </p:grpSpPr>
        <p:pic>
          <p:nvPicPr>
            <p:cNvPr id="3074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10136" y="404664"/>
              <a:ext cx="5250160" cy="408163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524328" y="4688369"/>
              <a:ext cx="972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Obr.04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407965" y="5010552"/>
            <a:ext cx="8568952" cy="12003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Stehenní kosti netopýra jsou tak tenké, že žádný netopýr neumí chodit.</a:t>
            </a:r>
            <a:endParaRPr lang="cs-CZ" sz="3600" b="1" dirty="0"/>
          </a:p>
        </p:txBody>
      </p:sp>
      <p:sp>
        <p:nvSpPr>
          <p:cNvPr id="5" name="Obdélník 4"/>
          <p:cNvSpPr/>
          <p:nvPr/>
        </p:nvSpPr>
        <p:spPr>
          <a:xfrm>
            <a:off x="1205880" y="6396335"/>
            <a:ext cx="729044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6484" y="3474586"/>
            <a:ext cx="2340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létající savec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69035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052736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slepýš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3851920" y="692697"/>
            <a:ext cx="4968552" cy="3908176"/>
            <a:chOff x="3635896" y="692697"/>
            <a:chExt cx="4968552" cy="3908176"/>
          </a:xfrm>
        </p:grpSpPr>
        <p:pic>
          <p:nvPicPr>
            <p:cNvPr id="4098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35896" y="692697"/>
              <a:ext cx="4968552" cy="36003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359239" y="4293096"/>
              <a:ext cx="864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Obr.05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852201" y="4725144"/>
            <a:ext cx="7452000" cy="1332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Slepýš se pohybuje  </a:t>
            </a:r>
            <a:r>
              <a:rPr lang="cs-CZ" sz="4000" b="1" dirty="0"/>
              <a:t>plazením jako </a:t>
            </a:r>
            <a:r>
              <a:rPr lang="cs-CZ" sz="4000" b="1" dirty="0" smtClean="0"/>
              <a:t>hadi, </a:t>
            </a:r>
            <a:r>
              <a:rPr lang="cs-CZ" sz="4000" b="1" dirty="0"/>
              <a:t>ale není tak mrštný.</a:t>
            </a:r>
          </a:p>
        </p:txBody>
      </p:sp>
      <p:sp>
        <p:nvSpPr>
          <p:cNvPr id="6" name="Obdélník 5"/>
          <p:cNvSpPr/>
          <p:nvPr/>
        </p:nvSpPr>
        <p:spPr>
          <a:xfrm>
            <a:off x="683568" y="6211628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7420" y="3574168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beznohá ještěrka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88613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24744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pyl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3851920" y="587547"/>
            <a:ext cx="4890120" cy="4075461"/>
            <a:chOff x="3851920" y="587547"/>
            <a:chExt cx="4890120" cy="4075461"/>
          </a:xfrm>
        </p:grpSpPr>
        <p:pic>
          <p:nvPicPr>
            <p:cNvPr id="5123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0" y="587547"/>
              <a:ext cx="4890120" cy="37936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380272" y="4355231"/>
              <a:ext cx="720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Obr.06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1115616" y="4797152"/>
            <a:ext cx="6804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Včely přenášejí pyl z květu na květ.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765740" y="6365515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408" y="3330570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žlutý prášek z květů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67922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24744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kopyto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4673112" y="205866"/>
            <a:ext cx="3600400" cy="4605437"/>
            <a:chOff x="5080279" y="260648"/>
            <a:chExt cx="3600400" cy="4605437"/>
          </a:xfrm>
        </p:grpSpPr>
        <p:pic>
          <p:nvPicPr>
            <p:cNvPr id="614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80279" y="260648"/>
              <a:ext cx="3600400" cy="42976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7668344" y="4558308"/>
              <a:ext cx="756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Obr.07</a:t>
              </a:r>
              <a:endParaRPr lang="cs-CZ" sz="1400" dirty="0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611560" y="4924643"/>
            <a:ext cx="8100000" cy="136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Mezi speciální ševcovské potřeby patří ševcovské kopyto.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809560" y="6488781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3140967"/>
            <a:ext cx="3852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zrohovatělé zakončení nohy koně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38484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2933" y="1196752"/>
            <a:ext cx="2376264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klopýtat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3707904" y="548680"/>
            <a:ext cx="4818112" cy="3952978"/>
            <a:chOff x="3707904" y="548680"/>
            <a:chExt cx="4818112" cy="3952978"/>
          </a:xfrm>
        </p:grpSpPr>
        <p:pic>
          <p:nvPicPr>
            <p:cNvPr id="7170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07904" y="548680"/>
              <a:ext cx="4818112" cy="36090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306700" y="4193881"/>
              <a:ext cx="792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Obr.08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438035" y="4941168"/>
            <a:ext cx="7956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Kůň Železník při závodě klopýtl na vodním příkopu.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683568" y="6461070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8035" y="3527430"/>
            <a:ext cx="2826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lehce zakopávat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50969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8306" y="908720"/>
            <a:ext cx="2376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třpytit se</a:t>
            </a:r>
            <a:endParaRPr lang="cs-CZ" sz="4000" b="1" dirty="0"/>
          </a:p>
        </p:txBody>
      </p:sp>
      <p:grpSp>
        <p:nvGrpSpPr>
          <p:cNvPr id="10" name="Skupina 9"/>
          <p:cNvGrpSpPr/>
          <p:nvPr/>
        </p:nvGrpSpPr>
        <p:grpSpPr>
          <a:xfrm>
            <a:off x="3995936" y="346478"/>
            <a:ext cx="4746104" cy="4156719"/>
            <a:chOff x="3995936" y="404664"/>
            <a:chExt cx="4746104" cy="4156719"/>
          </a:xfrm>
        </p:grpSpPr>
        <p:pic>
          <p:nvPicPr>
            <p:cNvPr id="8194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95936" y="404664"/>
              <a:ext cx="4746104" cy="38429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432060" y="4253606"/>
              <a:ext cx="972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Obr.09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971600" y="4861342"/>
            <a:ext cx="7056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Na lesním palouku se každé ráno třpytí kapky rosy.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700060" y="6373285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212976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zářivě se lesknout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50507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2340000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zpytovat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4067944" y="538807"/>
            <a:ext cx="4896544" cy="4196209"/>
            <a:chOff x="4067944" y="692696"/>
            <a:chExt cx="4896544" cy="4196209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67944" y="692696"/>
              <a:ext cx="4896544" cy="38884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7470280" y="4581128"/>
              <a:ext cx="756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Obr.10</a:t>
              </a:r>
              <a:endParaRPr lang="cs-CZ" sz="1400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756280" y="5042077"/>
            <a:ext cx="7092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Lenka dnes zpytuje své svědomí.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700577" y="6365516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3284984"/>
            <a:ext cx="3635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přemýšlet o své vině, o svých činech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95042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81063"/>
            <a:ext cx="2052000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pykat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3707904" y="620688"/>
            <a:ext cx="4890120" cy="4055669"/>
            <a:chOff x="3707904" y="620688"/>
            <a:chExt cx="4890120" cy="4055669"/>
          </a:xfrm>
        </p:grpSpPr>
        <p:pic>
          <p:nvPicPr>
            <p:cNvPr id="3074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07904" y="620688"/>
              <a:ext cx="4890120" cy="37000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433568" y="4368580"/>
              <a:ext cx="756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Obr.11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683568" y="4925386"/>
            <a:ext cx="7128000" cy="1404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Zloděj si ve vězení odpykává trest za svoji krádež.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683568" y="6482621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2045" y="3573016"/>
            <a:ext cx="2340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být potrestán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10707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pýr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3703503" y="545201"/>
            <a:ext cx="5027712" cy="3827218"/>
            <a:chOff x="3703503" y="548680"/>
            <a:chExt cx="5027712" cy="3827218"/>
          </a:xfrm>
        </p:grpSpPr>
        <p:pic>
          <p:nvPicPr>
            <p:cNvPr id="4098" name="Picture 2" descr="File:Grass (karukkattan)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03503" y="548680"/>
              <a:ext cx="5027712" cy="34563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668344" y="4068121"/>
              <a:ext cx="756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Obr.12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1277568" y="4725144"/>
            <a:ext cx="6516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Pýr plazivý je velmi hojný</a:t>
            </a:r>
          </a:p>
          <a:p>
            <a:r>
              <a:rPr lang="cs-CZ" sz="4000" b="1" dirty="0" smtClean="0"/>
              <a:t>a obtížný plevel.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683568" y="6211628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5452" y="3103757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bylinný plevel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01708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80728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pýřit se</a:t>
            </a:r>
            <a:endParaRPr lang="cs-CZ" sz="4000" b="1" dirty="0"/>
          </a:p>
        </p:txBody>
      </p:sp>
      <p:grpSp>
        <p:nvGrpSpPr>
          <p:cNvPr id="9" name="Skupina 8"/>
          <p:cNvGrpSpPr/>
          <p:nvPr/>
        </p:nvGrpSpPr>
        <p:grpSpPr>
          <a:xfrm>
            <a:off x="4965366" y="143913"/>
            <a:ext cx="3782194" cy="4464495"/>
            <a:chOff x="4965366" y="188640"/>
            <a:chExt cx="3782194" cy="4464495"/>
          </a:xfrm>
        </p:grpSpPr>
        <p:pic>
          <p:nvPicPr>
            <p:cNvPr id="5122" name="Picture 2" descr="File:Two little girls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65366" y="188640"/>
              <a:ext cx="3782194" cy="41044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667568" y="4345358"/>
              <a:ext cx="720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Obr.13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611560" y="4807024"/>
            <a:ext cx="8136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Mladší dívka se při fotografování zapýřila.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683568" y="6211628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7655" y="3356992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červenat se, stydět se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64521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3540" y="1142429"/>
            <a:ext cx="2592288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čepýřit se</a:t>
            </a:r>
            <a:endParaRPr lang="cs-CZ" sz="4000" b="1" dirty="0"/>
          </a:p>
        </p:txBody>
      </p:sp>
      <p:grpSp>
        <p:nvGrpSpPr>
          <p:cNvPr id="9" name="Skupina 8"/>
          <p:cNvGrpSpPr/>
          <p:nvPr/>
        </p:nvGrpSpPr>
        <p:grpSpPr>
          <a:xfrm>
            <a:off x="3707904" y="318528"/>
            <a:ext cx="5027712" cy="4505378"/>
            <a:chOff x="3923928" y="548680"/>
            <a:chExt cx="5027712" cy="4505378"/>
          </a:xfrm>
        </p:grpSpPr>
        <p:pic>
          <p:nvPicPr>
            <p:cNvPr id="6146" name="Picture 2" descr="File:Turkey bird1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548680"/>
              <a:ext cx="5027712" cy="41764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609540" y="4746281"/>
              <a:ext cx="828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Obr.14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827904" y="4942120"/>
            <a:ext cx="5760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Po dvoře se procházel načepýřený krocan.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733540" y="6345576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 Mgr</a:t>
            </a: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7516" y="3356992"/>
            <a:ext cx="28083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čechrat si peří, předvádět se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38387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8960" y="468313"/>
            <a:ext cx="6840000" cy="504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Spoj daná podstatná jména s obrázky :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1772816"/>
            <a:ext cx="2052000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slepýš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32" y="3861048"/>
            <a:ext cx="2340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třpytit se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8960" y="2852936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pyl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67944" y="5066385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pysk</a:t>
            </a:r>
            <a:endParaRPr lang="cs-CZ" sz="40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1928" y="1772816"/>
            <a:ext cx="1778140" cy="1588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177" y="4232709"/>
            <a:ext cx="1584176" cy="17769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5282" y="1052736"/>
            <a:ext cx="1664191" cy="1626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221048"/>
            <a:ext cx="1656184" cy="180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324068" y="3369320"/>
            <a:ext cx="756000" cy="28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Obr.09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44273" y="6009627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Obr.06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028384" y="2699047"/>
            <a:ext cx="756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Obr.05</a:t>
            </a:r>
            <a:endParaRPr lang="cs-CZ" sz="1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00126" y="6021288"/>
            <a:ext cx="756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Obr.03</a:t>
            </a:r>
            <a:endParaRPr lang="cs-CZ" sz="1400" dirty="0"/>
          </a:p>
        </p:txBody>
      </p:sp>
      <p:sp>
        <p:nvSpPr>
          <p:cNvPr id="17" name="Obdélník 16"/>
          <p:cNvSpPr/>
          <p:nvPr/>
        </p:nvSpPr>
        <p:spPr>
          <a:xfrm>
            <a:off x="742797" y="6329065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2850960" y="1196752"/>
            <a:ext cx="4314322" cy="5760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6" idx="3"/>
          </p:cNvCxnSpPr>
          <p:nvPr/>
        </p:nvCxnSpPr>
        <p:spPr>
          <a:xfrm>
            <a:off x="2850960" y="3212936"/>
            <a:ext cx="4129217" cy="10081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3311632" y="3006824"/>
            <a:ext cx="990296" cy="9262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7" idx="3"/>
          </p:cNvCxnSpPr>
          <p:nvPr/>
        </p:nvCxnSpPr>
        <p:spPr>
          <a:xfrm flipV="1">
            <a:off x="3019944" y="5301208"/>
            <a:ext cx="903984" cy="12517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2337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486473"/>
            <a:ext cx="69365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Spoj daná podstatná jména s </a:t>
            </a:r>
            <a:r>
              <a:rPr lang="cs-CZ" sz="2800" b="1" dirty="0" smtClean="0"/>
              <a:t>obrázky : 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827584" y="2574800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pPr algn="ctr"/>
            <a:r>
              <a:rPr lang="cs-CZ" sz="4000" dirty="0" smtClean="0"/>
              <a:t>pytel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1648" y="3886466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pýcha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1648" y="1340768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netopýr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5229200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klopýtat</a:t>
            </a:r>
            <a:endParaRPr lang="cs-CZ" sz="36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40" y="1439621"/>
            <a:ext cx="1550690" cy="1780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1885" y="3851659"/>
            <a:ext cx="2009800" cy="18200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268438"/>
            <a:ext cx="1656184" cy="1680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087720"/>
            <a:ext cx="1728192" cy="16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583872" y="2708920"/>
            <a:ext cx="720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Obr.08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78769" y="3168800"/>
            <a:ext cx="720000" cy="25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Obr.01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91901" y="5949200"/>
            <a:ext cx="828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Obr.02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54849" y="5661509"/>
            <a:ext cx="756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Obr.04</a:t>
            </a:r>
            <a:endParaRPr lang="cs-CZ" sz="1400" dirty="0"/>
          </a:p>
        </p:txBody>
      </p:sp>
      <p:sp>
        <p:nvSpPr>
          <p:cNvPr id="15" name="Obdélník 14"/>
          <p:cNvSpPr/>
          <p:nvPr/>
        </p:nvSpPr>
        <p:spPr>
          <a:xfrm>
            <a:off x="683568" y="6211628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2573648" y="2060768"/>
            <a:ext cx="3698237" cy="28804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3" idx="3"/>
          </p:cNvCxnSpPr>
          <p:nvPr/>
        </p:nvCxnSpPr>
        <p:spPr>
          <a:xfrm>
            <a:off x="2879584" y="2934800"/>
            <a:ext cx="1044344" cy="131166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4" idx="3"/>
          </p:cNvCxnSpPr>
          <p:nvPr/>
        </p:nvCxnSpPr>
        <p:spPr>
          <a:xfrm flipV="1">
            <a:off x="2573648" y="3016697"/>
            <a:ext cx="3927792" cy="122976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2699792" y="2708920"/>
            <a:ext cx="1008112" cy="25202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5390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79837"/>
            <a:ext cx="819044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Zdroje :</a:t>
            </a:r>
          </a:p>
          <a:p>
            <a:r>
              <a:rPr lang="cs-CZ" b="1" dirty="0" smtClean="0"/>
              <a:t>Obr</a:t>
            </a:r>
            <a:r>
              <a:rPr lang="cs-CZ" b="1" dirty="0"/>
              <a:t>. </a:t>
            </a:r>
            <a:r>
              <a:rPr lang="cs-CZ" b="1" dirty="0" smtClean="0"/>
              <a:t>01</a:t>
            </a:r>
            <a:r>
              <a:rPr lang="cs-CZ" dirty="0" smtClean="0"/>
              <a:t>: OLIVIER</a:t>
            </a:r>
            <a:r>
              <a:rPr lang="cs-CZ" i="1" dirty="0" smtClean="0"/>
              <a:t>., Commons.wikimedia.org</a:t>
            </a:r>
            <a:r>
              <a:rPr lang="cs-CZ" dirty="0" smtClean="0"/>
              <a:t>: </a:t>
            </a:r>
            <a:r>
              <a:rPr lang="en-US" dirty="0" smtClean="0"/>
              <a:t>BDSM </a:t>
            </a:r>
            <a:r>
              <a:rPr lang="en-US" dirty="0"/>
              <a:t>Collar and Cuffs on </a:t>
            </a:r>
            <a:r>
              <a:rPr lang="en-US" dirty="0" smtClean="0"/>
              <a:t>Woman.png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2008-02-04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2012-03-08</a:t>
            </a:r>
            <a:r>
              <a:rPr lang="en-US" dirty="0" smtClean="0"/>
              <a:t>]</a:t>
            </a:r>
            <a:r>
              <a:rPr lang="cs-CZ" dirty="0"/>
              <a:t>. Dostupný pod licencí</a:t>
            </a:r>
          </a:p>
          <a:p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</a:t>
            </a:r>
            <a:r>
              <a:rPr lang="cs-CZ" dirty="0" smtClean="0"/>
              <a:t>2.0 </a:t>
            </a:r>
            <a:r>
              <a:rPr lang="cs-CZ" dirty="0" err="1" smtClean="0"/>
              <a:t>Generic</a:t>
            </a:r>
            <a:r>
              <a:rPr lang="cs-CZ" dirty="0" smtClean="0"/>
              <a:t> </a:t>
            </a:r>
            <a:r>
              <a:rPr lang="cs-CZ" dirty="0"/>
              <a:t>na WWW : </a:t>
            </a:r>
          </a:p>
          <a:p>
            <a:r>
              <a:rPr lang="cs-CZ" dirty="0" smtClean="0">
                <a:hlinkClick r:id="rId2"/>
              </a:rPr>
              <a:t>http://commons.wikimedia.org/wiki/</a:t>
            </a:r>
            <a:r>
              <a:rPr lang="cs-CZ" dirty="0" err="1" smtClean="0">
                <a:hlinkClick r:id="rId2"/>
              </a:rPr>
              <a:t>File:BDSM_Collar_and_Cuffs_on_Woman.png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Obr</a:t>
            </a:r>
            <a:r>
              <a:rPr lang="cs-CZ" b="1" dirty="0"/>
              <a:t>. </a:t>
            </a:r>
            <a:r>
              <a:rPr lang="cs-CZ" b="1" dirty="0" smtClean="0"/>
              <a:t>02</a:t>
            </a:r>
            <a:r>
              <a:rPr lang="cs-CZ" dirty="0" smtClean="0"/>
              <a:t>: AGAINERICK., </a:t>
            </a:r>
            <a:r>
              <a:rPr lang="cs-CZ" i="1" dirty="0" smtClean="0"/>
              <a:t>Commons.wikimedia.org</a:t>
            </a:r>
            <a:r>
              <a:rPr lang="cs-CZ" dirty="0" smtClean="0"/>
              <a:t>: </a:t>
            </a:r>
            <a:r>
              <a:rPr lang="en-US" dirty="0" smtClean="0"/>
              <a:t>Ayacucho </a:t>
            </a:r>
            <a:r>
              <a:rPr lang="en-US" dirty="0"/>
              <a:t>market - bags of </a:t>
            </a:r>
            <a:r>
              <a:rPr lang="en-US" dirty="0" smtClean="0"/>
              <a:t>beans.jpg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2007-05-27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2012-03-09</a:t>
            </a:r>
            <a:r>
              <a:rPr lang="en-US" dirty="0" smtClean="0"/>
              <a:t>]</a:t>
            </a:r>
            <a:r>
              <a:rPr lang="cs-CZ" dirty="0" smtClean="0"/>
              <a:t>.Dostupný </a:t>
            </a:r>
            <a:r>
              <a:rPr lang="cs-CZ" dirty="0"/>
              <a:t>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/>
              <a:t>Alike</a:t>
            </a:r>
            <a:r>
              <a:rPr lang="cs-CZ" dirty="0"/>
              <a:t> 3.0 </a:t>
            </a:r>
            <a:r>
              <a:rPr lang="cs-CZ" dirty="0" err="1"/>
              <a:t>Unported</a:t>
            </a:r>
            <a:r>
              <a:rPr lang="cs-CZ" dirty="0"/>
              <a:t> na </a:t>
            </a:r>
            <a:r>
              <a:rPr lang="cs-CZ" dirty="0" smtClean="0"/>
              <a:t>WWW :</a:t>
            </a:r>
          </a:p>
          <a:p>
            <a:r>
              <a:rPr lang="cs-CZ" dirty="0" smtClean="0">
                <a:solidFill>
                  <a:srgbClr val="FFFF00"/>
                </a:solidFill>
                <a:hlinkClick r:id="rId3"/>
              </a:rPr>
              <a:t>http://commons.wikimedia.org/wiki/</a:t>
            </a:r>
            <a:r>
              <a:rPr lang="cs-CZ" dirty="0" err="1" smtClean="0">
                <a:solidFill>
                  <a:srgbClr val="FFFF00"/>
                </a:solidFill>
                <a:hlinkClick r:id="rId3"/>
              </a:rPr>
              <a:t>File:Ayacucho_market_-_bags_of_beans.jpg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en-US" b="1" dirty="0" err="1"/>
              <a:t>Obr</a:t>
            </a:r>
            <a:r>
              <a:rPr lang="en-US" b="1" dirty="0"/>
              <a:t>. </a:t>
            </a:r>
            <a:r>
              <a:rPr lang="cs-CZ" b="1" dirty="0" smtClean="0"/>
              <a:t>03</a:t>
            </a:r>
            <a:r>
              <a:rPr lang="cs-CZ" dirty="0" smtClean="0"/>
              <a:t>: RACHEL C FROM SCOTLAND., </a:t>
            </a:r>
            <a:r>
              <a:rPr lang="cs-CZ" i="1" dirty="0" smtClean="0"/>
              <a:t>Commons.wikimedia.org</a:t>
            </a:r>
            <a:r>
              <a:rPr lang="cs-CZ" dirty="0" smtClean="0"/>
              <a:t>: </a:t>
            </a:r>
            <a:r>
              <a:rPr lang="cs-CZ" dirty="0" err="1" smtClean="0"/>
              <a:t>Horse</a:t>
            </a:r>
            <a:r>
              <a:rPr lang="cs-CZ" dirty="0" smtClean="0"/>
              <a:t> close.jpg </a:t>
            </a:r>
            <a:r>
              <a:rPr lang="en-US" dirty="0" smtClean="0"/>
              <a:t>[online].20</a:t>
            </a:r>
            <a:r>
              <a:rPr lang="cs-CZ" dirty="0" smtClean="0"/>
              <a:t>05-05-01 </a:t>
            </a:r>
            <a:r>
              <a:rPr lang="en-US" dirty="0"/>
              <a:t>[cit. 2012</a:t>
            </a:r>
            <a:r>
              <a:rPr lang="cs-CZ" dirty="0" smtClean="0"/>
              <a:t>-03-09</a:t>
            </a:r>
            <a:r>
              <a:rPr lang="en-US" dirty="0" smtClean="0"/>
              <a:t>]</a:t>
            </a:r>
            <a:r>
              <a:rPr lang="cs-CZ" dirty="0"/>
              <a:t>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  <a:r>
              <a:rPr lang="cs-CZ" dirty="0" err="1" smtClean="0"/>
              <a:t>Attribution</a:t>
            </a:r>
            <a:r>
              <a:rPr lang="cs-CZ" dirty="0" smtClean="0"/>
              <a:t> 2.0 </a:t>
            </a:r>
            <a:r>
              <a:rPr lang="cs-CZ" dirty="0" err="1" smtClean="0"/>
              <a:t>Generic</a:t>
            </a:r>
            <a:r>
              <a:rPr lang="cs-CZ" dirty="0" smtClean="0"/>
              <a:t> </a:t>
            </a:r>
            <a:r>
              <a:rPr lang="cs-CZ" dirty="0"/>
              <a:t>na  </a:t>
            </a:r>
            <a:r>
              <a:rPr lang="cs-CZ" dirty="0" smtClean="0"/>
              <a:t>WWW:</a:t>
            </a:r>
          </a:p>
          <a:p>
            <a:r>
              <a:rPr lang="cs-CZ" dirty="0" smtClean="0">
                <a:solidFill>
                  <a:srgbClr val="FFFF00"/>
                </a:solidFill>
                <a:hlinkClick r:id="rId4"/>
              </a:rPr>
              <a:t>http://commons.wikimedia.org/wiki/</a:t>
            </a:r>
            <a:r>
              <a:rPr lang="cs-CZ" dirty="0" err="1" smtClean="0">
                <a:solidFill>
                  <a:srgbClr val="FFFF00"/>
                </a:solidFill>
                <a:hlinkClick r:id="rId4"/>
              </a:rPr>
              <a:t>File:Horse_close.jpg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cs-CZ" b="1" dirty="0" smtClean="0"/>
              <a:t>Obr.04</a:t>
            </a:r>
            <a:r>
              <a:rPr lang="cs-CZ" dirty="0" smtClean="0"/>
              <a:t>: SALIX., </a:t>
            </a:r>
            <a:r>
              <a:rPr lang="cs-CZ" i="1" dirty="0" smtClean="0"/>
              <a:t>Commons.wikimedia.org</a:t>
            </a:r>
            <a:r>
              <a:rPr lang="cs-CZ" dirty="0" smtClean="0"/>
              <a:t>: Bat-belly.jpg </a:t>
            </a:r>
            <a:endParaRPr lang="cs-CZ" dirty="0"/>
          </a:p>
          <a:p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2011-10-28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2012-03-09</a:t>
            </a:r>
            <a:r>
              <a:rPr lang="en-US" dirty="0" smtClean="0"/>
              <a:t>]. </a:t>
            </a:r>
            <a:r>
              <a:rPr lang="en-US" dirty="0" err="1"/>
              <a:t>Dostupn</a:t>
            </a:r>
            <a:r>
              <a:rPr lang="cs-CZ" dirty="0"/>
              <a:t>ý</a:t>
            </a:r>
            <a:r>
              <a:rPr lang="en-US" dirty="0"/>
              <a:t> pod </a:t>
            </a:r>
            <a:r>
              <a:rPr lang="en-US" dirty="0" err="1"/>
              <a:t>licenc</a:t>
            </a:r>
            <a:r>
              <a:rPr lang="cs-CZ" dirty="0"/>
              <a:t>í</a:t>
            </a:r>
          </a:p>
          <a:p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3.0 </a:t>
            </a:r>
            <a:r>
              <a:rPr lang="cs-CZ" dirty="0" smtClean="0"/>
              <a:t> </a:t>
            </a:r>
            <a:r>
              <a:rPr lang="cs-CZ" dirty="0" err="1"/>
              <a:t>Unported</a:t>
            </a:r>
            <a:r>
              <a:rPr lang="cs-CZ" dirty="0"/>
              <a:t> </a:t>
            </a:r>
            <a:r>
              <a:rPr lang="cs-CZ" dirty="0" smtClean="0"/>
              <a:t>na  </a:t>
            </a:r>
            <a:r>
              <a:rPr lang="cs-CZ" dirty="0"/>
              <a:t>WWW </a:t>
            </a:r>
            <a:r>
              <a:rPr lang="cs-CZ" dirty="0" smtClean="0"/>
              <a:t>: </a:t>
            </a:r>
          </a:p>
          <a:p>
            <a:r>
              <a:rPr lang="cs-CZ" dirty="0" smtClean="0">
                <a:hlinkClick r:id="rId5"/>
              </a:rPr>
              <a:t>http://commons.wikimedia.org/wiki/</a:t>
            </a:r>
            <a:r>
              <a:rPr lang="cs-CZ" dirty="0" err="1" smtClean="0">
                <a:hlinkClick r:id="rId5"/>
              </a:rPr>
              <a:t>File:Bat-belly.jpg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3568" y="6365516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4579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262464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Obr</a:t>
            </a:r>
            <a:r>
              <a:rPr lang="cs-CZ" b="1" dirty="0"/>
              <a:t>. </a:t>
            </a:r>
            <a:r>
              <a:rPr lang="cs-CZ" b="1" dirty="0" smtClean="0"/>
              <a:t>05</a:t>
            </a:r>
            <a:r>
              <a:rPr lang="cs-CZ" dirty="0" smtClean="0"/>
              <a:t>: BOB JONES., </a:t>
            </a:r>
            <a:r>
              <a:rPr lang="cs-CZ" i="1" dirty="0" smtClean="0"/>
              <a:t>Commons.wikimedia.org</a:t>
            </a:r>
            <a:r>
              <a:rPr lang="cs-CZ" dirty="0" smtClean="0"/>
              <a:t>: </a:t>
            </a:r>
            <a:r>
              <a:rPr lang="cs-CZ" dirty="0" err="1" smtClean="0"/>
              <a:t>Slow-worm</a:t>
            </a:r>
            <a:r>
              <a:rPr lang="cs-CZ" dirty="0" smtClean="0"/>
              <a:t> </a:t>
            </a:r>
            <a:r>
              <a:rPr lang="cs-CZ" dirty="0"/>
              <a:t>on </a:t>
            </a:r>
            <a:r>
              <a:rPr lang="cs-CZ" dirty="0" err="1"/>
              <a:t>Creag</a:t>
            </a:r>
            <a:r>
              <a:rPr lang="cs-CZ" dirty="0"/>
              <a:t> </a:t>
            </a:r>
            <a:r>
              <a:rPr lang="cs-CZ" dirty="0" err="1"/>
              <a:t>Bhàn</a:t>
            </a:r>
            <a:r>
              <a:rPr lang="cs-CZ" dirty="0"/>
              <a:t>, </a:t>
            </a:r>
            <a:r>
              <a:rPr lang="cs-CZ" dirty="0" err="1"/>
              <a:t>Gigha</a:t>
            </a:r>
            <a:r>
              <a:rPr lang="cs-CZ" dirty="0"/>
              <a:t> - geograph.org.uk - </a:t>
            </a:r>
            <a:r>
              <a:rPr lang="cs-CZ" dirty="0" smtClean="0"/>
              <a:t>1040710.jpg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2008-05-06</a:t>
            </a:r>
          </a:p>
          <a:p>
            <a:r>
              <a:rPr lang="en-US" dirty="0" smtClean="0"/>
              <a:t>[</a:t>
            </a:r>
            <a:r>
              <a:rPr lang="cs-CZ" dirty="0"/>
              <a:t>cit. </a:t>
            </a:r>
            <a:r>
              <a:rPr lang="cs-CZ" dirty="0" smtClean="0"/>
              <a:t>2012-03-09</a:t>
            </a:r>
            <a:r>
              <a:rPr lang="en-US" dirty="0" smtClean="0"/>
              <a:t>]</a:t>
            </a:r>
            <a:r>
              <a:rPr lang="cs-CZ" dirty="0"/>
              <a:t>. Dostupný pod </a:t>
            </a:r>
            <a:r>
              <a:rPr lang="cs-CZ" dirty="0" smtClean="0"/>
              <a:t>licencí 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2.0 </a:t>
            </a:r>
            <a:r>
              <a:rPr lang="cs-CZ" dirty="0" err="1"/>
              <a:t>Generic</a:t>
            </a:r>
            <a:r>
              <a:rPr lang="cs-CZ" dirty="0"/>
              <a:t> na WWW : </a:t>
            </a:r>
          </a:p>
          <a:p>
            <a:r>
              <a:rPr lang="cs-CZ" dirty="0" smtClean="0">
                <a:hlinkClick r:id="rId2"/>
              </a:rPr>
              <a:t>http://commons.wikimedia.org/wiki/File:Slow-worm_on_Creag_Bh%C3%A0n,_Gigha_-_geograph.org.uk_-_1040710.jpg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Obr</a:t>
            </a:r>
            <a:r>
              <a:rPr lang="cs-CZ" b="1" dirty="0"/>
              <a:t>. </a:t>
            </a:r>
            <a:r>
              <a:rPr lang="cs-CZ" b="1" dirty="0" smtClean="0"/>
              <a:t>06</a:t>
            </a:r>
            <a:r>
              <a:rPr lang="cs-CZ" dirty="0" smtClean="0"/>
              <a:t>: TONY WILLS., </a:t>
            </a:r>
            <a:r>
              <a:rPr lang="cs-CZ" i="1" dirty="0" smtClean="0"/>
              <a:t>Commons.wikimedia.org</a:t>
            </a:r>
            <a:r>
              <a:rPr lang="cs-CZ" dirty="0"/>
              <a:t>: </a:t>
            </a:r>
            <a:r>
              <a:rPr lang="cs-CZ" dirty="0" err="1" smtClean="0"/>
              <a:t>Ragwort</a:t>
            </a:r>
            <a:r>
              <a:rPr lang="cs-CZ" dirty="0" smtClean="0"/>
              <a:t> </a:t>
            </a:r>
            <a:r>
              <a:rPr lang="cs-CZ" dirty="0"/>
              <a:t>flowers.jpg</a:t>
            </a:r>
          </a:p>
          <a:p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2008-01-01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2012-03-09</a:t>
            </a:r>
            <a:r>
              <a:rPr lang="en-US" dirty="0"/>
              <a:t>]</a:t>
            </a:r>
            <a:r>
              <a:rPr lang="cs-CZ" dirty="0" smtClean="0"/>
              <a:t>. Dostupný </a:t>
            </a:r>
            <a:r>
              <a:rPr lang="cs-CZ" dirty="0"/>
              <a:t>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</a:t>
            </a:r>
            <a:r>
              <a:rPr lang="cs-CZ" dirty="0" smtClean="0"/>
              <a:t> 2.5 </a:t>
            </a:r>
            <a:r>
              <a:rPr lang="cs-CZ" dirty="0" err="1" smtClean="0"/>
              <a:t>Generic</a:t>
            </a:r>
            <a:r>
              <a:rPr lang="cs-CZ" dirty="0" smtClean="0"/>
              <a:t> </a:t>
            </a:r>
            <a:r>
              <a:rPr lang="cs-CZ" dirty="0"/>
              <a:t>na WWW :</a:t>
            </a:r>
          </a:p>
          <a:p>
            <a:r>
              <a:rPr lang="cs-CZ" dirty="0" smtClean="0">
                <a:solidFill>
                  <a:srgbClr val="FFFF00"/>
                </a:solidFill>
                <a:hlinkClick r:id="rId3"/>
              </a:rPr>
              <a:t>http://commons.wikimedia.org/wiki/</a:t>
            </a:r>
            <a:r>
              <a:rPr lang="cs-CZ" dirty="0" err="1" smtClean="0">
                <a:solidFill>
                  <a:srgbClr val="FFFF00"/>
                </a:solidFill>
                <a:hlinkClick r:id="rId3"/>
              </a:rPr>
              <a:t>File:Ragwort_flowers.jpg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r>
              <a:rPr lang="en-US" b="1" dirty="0" err="1" smtClean="0"/>
              <a:t>Obr</a:t>
            </a:r>
            <a:r>
              <a:rPr lang="en-US" b="1" dirty="0"/>
              <a:t>. </a:t>
            </a:r>
            <a:r>
              <a:rPr lang="cs-CZ" b="1" dirty="0" smtClean="0"/>
              <a:t>07</a:t>
            </a:r>
            <a:r>
              <a:rPr lang="cs-CZ" dirty="0" smtClean="0"/>
              <a:t>: JORE., </a:t>
            </a:r>
            <a:r>
              <a:rPr lang="cs-CZ" i="1" dirty="0" smtClean="0"/>
              <a:t>Commons.wikimedia.org</a:t>
            </a:r>
            <a:r>
              <a:rPr lang="cs-CZ" dirty="0" smtClean="0"/>
              <a:t>: </a:t>
            </a:r>
            <a:r>
              <a:rPr lang="cs-CZ" dirty="0" err="1" smtClean="0"/>
              <a:t>Horse</a:t>
            </a:r>
            <a:r>
              <a:rPr lang="cs-CZ" dirty="0" smtClean="0"/>
              <a:t> </a:t>
            </a:r>
            <a:r>
              <a:rPr lang="cs-CZ" dirty="0"/>
              <a:t>hoof.jpg</a:t>
            </a:r>
          </a:p>
          <a:p>
            <a:r>
              <a:rPr lang="en-US" dirty="0" smtClean="0"/>
              <a:t>[online</a:t>
            </a:r>
            <a:r>
              <a:rPr lang="en-US" dirty="0"/>
              <a:t>].20</a:t>
            </a:r>
            <a:r>
              <a:rPr lang="cs-CZ" dirty="0" smtClean="0"/>
              <a:t>05-06-26 </a:t>
            </a:r>
            <a:r>
              <a:rPr lang="en-US" dirty="0"/>
              <a:t>[cit. 2012</a:t>
            </a:r>
            <a:r>
              <a:rPr lang="cs-CZ" dirty="0" smtClean="0"/>
              <a:t>-03-09</a:t>
            </a:r>
            <a:r>
              <a:rPr lang="en-US" dirty="0"/>
              <a:t>]</a:t>
            </a:r>
            <a:r>
              <a:rPr lang="cs-CZ" dirty="0"/>
              <a:t>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3.0 </a:t>
            </a:r>
            <a:r>
              <a:rPr lang="cs-CZ" dirty="0" err="1" smtClean="0"/>
              <a:t>Unported</a:t>
            </a:r>
            <a:r>
              <a:rPr lang="cs-CZ" dirty="0" smtClean="0"/>
              <a:t> </a:t>
            </a:r>
            <a:r>
              <a:rPr lang="cs-CZ" dirty="0"/>
              <a:t>na  WWW:</a:t>
            </a:r>
          </a:p>
          <a:p>
            <a:r>
              <a:rPr lang="cs-CZ" dirty="0" smtClean="0">
                <a:solidFill>
                  <a:srgbClr val="FFFF00"/>
                </a:solidFill>
                <a:hlinkClick r:id="rId4"/>
              </a:rPr>
              <a:t>http://commons.wikimedia.org/wiki/</a:t>
            </a:r>
            <a:r>
              <a:rPr lang="cs-CZ" dirty="0" err="1" smtClean="0">
                <a:solidFill>
                  <a:srgbClr val="FFFF00"/>
                </a:solidFill>
                <a:hlinkClick r:id="rId4"/>
              </a:rPr>
              <a:t>File:Horse_hoof.jpg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cs-CZ" b="1" dirty="0" smtClean="0"/>
              <a:t>Obr.08</a:t>
            </a:r>
            <a:r>
              <a:rPr lang="cs-CZ" dirty="0" smtClean="0"/>
              <a:t>: PAOLO CAMERA., </a:t>
            </a:r>
            <a:r>
              <a:rPr lang="cs-CZ" i="1" dirty="0" smtClean="0"/>
              <a:t>Commons.wikimedia.org</a:t>
            </a:r>
            <a:r>
              <a:rPr lang="cs-CZ" dirty="0" smtClean="0"/>
              <a:t>: </a:t>
            </a:r>
            <a:r>
              <a:rPr lang="en-US" dirty="0" smtClean="0"/>
              <a:t>Steeplechase </a:t>
            </a:r>
            <a:r>
              <a:rPr lang="en-US" dirty="0"/>
              <a:t>Horses Jumping (2932758577).</a:t>
            </a:r>
            <a:r>
              <a:rPr lang="en-US" dirty="0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2008-10-11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2012-03-09</a:t>
            </a:r>
            <a:r>
              <a:rPr lang="en-US" dirty="0" smtClean="0"/>
              <a:t>].</a:t>
            </a:r>
            <a:endParaRPr lang="cs-CZ" dirty="0" smtClean="0"/>
          </a:p>
          <a:p>
            <a:r>
              <a:rPr lang="en-US" dirty="0" err="1" smtClean="0"/>
              <a:t>Dostupn</a:t>
            </a:r>
            <a:r>
              <a:rPr lang="cs-CZ" dirty="0"/>
              <a:t>ý</a:t>
            </a:r>
            <a:r>
              <a:rPr lang="en-US" dirty="0"/>
              <a:t> pod </a:t>
            </a:r>
            <a:r>
              <a:rPr lang="en-US" dirty="0" err="1"/>
              <a:t>licenc</a:t>
            </a:r>
            <a:r>
              <a:rPr lang="cs-CZ" dirty="0" smtClean="0"/>
              <a:t>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</a:t>
            </a:r>
            <a:r>
              <a:rPr lang="cs-CZ" dirty="0" smtClean="0"/>
              <a:t> 2.0  </a:t>
            </a:r>
            <a:r>
              <a:rPr lang="cs-CZ" dirty="0" err="1" smtClean="0"/>
              <a:t>Generic</a:t>
            </a:r>
            <a:endParaRPr lang="cs-CZ" dirty="0" smtClean="0"/>
          </a:p>
          <a:p>
            <a:r>
              <a:rPr lang="cs-CZ" dirty="0" smtClean="0"/>
              <a:t>na  </a:t>
            </a:r>
            <a:r>
              <a:rPr lang="cs-CZ" dirty="0"/>
              <a:t>WWW : 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http://commons.wikimedia.org/wiki/File:Steeplechase_Horses_Jumping_%282932758577%29.jpg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08185" y="6313974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5728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797443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Obr. 09</a:t>
            </a:r>
            <a:r>
              <a:rPr lang="cs-CZ" dirty="0" smtClean="0"/>
              <a:t>: AUTOLYKOS., </a:t>
            </a:r>
            <a:r>
              <a:rPr lang="cs-CZ" i="1" dirty="0" smtClean="0"/>
              <a:t>Commons.wikimedia.org</a:t>
            </a:r>
            <a:r>
              <a:rPr lang="cs-CZ" dirty="0" smtClean="0"/>
              <a:t>: IM004638.jpg</a:t>
            </a:r>
            <a:endParaRPr lang="cs-CZ" dirty="0"/>
          </a:p>
          <a:p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2008-05-08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2012-03-09</a:t>
            </a:r>
            <a:r>
              <a:rPr lang="en-US" dirty="0" smtClean="0"/>
              <a:t>]</a:t>
            </a:r>
            <a:r>
              <a:rPr lang="cs-CZ" dirty="0"/>
              <a:t>. Dostupný pod </a:t>
            </a:r>
            <a:r>
              <a:rPr lang="cs-CZ" dirty="0" smtClean="0"/>
              <a:t>licencí </a:t>
            </a:r>
          </a:p>
          <a:p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</a:t>
            </a:r>
            <a:r>
              <a:rPr lang="cs-CZ" dirty="0" smtClean="0"/>
              <a:t> 3.0 </a:t>
            </a:r>
            <a:r>
              <a:rPr lang="cs-CZ" dirty="0" err="1" smtClean="0"/>
              <a:t>Unported</a:t>
            </a:r>
            <a:r>
              <a:rPr lang="cs-CZ" dirty="0" smtClean="0"/>
              <a:t> </a:t>
            </a:r>
            <a:r>
              <a:rPr lang="cs-CZ" dirty="0"/>
              <a:t>na WWW : </a:t>
            </a:r>
          </a:p>
          <a:p>
            <a:r>
              <a:rPr lang="cs-CZ" dirty="0" smtClean="0">
                <a:hlinkClick r:id="rId2"/>
              </a:rPr>
              <a:t>http://commons.wikimedia.org/wiki/File:IM004638.jpg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dirty="0" smtClean="0"/>
              <a:t>Obr</a:t>
            </a:r>
            <a:r>
              <a:rPr lang="cs-CZ" b="1" dirty="0"/>
              <a:t>. </a:t>
            </a:r>
            <a:r>
              <a:rPr lang="cs-CZ" b="1" dirty="0" smtClean="0"/>
              <a:t>10</a:t>
            </a:r>
            <a:r>
              <a:rPr lang="cs-CZ" dirty="0" smtClean="0"/>
              <a:t>: ALEX~FROM BUENOS AIRES, ARGENTINA., </a:t>
            </a:r>
            <a:r>
              <a:rPr lang="cs-CZ" i="1" dirty="0" smtClean="0"/>
              <a:t>Commons.wikimedia.org</a:t>
            </a:r>
            <a:r>
              <a:rPr lang="cs-CZ" i="1" dirty="0"/>
              <a:t>: </a:t>
            </a:r>
            <a:r>
              <a:rPr lang="cs-CZ" dirty="0" err="1" smtClean="0"/>
              <a:t>Tough</a:t>
            </a:r>
            <a:r>
              <a:rPr lang="cs-CZ" dirty="0" smtClean="0"/>
              <a:t> decission.jpg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2005-04-09 </a:t>
            </a:r>
          </a:p>
          <a:p>
            <a:r>
              <a:rPr lang="en-US" dirty="0" smtClean="0"/>
              <a:t>[</a:t>
            </a:r>
            <a:r>
              <a:rPr lang="cs-CZ" dirty="0"/>
              <a:t>cit. </a:t>
            </a:r>
            <a:r>
              <a:rPr lang="cs-CZ" dirty="0" smtClean="0"/>
              <a:t>2012-03-10</a:t>
            </a:r>
            <a:r>
              <a:rPr lang="en-US" dirty="0" smtClean="0"/>
              <a:t>]</a:t>
            </a:r>
            <a:r>
              <a:rPr lang="cs-CZ" dirty="0" smtClean="0"/>
              <a:t>. Dostupný </a:t>
            </a:r>
            <a:r>
              <a:rPr lang="cs-CZ" dirty="0"/>
              <a:t>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</a:t>
            </a:r>
            <a:r>
              <a:rPr lang="cs-CZ" dirty="0" smtClean="0"/>
              <a:t> 2.0 </a:t>
            </a:r>
            <a:r>
              <a:rPr lang="cs-CZ" dirty="0" err="1" smtClean="0"/>
              <a:t>Generic</a:t>
            </a:r>
            <a:r>
              <a:rPr lang="cs-CZ" dirty="0" smtClean="0"/>
              <a:t> </a:t>
            </a:r>
            <a:r>
              <a:rPr lang="cs-CZ" dirty="0"/>
              <a:t>na WWW :</a:t>
            </a:r>
          </a:p>
          <a:p>
            <a:r>
              <a:rPr lang="cs-CZ" dirty="0" smtClean="0">
                <a:solidFill>
                  <a:srgbClr val="FFFF00"/>
                </a:solidFill>
                <a:hlinkClick r:id="rId3"/>
              </a:rPr>
              <a:t>http://commons.wikimedia.org/wiki/</a:t>
            </a:r>
            <a:r>
              <a:rPr lang="cs-CZ" dirty="0" err="1" smtClean="0">
                <a:solidFill>
                  <a:srgbClr val="FFFF00"/>
                </a:solidFill>
                <a:hlinkClick r:id="rId3"/>
              </a:rPr>
              <a:t>File:Tough_decission.jpg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en-US" b="1" dirty="0" err="1"/>
              <a:t>Obr</a:t>
            </a:r>
            <a:r>
              <a:rPr lang="en-US" b="1" dirty="0"/>
              <a:t>. </a:t>
            </a:r>
            <a:r>
              <a:rPr lang="cs-CZ" b="1" dirty="0" smtClean="0"/>
              <a:t>11</a:t>
            </a:r>
            <a:r>
              <a:rPr lang="cs-CZ" dirty="0" smtClean="0"/>
              <a:t>: TIAGO FIOREZE., </a:t>
            </a:r>
            <a:r>
              <a:rPr lang="cs-CZ" i="1" dirty="0" smtClean="0"/>
              <a:t>Commons.wikimedia.org</a:t>
            </a:r>
            <a:r>
              <a:rPr lang="cs-CZ" dirty="0" smtClean="0"/>
              <a:t>: Kamp </a:t>
            </a:r>
            <a:r>
              <a:rPr lang="cs-CZ" dirty="0" err="1"/>
              <a:t>Vught</a:t>
            </a:r>
            <a:r>
              <a:rPr lang="cs-CZ" dirty="0"/>
              <a:t> </a:t>
            </a:r>
            <a:r>
              <a:rPr lang="cs-CZ" dirty="0" smtClean="0"/>
              <a:t>B&amp;W.JPG </a:t>
            </a:r>
            <a:r>
              <a:rPr lang="en-US" dirty="0" smtClean="0"/>
              <a:t>[online</a:t>
            </a:r>
            <a:r>
              <a:rPr lang="en-US" dirty="0"/>
              <a:t>].20</a:t>
            </a:r>
            <a:r>
              <a:rPr lang="cs-CZ" dirty="0" smtClean="0"/>
              <a:t>08-05-25 </a:t>
            </a:r>
            <a:r>
              <a:rPr lang="en-US" dirty="0"/>
              <a:t>[cit. 2012</a:t>
            </a:r>
            <a:r>
              <a:rPr lang="cs-CZ" dirty="0" smtClean="0"/>
              <a:t>-03-10</a:t>
            </a:r>
            <a:r>
              <a:rPr lang="en-US" dirty="0" smtClean="0"/>
              <a:t>]</a:t>
            </a:r>
            <a:r>
              <a:rPr lang="cs-CZ" dirty="0"/>
              <a:t>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3.0 </a:t>
            </a:r>
            <a:r>
              <a:rPr lang="cs-CZ" dirty="0" err="1" smtClean="0"/>
              <a:t>Unported</a:t>
            </a:r>
            <a:r>
              <a:rPr lang="cs-CZ" dirty="0" smtClean="0"/>
              <a:t> </a:t>
            </a:r>
            <a:r>
              <a:rPr lang="cs-CZ" dirty="0"/>
              <a:t>na  WWW:</a:t>
            </a:r>
          </a:p>
          <a:p>
            <a:r>
              <a:rPr lang="cs-CZ" dirty="0" smtClean="0">
                <a:hlinkClick r:id="rId4"/>
              </a:rPr>
              <a:t>http://commons.wikimedia.org/wiki/File:Kamp_Vught_B%26W.JPG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dirty="0" smtClean="0"/>
              <a:t>Obr.12:</a:t>
            </a:r>
            <a:r>
              <a:rPr lang="cs-CZ" dirty="0" smtClean="0"/>
              <a:t> SENGAI PODHUVAN., </a:t>
            </a:r>
            <a:r>
              <a:rPr lang="cs-CZ" i="1" dirty="0" smtClean="0"/>
              <a:t>Commons.wikimedia.org: </a:t>
            </a:r>
            <a:r>
              <a:rPr lang="cs-CZ" dirty="0" smtClean="0"/>
              <a:t>Grass </a:t>
            </a:r>
            <a:r>
              <a:rPr lang="cs-CZ" dirty="0"/>
              <a:t>(karukkattan).</a:t>
            </a:r>
            <a:r>
              <a:rPr lang="cs-CZ" dirty="0" smtClean="0"/>
              <a:t>jpg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2012-01-19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2012-03-10</a:t>
            </a:r>
            <a:r>
              <a:rPr lang="en-US" dirty="0" smtClean="0"/>
              <a:t>]. </a:t>
            </a:r>
            <a:r>
              <a:rPr lang="en-US" dirty="0" err="1"/>
              <a:t>Dostupn</a:t>
            </a:r>
            <a:r>
              <a:rPr lang="cs-CZ" dirty="0"/>
              <a:t>ý</a:t>
            </a:r>
            <a:r>
              <a:rPr lang="en-US" dirty="0"/>
              <a:t> pod </a:t>
            </a:r>
            <a:r>
              <a:rPr lang="en-US" dirty="0" err="1"/>
              <a:t>licenc</a:t>
            </a:r>
            <a:r>
              <a:rPr lang="cs-CZ" dirty="0" smtClean="0"/>
              <a:t>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3.0  </a:t>
            </a:r>
            <a:r>
              <a:rPr lang="cs-CZ" dirty="0" err="1"/>
              <a:t>Unported</a:t>
            </a:r>
            <a:r>
              <a:rPr lang="cs-CZ" dirty="0"/>
              <a:t> na  WWW : 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http://commons.wikimedia.org/wiki/File:Grass_%28karukkattan%29.jpg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3568" y="6211628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0446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20688"/>
            <a:ext cx="819047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Obr</a:t>
            </a:r>
            <a:r>
              <a:rPr lang="cs-CZ" b="1" dirty="0"/>
              <a:t>. </a:t>
            </a:r>
            <a:r>
              <a:rPr lang="cs-CZ" b="1" dirty="0" smtClean="0"/>
              <a:t>13</a:t>
            </a:r>
            <a:r>
              <a:rPr lang="cs-CZ" dirty="0" smtClean="0"/>
              <a:t>: DEAN MCROBIE., </a:t>
            </a:r>
            <a:r>
              <a:rPr lang="cs-CZ" i="1" dirty="0"/>
              <a:t>Commons.wikimedia.org:</a:t>
            </a:r>
            <a:r>
              <a:rPr lang="cs-CZ" dirty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/>
              <a:t>little</a:t>
            </a:r>
            <a:r>
              <a:rPr lang="cs-CZ" dirty="0"/>
              <a:t> girls.jpg</a:t>
            </a:r>
          </a:p>
          <a:p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2006-04-15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2012-03-10</a:t>
            </a:r>
            <a:r>
              <a:rPr lang="en-US" dirty="0" smtClean="0"/>
              <a:t>]</a:t>
            </a:r>
            <a:r>
              <a:rPr lang="cs-CZ" dirty="0"/>
              <a:t>. Dostupný pod licencí</a:t>
            </a:r>
          </a:p>
          <a:p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2.0 </a:t>
            </a:r>
            <a:r>
              <a:rPr lang="cs-CZ" dirty="0" err="1"/>
              <a:t>Generic</a:t>
            </a:r>
            <a:r>
              <a:rPr lang="cs-CZ" dirty="0"/>
              <a:t> na WWW : </a:t>
            </a:r>
          </a:p>
          <a:p>
            <a:r>
              <a:rPr lang="cs-CZ" dirty="0" smtClean="0">
                <a:hlinkClick r:id="rId2"/>
              </a:rPr>
              <a:t>http://commons.wikimedia.org/wiki/</a:t>
            </a:r>
            <a:r>
              <a:rPr lang="cs-CZ" dirty="0" err="1" smtClean="0">
                <a:hlinkClick r:id="rId2"/>
              </a:rPr>
              <a:t>File:Two_little_girls.jpg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dirty="0" smtClean="0"/>
              <a:t>Obr</a:t>
            </a:r>
            <a:r>
              <a:rPr lang="cs-CZ" b="1" dirty="0"/>
              <a:t>. </a:t>
            </a:r>
            <a:r>
              <a:rPr lang="cs-CZ" b="1" dirty="0" smtClean="0"/>
              <a:t>14: </a:t>
            </a:r>
            <a:r>
              <a:rPr lang="cs-CZ" dirty="0" smtClean="0"/>
              <a:t>SHAKEELGILGITY., </a:t>
            </a:r>
            <a:r>
              <a:rPr lang="cs-CZ" i="1" dirty="0" smtClean="0"/>
              <a:t>Commons.wikimedia.org</a:t>
            </a:r>
            <a:r>
              <a:rPr lang="cs-CZ" i="1" dirty="0"/>
              <a:t>:</a:t>
            </a:r>
            <a:r>
              <a:rPr lang="cs-CZ" dirty="0"/>
              <a:t> </a:t>
            </a:r>
            <a:r>
              <a:rPr lang="cs-CZ" dirty="0" err="1" smtClean="0"/>
              <a:t>Turkey</a:t>
            </a:r>
            <a:r>
              <a:rPr lang="cs-CZ" dirty="0" smtClean="0"/>
              <a:t> </a:t>
            </a:r>
            <a:r>
              <a:rPr lang="cs-CZ" dirty="0"/>
              <a:t>bird1.jpg</a:t>
            </a:r>
          </a:p>
          <a:p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2011-10-27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2012-03-10</a:t>
            </a:r>
            <a:r>
              <a:rPr lang="en-US" dirty="0" smtClean="0"/>
              <a:t>]</a:t>
            </a:r>
            <a:r>
              <a:rPr lang="cs-CZ" dirty="0" smtClean="0"/>
              <a:t>. Dostupný </a:t>
            </a:r>
            <a:r>
              <a:rPr lang="cs-CZ" dirty="0"/>
              <a:t>pod </a:t>
            </a:r>
            <a:r>
              <a:rPr lang="cs-CZ" dirty="0" smtClean="0"/>
              <a:t>licencí</a:t>
            </a:r>
          </a:p>
          <a:p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3.0 </a:t>
            </a:r>
            <a:r>
              <a:rPr lang="cs-CZ" dirty="0" err="1"/>
              <a:t>Unported</a:t>
            </a:r>
            <a:r>
              <a:rPr lang="cs-CZ" dirty="0"/>
              <a:t> na WWW :</a:t>
            </a:r>
          </a:p>
          <a:p>
            <a:r>
              <a:rPr lang="cs-CZ" dirty="0" smtClean="0">
                <a:solidFill>
                  <a:srgbClr val="FFFF00"/>
                </a:solidFill>
                <a:hlinkClick r:id="rId3"/>
              </a:rPr>
              <a:t>http://commons.wikimedia.org/wiki/File:Turkey_bird1.jpg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3568" y="6211628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1628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749</TotalTime>
  <Words>1484</Words>
  <Application>Microsoft Office PowerPoint</Application>
  <PresentationFormat>Předvádění na obrazovce (4:3)</PresentationFormat>
  <Paragraphs>220</Paragraphs>
  <Slides>25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Silk</vt:lpstr>
      <vt:lpstr>Acrobat Document</vt:lpstr>
      <vt:lpstr>Název školy: Svobodná základní škola, o.p.s. Autor: Andrea Fadrhonsová Název materiálu: VY_32_INOVACE_04_ ČESKÝ JAZYK_                  VYJMENOVANÁ SLOVA PO P Název: VYJMENOVANÁ SLOVA PO P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škola: Svobodná základní škola, o.p.s. Autor : Andrea Fadrhonsová Název materiálu: VY_32_INOVACE_01_ČESKÝ JAZYK_VYJMENOVANÁ SLOVA PO L Název: VYJMENOVANÁ SLOVA PO L  Číslo projektu: CZ:1.07/1.4.00/21.0929</dc:title>
  <dc:creator>pc</dc:creator>
  <cp:lastModifiedBy>pc</cp:lastModifiedBy>
  <cp:revision>56</cp:revision>
  <cp:lastPrinted>2012-05-08T17:01:32Z</cp:lastPrinted>
  <dcterms:created xsi:type="dcterms:W3CDTF">2012-04-12T13:05:40Z</dcterms:created>
  <dcterms:modified xsi:type="dcterms:W3CDTF">2012-11-25T20:45:12Z</dcterms:modified>
</cp:coreProperties>
</file>