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6" r:id="rId3"/>
    <p:sldId id="277" r:id="rId4"/>
    <p:sldId id="257" r:id="rId5"/>
    <p:sldId id="258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2" r:id="rId16"/>
    <p:sldId id="273" r:id="rId17"/>
    <p:sldId id="274" r:id="rId18"/>
    <p:sldId id="275" r:id="rId19"/>
    <p:sldId id="260" r:id="rId20"/>
    <p:sldId id="270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epal-rhesus-monkeys.jpg" TargetMode="External"/><Relationship Id="rId2" Type="http://schemas.openxmlformats.org/officeDocument/2006/relationships/hyperlink" Target="http://commons.wikimedia.org/wiki/File:Afghan_herder_boy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Baby_carrots_-_jules.jpg" TargetMode="External"/><Relationship Id="rId4" Type="http://schemas.openxmlformats.org/officeDocument/2006/relationships/hyperlink" Target="http://commons.wikimedia.org/wiki/File:Volovec_cheese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orest_Owlet_(Heteroglaux_blewitti)_on_a_dry_Teak_tree_around_40_feet_up_in_full_sunlight._Melghat,_Maharashtra..jpg" TargetMode="External"/><Relationship Id="rId2" Type="http://schemas.openxmlformats.org/officeDocument/2006/relationships/hyperlink" Target="http://commons.wikimedia.org/wiki/File:Mr_Blue_Sky_-_geograph.org.uk_-_66433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creech_owl.jpg" TargetMode="External"/><Relationship Id="rId4" Type="http://schemas.openxmlformats.org/officeDocument/2006/relationships/hyperlink" Target="http://commons.wikimedia.org/wiki/File:Konadra_2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arder_Snake.jpg" TargetMode="External"/><Relationship Id="rId2" Type="http://schemas.openxmlformats.org/officeDocument/2006/relationships/hyperlink" Target="http://commons.wikimedia.org/wiki/File:ZOO_Praha,_03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Sand_Mounta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92697"/>
            <a:ext cx="7772400" cy="2592288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Název školy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Svobodná základní škola, 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Autor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Andrea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Fadrhonsová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Název materiálu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VY_32_INOVACE_05_ 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ČESKÝ JAZYK_                  VYJMENOVANÁ SLOVA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PO S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VYJMENOVANÁ SLOVA PO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S 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Číslo projektu</a:t>
            </a:r>
            <a:r>
              <a:rPr lang="cs-CZ" sz="2000" b="0" dirty="0">
                <a:solidFill>
                  <a:schemeClr val="tx1"/>
                </a:solidFill>
                <a:effectLst/>
                <a:latin typeface="+mn-lt"/>
                <a:cs typeface="Times New Roman" pitchFamily="18" charset="0"/>
              </a:rPr>
              <a:t>: CZ.1.07/1.4.00/21.0929</a:t>
            </a:r>
            <a:endParaRPr lang="cs-CZ" sz="2000" dirty="0" smtClean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3356992"/>
            <a:ext cx="5220000" cy="504000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VYJMENOVANÁ SLOVA PO </a:t>
            </a:r>
            <a:r>
              <a:rPr lang="cs-CZ" sz="2800" b="1" dirty="0" smtClean="0"/>
              <a:t>S</a:t>
            </a:r>
            <a:endParaRPr lang="cs-CZ" sz="2800" b="1" dirty="0"/>
          </a:p>
          <a:p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27584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29731921"/>
              </p:ext>
            </p:extLst>
          </p:nvPr>
        </p:nvGraphicFramePr>
        <p:xfrm>
          <a:off x="7308304" y="620688"/>
          <a:ext cx="900112" cy="719138"/>
        </p:xfrm>
        <a:graphic>
          <a:graphicData uri="http://schemas.openxmlformats.org/presentationml/2006/ole">
            <p:oleObj spid="_x0000_s1042" name="Acrobat Document" r:id="rId3" imgW="9523810" imgH="7621064" progId="AcroExch.Document.7">
              <p:embed/>
            </p:oleObj>
          </a:graphicData>
        </a:graphic>
      </p:graphicFrame>
      <p:pic>
        <p:nvPicPr>
          <p:cNvPr id="7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6375" y="4077072"/>
            <a:ext cx="6191250" cy="135255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932989" y="5661248"/>
            <a:ext cx="25985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78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391200"/>
            <a:ext cx="720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28002"/>
            <a:ext cx="79928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Anotace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/>
              <a:t>Materiál je určen pro žáky 3.třídy.</a:t>
            </a:r>
          </a:p>
          <a:p>
            <a:endParaRPr lang="cs-CZ" dirty="0"/>
          </a:p>
          <a:p>
            <a:r>
              <a:rPr lang="cs-CZ" dirty="0"/>
              <a:t>Děti se hravou formou seznamují s významem jednotlivých vyjmenovaných</a:t>
            </a:r>
          </a:p>
          <a:p>
            <a:endParaRPr lang="cs-CZ" dirty="0"/>
          </a:p>
          <a:p>
            <a:r>
              <a:rPr lang="cs-CZ" dirty="0"/>
              <a:t>slov po </a:t>
            </a:r>
            <a:r>
              <a:rPr lang="cs-CZ" dirty="0" smtClean="0"/>
              <a:t>S. </a:t>
            </a:r>
            <a:r>
              <a:rPr lang="cs-CZ" dirty="0"/>
              <a:t>Nejprve uvidí daný pojem a obrázek, kde se slovo vyskytuje.</a:t>
            </a:r>
          </a:p>
          <a:p>
            <a:endParaRPr lang="cs-CZ" dirty="0"/>
          </a:p>
          <a:p>
            <a:r>
              <a:rPr lang="cs-CZ" dirty="0"/>
              <a:t>Dále se samy pokusí o vysvětlení slova a užití slova ve větě. Možné správné </a:t>
            </a:r>
          </a:p>
          <a:p>
            <a:endParaRPr lang="cs-CZ" dirty="0"/>
          </a:p>
          <a:p>
            <a:r>
              <a:rPr lang="cs-CZ" dirty="0"/>
              <a:t>řešení učitel ukáže na tabuli. Vyzkoušejí si přiřazování některých </a:t>
            </a:r>
          </a:p>
          <a:p>
            <a:endParaRPr lang="cs-CZ" dirty="0"/>
          </a:p>
          <a:p>
            <a:r>
              <a:rPr lang="cs-CZ" dirty="0"/>
              <a:t>vyjmenovaných slov k obrázkům s následnou kontrolou.</a:t>
            </a:r>
          </a:p>
          <a:p>
            <a:endParaRPr lang="cs-CZ" dirty="0"/>
          </a:p>
          <a:p>
            <a:r>
              <a:rPr lang="cs-CZ" dirty="0"/>
              <a:t>Materiál slouží k pochopení a naučení vyjmenovaných slov po </a:t>
            </a:r>
            <a:r>
              <a:rPr lang="cs-CZ" dirty="0" smtClean="0"/>
              <a:t>S</a:t>
            </a:r>
            <a:endParaRPr lang="cs-CZ" dirty="0"/>
          </a:p>
          <a:p>
            <a:endParaRPr lang="cs-CZ" dirty="0"/>
          </a:p>
          <a:p>
            <a:r>
              <a:rPr lang="cs-CZ" dirty="0"/>
              <a:t>a  k  procvičení psaní y ý u slov vyjmenovaných po </a:t>
            </a:r>
            <a:r>
              <a:rPr lang="cs-CZ" dirty="0" smtClean="0"/>
              <a:t>S </a:t>
            </a:r>
            <a:r>
              <a:rPr lang="cs-CZ" dirty="0"/>
              <a:t>i u slov příbuzných.</a:t>
            </a:r>
          </a:p>
          <a:p>
            <a:endParaRPr lang="cs-CZ" dirty="0"/>
          </a:p>
          <a:p>
            <a:r>
              <a:rPr lang="cs-CZ" b="1" dirty="0"/>
              <a:t>Pomůcky</a:t>
            </a:r>
            <a:r>
              <a:rPr lang="cs-CZ" dirty="0"/>
              <a:t>: fixy na tabuli ( viz okno </a:t>
            </a:r>
            <a:r>
              <a:rPr lang="cs-CZ" dirty="0" smtClean="0"/>
              <a:t>č.17 </a:t>
            </a:r>
            <a:r>
              <a:rPr lang="cs-CZ" dirty="0"/>
              <a:t>a </a:t>
            </a:r>
            <a:r>
              <a:rPr lang="cs-CZ" dirty="0" smtClean="0"/>
              <a:t>č.18 </a:t>
            </a:r>
            <a:r>
              <a:rPr lang="cs-CZ" dirty="0"/>
              <a:t>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94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37311"/>
            <a:ext cx="738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92696"/>
            <a:ext cx="79928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POKYNY:</a:t>
            </a:r>
          </a:p>
          <a:p>
            <a:endParaRPr lang="cs-CZ" dirty="0"/>
          </a:p>
          <a:p>
            <a:r>
              <a:rPr lang="cs-CZ" b="1" dirty="0"/>
              <a:t>Okno č. 4 - 5: </a:t>
            </a:r>
            <a:r>
              <a:rPr lang="cs-CZ" dirty="0"/>
              <a:t>Žáci se seznamují s pořadím vyjmenovaných slov po </a:t>
            </a:r>
            <a:r>
              <a:rPr lang="cs-CZ" dirty="0" smtClean="0"/>
              <a:t>S.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Okno č. 6 -</a:t>
            </a:r>
            <a:r>
              <a:rPr lang="cs-CZ" b="1" dirty="0" smtClean="0"/>
              <a:t>16:</a:t>
            </a:r>
            <a:r>
              <a:rPr lang="cs-CZ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si přečtou </a:t>
            </a:r>
            <a:r>
              <a:rPr lang="cs-CZ" dirty="0"/>
              <a:t>dané vyjmenované slovo po </a:t>
            </a:r>
            <a:r>
              <a:rPr lang="cs-CZ" dirty="0" smtClean="0"/>
              <a:t>S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 dále </a:t>
            </a:r>
            <a:r>
              <a:rPr lang="cs-CZ" dirty="0"/>
              <a:t>se pokusí vysvětlit jeho </a:t>
            </a:r>
            <a:r>
              <a:rPr lang="cs-CZ" dirty="0" smtClean="0"/>
              <a:t>význam za </a:t>
            </a:r>
            <a:r>
              <a:rPr lang="cs-CZ" dirty="0"/>
              <a:t>pomocí synonym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Následuje </a:t>
            </a:r>
            <a:r>
              <a:rPr lang="cs-CZ" dirty="0"/>
              <a:t>kontrola významu na tabuli.</a:t>
            </a:r>
          </a:p>
          <a:p>
            <a:endParaRPr lang="cs-CZ" dirty="0"/>
          </a:p>
          <a:p>
            <a:r>
              <a:rPr lang="cs-CZ" dirty="0"/>
              <a:t>Následně se žáci pokoušejí použít dané slovo ve větě, možné správné </a:t>
            </a:r>
          </a:p>
          <a:p>
            <a:endParaRPr lang="cs-CZ" dirty="0"/>
          </a:p>
          <a:p>
            <a:r>
              <a:rPr lang="cs-CZ" dirty="0"/>
              <a:t>řešení si zkontrolují na tabuli.</a:t>
            </a:r>
          </a:p>
          <a:p>
            <a:endParaRPr lang="cs-CZ" dirty="0"/>
          </a:p>
          <a:p>
            <a:r>
              <a:rPr lang="cs-CZ" b="1" dirty="0"/>
              <a:t>Okno č. </a:t>
            </a:r>
            <a:r>
              <a:rPr lang="cs-CZ" b="1" dirty="0" smtClean="0"/>
              <a:t>17 </a:t>
            </a:r>
            <a:r>
              <a:rPr lang="cs-CZ" b="1" dirty="0"/>
              <a:t>– </a:t>
            </a:r>
            <a:r>
              <a:rPr lang="cs-CZ" b="1" dirty="0" smtClean="0"/>
              <a:t>18:  </a:t>
            </a:r>
            <a:r>
              <a:rPr lang="cs-CZ" dirty="0"/>
              <a:t>Žáci přiřazují za pomocí fixů daná vyjmenovaná slova </a:t>
            </a:r>
          </a:p>
          <a:p>
            <a:endParaRPr lang="cs-CZ" dirty="0"/>
          </a:p>
          <a:p>
            <a:r>
              <a:rPr lang="cs-CZ" dirty="0"/>
              <a:t>po </a:t>
            </a:r>
            <a:r>
              <a:rPr lang="cs-CZ" dirty="0" smtClean="0"/>
              <a:t>S </a:t>
            </a:r>
            <a:r>
              <a:rPr lang="cs-CZ" dirty="0"/>
              <a:t>k obrázkům. Následuje grafická kontrola na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41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521632" y="6228403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836712"/>
            <a:ext cx="622800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Vyjmenovaná slova po S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2520000" cy="93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sypat</a:t>
            </a:r>
            <a:endParaRPr lang="cs-CZ" sz="5400" b="1" dirty="0"/>
          </a:p>
        </p:txBody>
      </p:sp>
      <p:sp>
        <p:nvSpPr>
          <p:cNvPr id="19" name="TextovéPole 18"/>
          <p:cNvSpPr txBox="1"/>
          <p:nvPr/>
        </p:nvSpPr>
        <p:spPr>
          <a:xfrm rot="20074066">
            <a:off x="2987824" y="3366945"/>
            <a:ext cx="252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syčet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1872368" y="6284069"/>
            <a:ext cx="313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 rot="1011594">
            <a:off x="2878564" y="3366945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sysel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 rot="19599135">
            <a:off x="-3229203" y="4643786"/>
            <a:ext cx="32423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-2628000" y="2746207"/>
            <a:ext cx="262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37880" y="3481215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sýček</a:t>
            </a:r>
            <a:endParaRPr lang="cs-CZ" sz="5400" b="1" dirty="0"/>
          </a:p>
        </p:txBody>
      </p:sp>
      <p:sp>
        <p:nvSpPr>
          <p:cNvPr id="26" name="TextovéPole 25"/>
          <p:cNvSpPr txBox="1"/>
          <p:nvPr/>
        </p:nvSpPr>
        <p:spPr>
          <a:xfrm rot="18626734">
            <a:off x="2851056" y="3380842"/>
            <a:ext cx="266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sýkora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 rot="2347238">
            <a:off x="2671056" y="3291318"/>
            <a:ext cx="302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usychat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 rot="20721520">
            <a:off x="2814657" y="3342609"/>
            <a:ext cx="3168000" cy="97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sychravý</a:t>
            </a:r>
            <a:endParaRPr lang="cs-CZ" sz="5400" b="1" dirty="0"/>
          </a:p>
        </p:txBody>
      </p:sp>
      <p:sp>
        <p:nvSpPr>
          <p:cNvPr id="27" name="TextovéPole 26"/>
          <p:cNvSpPr txBox="1"/>
          <p:nvPr/>
        </p:nvSpPr>
        <p:spPr>
          <a:xfrm rot="295479">
            <a:off x="2904658" y="3330426"/>
            <a:ext cx="298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syrový</a:t>
            </a:r>
            <a:endParaRPr lang="cs-CZ" sz="5400" b="1" dirty="0"/>
          </a:p>
        </p:txBody>
      </p:sp>
      <p:sp>
        <p:nvSpPr>
          <p:cNvPr id="28" name="TextovéPole 27"/>
          <p:cNvSpPr txBox="1"/>
          <p:nvPr/>
        </p:nvSpPr>
        <p:spPr>
          <a:xfrm rot="19737818">
            <a:off x="3014955" y="3207872"/>
            <a:ext cx="266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sýr</a:t>
            </a:r>
            <a:endParaRPr lang="cs-CZ" sz="5400" b="1" dirty="0"/>
          </a:p>
        </p:txBody>
      </p:sp>
      <p:sp>
        <p:nvSpPr>
          <p:cNvPr id="18" name="TextovéPole 17"/>
          <p:cNvSpPr txBox="1"/>
          <p:nvPr/>
        </p:nvSpPr>
        <p:spPr>
          <a:xfrm rot="1318093">
            <a:off x="3066658" y="3222584"/>
            <a:ext cx="266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sytý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22564" y="3297654"/>
            <a:ext cx="234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syn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203553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5" grpId="0" animBg="1"/>
      <p:bldP spid="26" grpId="0" animBg="1"/>
      <p:bldP spid="24" grpId="0" animBg="1"/>
      <p:bldP spid="30" grpId="0" animBg="1"/>
      <p:bldP spid="27" grpId="0" animBg="1"/>
      <p:bldP spid="28" grpId="0" animBg="1"/>
      <p:bldP spid="1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8511" y="305542"/>
            <a:ext cx="6176884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b="1" dirty="0"/>
              <a:t>Vyjmenovaná slova po </a:t>
            </a:r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818" y="122844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9126" y="1654927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sytý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46783" y="2014927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sýr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799" y="2374927"/>
            <a:ext cx="2088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syrový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795709"/>
            <a:ext cx="241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sychravý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07094" y="3183539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usychat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094" y="3543539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sýkora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9126" y="390353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sýček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35957" y="4246023"/>
            <a:ext cx="226774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sysel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799" y="4653754"/>
            <a:ext cx="20520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syčet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9126" y="4976919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sypat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4918" y="5050589"/>
            <a:ext cx="205200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799" y="5624007"/>
            <a:ext cx="356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046" y="5592414"/>
            <a:ext cx="230400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534953" y="628169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500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syn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599" y="4623108"/>
            <a:ext cx="7428599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Amanovi</a:t>
            </a:r>
            <a:r>
              <a:rPr lang="cs-CZ" sz="4000" b="1" dirty="0" smtClean="0"/>
              <a:t>  synové chodí denně na pastvu pást ovce.</a:t>
            </a:r>
            <a:endParaRPr lang="cs-CZ" sz="40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3995231" y="332656"/>
            <a:ext cx="4753233" cy="3983682"/>
            <a:chOff x="3995231" y="332656"/>
            <a:chExt cx="4753233" cy="3983682"/>
          </a:xfrm>
        </p:grpSpPr>
        <p:sp>
          <p:nvSpPr>
            <p:cNvPr id="4" name="TextovéPole 3"/>
            <p:cNvSpPr txBox="1"/>
            <p:nvPr/>
          </p:nvSpPr>
          <p:spPr>
            <a:xfrm>
              <a:off x="7680199" y="4008561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Obr.01</a:t>
              </a:r>
              <a:endParaRPr lang="cs-CZ" sz="1400" dirty="0"/>
            </a:p>
          </p:txBody>
        </p:sp>
        <p:pic>
          <p:nvPicPr>
            <p:cNvPr id="5" name="Picture 2" descr="File:Afghan herder boys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231" y="332656"/>
              <a:ext cx="4753233" cy="36724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Obdélník 6"/>
          <p:cNvSpPr/>
          <p:nvPr/>
        </p:nvSpPr>
        <p:spPr>
          <a:xfrm>
            <a:off x="961371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538" y="2852936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potomek mužského pohlaví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7114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sytý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47865"/>
            <a:ext cx="7704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Nasycené opice se vyhřívaly na sluníčku.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563888" y="685183"/>
            <a:ext cx="5039704" cy="3915690"/>
            <a:chOff x="3563888" y="685183"/>
            <a:chExt cx="5039704" cy="3915690"/>
          </a:xfrm>
        </p:grpSpPr>
        <p:sp>
          <p:nvSpPr>
            <p:cNvPr id="4" name="TextovéPole 3"/>
            <p:cNvSpPr txBox="1"/>
            <p:nvPr/>
          </p:nvSpPr>
          <p:spPr>
            <a:xfrm>
              <a:off x="7412868" y="4293096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Obr.02</a:t>
              </a:r>
              <a:endParaRPr lang="cs-CZ" sz="1400" dirty="0"/>
            </a:p>
          </p:txBody>
        </p:sp>
        <p:pic>
          <p:nvPicPr>
            <p:cNvPr id="5" name="Picture 2" descr="File:Nepal-rhesus-monkeys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685183"/>
              <a:ext cx="5039704" cy="36079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Obdélník 5"/>
          <p:cNvSpPr/>
          <p:nvPr/>
        </p:nvSpPr>
        <p:spPr>
          <a:xfrm>
            <a:off x="693360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3360" y="3398547"/>
            <a:ext cx="2412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najedený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1355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4086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sýr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79912" y="332656"/>
            <a:ext cx="4968552" cy="4425575"/>
            <a:chOff x="3779912" y="332656"/>
            <a:chExt cx="4968552" cy="4425575"/>
          </a:xfrm>
        </p:grpSpPr>
        <p:pic>
          <p:nvPicPr>
            <p:cNvPr id="3" name="Picture 2" descr="File:Volovec cheese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332656"/>
              <a:ext cx="4968552" cy="41044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524328" y="4450454"/>
              <a:ext cx="93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Obr.03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832164" y="5023947"/>
            <a:ext cx="730986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Nejlepší sýry vyrábějí </a:t>
            </a:r>
          </a:p>
          <a:p>
            <a:r>
              <a:rPr lang="cs-CZ" sz="4000" b="1" dirty="0" smtClean="0"/>
              <a:t>v Holandsku a ve Švýcarsku.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832164" y="6394389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57301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výrobek z mléka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917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syrový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4866821" y="188640"/>
            <a:ext cx="3224411" cy="4556250"/>
            <a:chOff x="4866821" y="188640"/>
            <a:chExt cx="3224411" cy="4556250"/>
          </a:xfrm>
        </p:grpSpPr>
        <p:pic>
          <p:nvPicPr>
            <p:cNvPr id="4098" name="Picture 2" descr="File:Baby carrots - jules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6821" y="188640"/>
              <a:ext cx="3224411" cy="42484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098980" y="4437113"/>
              <a:ext cx="85739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Obr.04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87793" y="4891786"/>
            <a:ext cx="7256859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Syrová zelenina si uchovává nejvíce vitamínů.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71381" y="63813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0727" y="3140968"/>
            <a:ext cx="3732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tepelně neupravovaný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3371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124743"/>
            <a:ext cx="223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sychravý</a:t>
            </a:r>
            <a:endParaRPr lang="cs-CZ" sz="36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933265" y="404664"/>
            <a:ext cx="4943872" cy="4104455"/>
            <a:chOff x="3933265" y="188640"/>
            <a:chExt cx="4943872" cy="4104455"/>
          </a:xfrm>
        </p:grpSpPr>
        <p:pic>
          <p:nvPicPr>
            <p:cNvPr id="5122" name="Picture 2" descr="File:Mr Blue Sky - geograph.org.uk - 66433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3265" y="188640"/>
              <a:ext cx="4943872" cy="37444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884368" y="3985318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Obr.05</a:t>
              </a:r>
              <a:endParaRPr lang="cs-CZ" sz="1400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187624" y="4725144"/>
            <a:ext cx="648072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sobotu odpoledne bylo sychravé počasí.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45439" y="6237312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852936"/>
            <a:ext cx="33937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zamračené chladné počasí s mrholením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0934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usychat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4355976" y="322783"/>
            <a:ext cx="4386064" cy="4268217"/>
            <a:chOff x="4139952" y="476672"/>
            <a:chExt cx="4386064" cy="4268217"/>
          </a:xfrm>
        </p:grpSpPr>
        <p:pic>
          <p:nvPicPr>
            <p:cNvPr id="6146" name="Picture 2" descr="File:Forest Owlet (Heteroglaux blewitti) on a dry Teak tree around 40 feet up in full sunlight. Melghat, Maharashtra.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476672"/>
              <a:ext cx="4386064" cy="3960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69044" y="4437112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Obr.06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10743" y="4869160"/>
            <a:ext cx="8136904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období sucha usychají stromy i v povodí řek.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3568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212976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hynout nedostatkem vody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8619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40768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sýkora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4456817" y="404664"/>
            <a:ext cx="4296172" cy="4083529"/>
            <a:chOff x="4456817" y="404664"/>
            <a:chExt cx="4296172" cy="4083529"/>
          </a:xfrm>
        </p:grpSpPr>
        <p:pic>
          <p:nvPicPr>
            <p:cNvPr id="7170" name="Picture 2" descr="File:Konadra 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6817" y="404664"/>
              <a:ext cx="4296172" cy="3766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68344" y="4180416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Obr.07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51520" y="4888905"/>
            <a:ext cx="856895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Nejčastějšími  návštěvníky našeho krmítka jsou v zimě sýkorky. 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04817" y="645333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342900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žlutočerný ptáček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8301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sýček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995936" y="332656"/>
            <a:ext cx="4863207" cy="4268217"/>
            <a:chOff x="3995936" y="332656"/>
            <a:chExt cx="4863207" cy="4268217"/>
          </a:xfrm>
        </p:grpSpPr>
        <p:pic>
          <p:nvPicPr>
            <p:cNvPr id="8194" name="Picture 2" descr="File:Screech owl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332656"/>
              <a:ext cx="4863207" cy="3960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52320" y="4293096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Obr.08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11560" y="4797152"/>
            <a:ext cx="7056784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Sýček obecný dorůstá sotva velikosti holuba domácího.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45865" y="6237312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18655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druh malé sovy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6748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6876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sysel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953303" y="381503"/>
            <a:ext cx="4955704" cy="4127617"/>
            <a:chOff x="3953303" y="381503"/>
            <a:chExt cx="4955704" cy="4127617"/>
          </a:xfrm>
        </p:grpSpPr>
        <p:pic>
          <p:nvPicPr>
            <p:cNvPr id="1026" name="Picture 2" descr="File:ZOO Praha, 0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3303" y="381503"/>
              <a:ext cx="4955704" cy="37444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16216" y="4201343"/>
              <a:ext cx="90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Obr.09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420688" y="4725144"/>
            <a:ext cx="8484096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Sysel žije v koloniích a vyhrabává si podzemní nory.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20000" y="6237312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0000" y="3229735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drobný hlodavec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0664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2900" y="105273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syčet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4022398" y="548680"/>
            <a:ext cx="4762500" cy="3879652"/>
            <a:chOff x="4022398" y="548680"/>
            <a:chExt cx="4762500" cy="3879652"/>
          </a:xfrm>
        </p:grpSpPr>
        <p:pic>
          <p:nvPicPr>
            <p:cNvPr id="2050" name="Picture 2" descr="File:Garder Snake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2398" y="548680"/>
              <a:ext cx="4762500" cy="3571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68344" y="4120555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Obr.10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45232" y="4719664"/>
            <a:ext cx="792088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 pasece v lese jsem uslyšela syčení zmije.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48877" y="635416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5232" y="3258562"/>
            <a:ext cx="3506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vydávat syčivý zvuk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8500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sypat</a:t>
            </a:r>
            <a:endParaRPr lang="cs-CZ" sz="4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707904" y="367649"/>
            <a:ext cx="5256584" cy="4124201"/>
            <a:chOff x="3487275" y="332656"/>
            <a:chExt cx="5256584" cy="4124201"/>
          </a:xfrm>
        </p:grpSpPr>
        <p:pic>
          <p:nvPicPr>
            <p:cNvPr id="3074" name="Picture 2" descr="File:Sand Mountain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7275" y="332656"/>
              <a:ext cx="5256584" cy="38164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80312" y="4149080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Obr.11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411769" y="4869160"/>
            <a:ext cx="7976227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Malý Honza sypal písek přímo na umytou podlahu.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3996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1930" y="2951946"/>
            <a:ext cx="33797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přemísťovat pádem jemný materiál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7802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404664"/>
            <a:ext cx="6936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: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7438" y="142296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sysel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71699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sýkora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43438" y="263691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syrový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4182" y="494120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syn</a:t>
            </a:r>
            <a:endParaRPr lang="cs-CZ" sz="4000" dirty="0"/>
          </a:p>
        </p:txBody>
      </p:sp>
      <p:pic>
        <p:nvPicPr>
          <p:cNvPr id="7" name="Picture 2" descr="File:ZOO Praha, 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6863" y="2008584"/>
            <a:ext cx="190943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ile:Konadra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6863" y="4221088"/>
            <a:ext cx="1656185" cy="187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ile:Baby carrots - jul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9759" y="1019534"/>
            <a:ext cx="1440161" cy="233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le:Afghan herder boy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255" y="4501511"/>
            <a:ext cx="174866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85587" y="3347119"/>
            <a:ext cx="8743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Obr.04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08114" y="3808784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Obr.09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51501" y="5976045"/>
            <a:ext cx="7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Obr.01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78856" y="6107664"/>
            <a:ext cx="7335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Obr.07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744684" y="6401193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375528" y="2142964"/>
            <a:ext cx="4401335" cy="15119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5" idx="3"/>
            <a:endCxn id="9" idx="1"/>
          </p:cNvCxnSpPr>
          <p:nvPr/>
        </p:nvCxnSpPr>
        <p:spPr>
          <a:xfrm flipV="1">
            <a:off x="3295438" y="2184853"/>
            <a:ext cx="1224321" cy="81205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4" idx="3"/>
          </p:cNvCxnSpPr>
          <p:nvPr/>
        </p:nvCxnSpPr>
        <p:spPr>
          <a:xfrm>
            <a:off x="2375528" y="4076992"/>
            <a:ext cx="4401335" cy="3600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6" idx="3"/>
          </p:cNvCxnSpPr>
          <p:nvPr/>
        </p:nvCxnSpPr>
        <p:spPr>
          <a:xfrm flipV="1">
            <a:off x="3096182" y="4941208"/>
            <a:ext cx="1115073" cy="3600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322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44909"/>
            <a:ext cx="6936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: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27640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sytý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1536" y="254707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sýček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776" y="378904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usychat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5162" y="495544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sypat</a:t>
            </a:r>
            <a:endParaRPr lang="cs-CZ" sz="4000" dirty="0"/>
          </a:p>
        </p:txBody>
      </p:sp>
      <p:pic>
        <p:nvPicPr>
          <p:cNvPr id="8" name="Picture 2" descr="File:Sand Mounta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968129"/>
            <a:ext cx="2020091" cy="154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ile:Screech ow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8078" y="2218834"/>
            <a:ext cx="2198911" cy="1604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le:Forest Owlet (Heteroglaux blewitti) on a dry Teak tree around 40 feet up in full sunlight. Melghat, Maharashtra.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3909" y="4661254"/>
            <a:ext cx="1688976" cy="152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File:Nepal-rhesus-monkey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73016"/>
            <a:ext cx="1872207" cy="1519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436095" y="2494958"/>
            <a:ext cx="720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Obr.11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3823676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Obr.08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151" y="5117198"/>
            <a:ext cx="79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Obr.02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98397" y="6149558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Obr.06</a:t>
            </a: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03881" y="6489739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>
            <a:stCxn id="4" idx="3"/>
          </p:cNvCxnSpPr>
          <p:nvPr/>
        </p:nvCxnSpPr>
        <p:spPr>
          <a:xfrm>
            <a:off x="2447536" y="1636400"/>
            <a:ext cx="2208345" cy="19366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" idx="3"/>
            <a:endCxn id="9" idx="1"/>
          </p:cNvCxnSpPr>
          <p:nvPr/>
        </p:nvCxnSpPr>
        <p:spPr>
          <a:xfrm>
            <a:off x="3473536" y="2907076"/>
            <a:ext cx="3084542" cy="11417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555776" y="4509040"/>
            <a:ext cx="4298133" cy="164051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059832" y="2510973"/>
            <a:ext cx="1296144" cy="24444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8695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99162"/>
            <a:ext cx="81904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: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01</a:t>
            </a:r>
            <a:r>
              <a:rPr lang="cs-CZ" dirty="0" smtClean="0"/>
              <a:t>: TECH. SGT. EFREN LOPEZ(U.S.AIR FORCE)., </a:t>
            </a:r>
            <a:r>
              <a:rPr lang="cs-CZ" i="1" dirty="0" smtClean="0"/>
              <a:t>Commons.wikimedia.org:</a:t>
            </a:r>
            <a:r>
              <a:rPr lang="cs-CZ" dirty="0" smtClean="0"/>
              <a:t> </a:t>
            </a:r>
            <a:r>
              <a:rPr lang="cs-CZ" dirty="0" err="1" smtClean="0"/>
              <a:t>Afghan</a:t>
            </a:r>
            <a:r>
              <a:rPr lang="cs-CZ" dirty="0" smtClean="0"/>
              <a:t> </a:t>
            </a:r>
            <a:r>
              <a:rPr lang="cs-CZ" dirty="0" err="1"/>
              <a:t>herder</a:t>
            </a:r>
            <a:r>
              <a:rPr lang="cs-CZ" dirty="0"/>
              <a:t> </a:t>
            </a:r>
            <a:r>
              <a:rPr lang="cs-CZ" dirty="0" smtClean="0"/>
              <a:t>boys.jpg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2009-11-30</a:t>
            </a:r>
          </a:p>
          <a:p>
            <a:r>
              <a:rPr lang="en-US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</a:t>
            </a:r>
            <a:r>
              <a:rPr lang="cs-CZ" dirty="0"/>
              <a:t>. Dostupný pod </a:t>
            </a:r>
            <a:r>
              <a:rPr lang="cs-CZ" dirty="0" smtClean="0"/>
              <a:t>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File:Afghan_herder_boys.jpg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02</a:t>
            </a:r>
            <a:r>
              <a:rPr lang="cs-CZ" dirty="0" smtClean="0"/>
              <a:t>: NANCY COLLINS., </a:t>
            </a:r>
            <a:r>
              <a:rPr lang="cs-CZ" i="1" dirty="0" smtClean="0"/>
              <a:t>Commons.wikimedia.org</a:t>
            </a:r>
            <a:r>
              <a:rPr lang="cs-CZ" dirty="0" smtClean="0"/>
              <a:t>: Nepal-rhesus-monkeys.jpg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2011-03-15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</a:t>
            </a:r>
            <a:r>
              <a:rPr lang="cs-CZ" dirty="0" smtClean="0"/>
              <a:t>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File:Nepal-rhesus-monkeys.jpg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03</a:t>
            </a:r>
            <a:r>
              <a:rPr lang="cs-CZ" dirty="0" smtClean="0"/>
              <a:t>: MACIARKA., </a:t>
            </a:r>
            <a:r>
              <a:rPr lang="cs-CZ" i="1" dirty="0" smtClean="0"/>
              <a:t>Commons.wikimedia.org</a:t>
            </a:r>
            <a:r>
              <a:rPr lang="cs-CZ" dirty="0" smtClean="0"/>
              <a:t>: Volovec </a:t>
            </a:r>
            <a:r>
              <a:rPr lang="cs-CZ" dirty="0"/>
              <a:t>cheese.jpg </a:t>
            </a:r>
          </a:p>
          <a:p>
            <a:r>
              <a:rPr lang="en-US" dirty="0" smtClean="0"/>
              <a:t>[online].</a:t>
            </a:r>
            <a:r>
              <a:rPr lang="cs-CZ" dirty="0" smtClean="0"/>
              <a:t>1999-11-30 </a:t>
            </a:r>
            <a:r>
              <a:rPr lang="en-US" dirty="0"/>
              <a:t>[cit. 2012</a:t>
            </a:r>
            <a:r>
              <a:rPr lang="cs-CZ" dirty="0" smtClean="0"/>
              <a:t>-03-10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 </a:t>
            </a:r>
            <a:r>
              <a:rPr lang="cs-CZ" dirty="0" smtClean="0"/>
              <a:t>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4"/>
              </a:rPr>
              <a:t>File:Volovec_cheese.jpg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/>
              <a:t>Obr. 04</a:t>
            </a:r>
            <a:r>
              <a:rPr lang="cs-CZ" dirty="0" smtClean="0"/>
              <a:t>: JULES / STONE SOUP., </a:t>
            </a:r>
            <a:r>
              <a:rPr lang="cs-CZ" i="1" dirty="0" smtClean="0"/>
              <a:t>Commons.wikimedia.org</a:t>
            </a:r>
            <a:r>
              <a:rPr lang="cs-CZ" dirty="0" smtClean="0"/>
              <a:t>: Baby </a:t>
            </a:r>
            <a:r>
              <a:rPr lang="cs-CZ" dirty="0" err="1"/>
              <a:t>carrots</a:t>
            </a:r>
            <a:r>
              <a:rPr lang="cs-CZ" dirty="0"/>
              <a:t> - </a:t>
            </a:r>
            <a:r>
              <a:rPr lang="cs-CZ" dirty="0" smtClean="0"/>
              <a:t>jules.jpg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2010-05-10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/>
              <a:t>Generic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na </a:t>
            </a:r>
            <a:r>
              <a:rPr lang="cs-CZ" dirty="0" smtClean="0"/>
              <a:t>WWW : </a:t>
            </a:r>
          </a:p>
          <a:p>
            <a:r>
              <a:rPr lang="cs-CZ" dirty="0" smtClean="0">
                <a:hlinkClick r:id="rId5"/>
              </a:rPr>
              <a:t>http://commons.wikimedia.org/wiki/File:Baby_carrots_-_jules.jpg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20000" y="6237312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457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8767" y="420688"/>
            <a:ext cx="838842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Obr. 05</a:t>
            </a:r>
            <a:r>
              <a:rPr lang="cs-CZ" dirty="0"/>
              <a:t>: </a:t>
            </a:r>
            <a:r>
              <a:rPr lang="cs-CZ" dirty="0" smtClean="0"/>
              <a:t>MALCOLM CAMPBELL., </a:t>
            </a:r>
            <a:r>
              <a:rPr lang="cs-CZ" i="1" dirty="0"/>
              <a:t>Commons.wikimedia.org</a:t>
            </a:r>
            <a:r>
              <a:rPr lang="cs-CZ" dirty="0"/>
              <a:t>: </a:t>
            </a:r>
            <a:r>
              <a:rPr lang="en-US" dirty="0" err="1" smtClean="0"/>
              <a:t>Mr</a:t>
            </a:r>
            <a:r>
              <a:rPr lang="en-US" dirty="0" smtClean="0"/>
              <a:t> </a:t>
            </a:r>
            <a:r>
              <a:rPr lang="en-US" dirty="0"/>
              <a:t>Blue Sky - geograph.org.uk - 664333.jpg</a:t>
            </a:r>
            <a:r>
              <a:rPr lang="cs-CZ" dirty="0"/>
              <a:t> </a:t>
            </a:r>
            <a:r>
              <a:rPr lang="en-US" dirty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2008-01-21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/>
              <a:t>]</a:t>
            </a:r>
            <a:r>
              <a:rPr lang="cs-CZ" dirty="0"/>
              <a:t>. Dostupný pod 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2.0 </a:t>
            </a:r>
            <a:r>
              <a:rPr lang="cs-CZ" dirty="0" err="1"/>
              <a:t>Generic</a:t>
            </a:r>
            <a:r>
              <a:rPr lang="cs-CZ" dirty="0"/>
              <a:t> na WWW : </a:t>
            </a:r>
          </a:p>
          <a:p>
            <a:r>
              <a:rPr lang="cs-CZ" dirty="0">
                <a:hlinkClick r:id="rId2"/>
              </a:rPr>
              <a:t>http://commons.wikimedia.org/wiki/File:Mr_Blue_Sky_-_geograph.org.uk_-_</a:t>
            </a:r>
            <a:r>
              <a:rPr lang="cs-CZ" dirty="0" smtClean="0">
                <a:hlinkClick r:id="rId2"/>
              </a:rPr>
              <a:t>664333.jpg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b="1" dirty="0"/>
              <a:t>Obr. 06</a:t>
            </a:r>
            <a:r>
              <a:rPr lang="cs-CZ" dirty="0"/>
              <a:t>: </a:t>
            </a:r>
            <a:r>
              <a:rPr lang="cs-CZ" dirty="0" smtClean="0"/>
              <a:t>DR.RAJU KASAMBE., </a:t>
            </a:r>
            <a:r>
              <a:rPr lang="cs-CZ" i="1" dirty="0"/>
              <a:t>Commons.wikimedia.org:</a:t>
            </a:r>
            <a:r>
              <a:rPr lang="cs-CZ" dirty="0"/>
              <a:t> </a:t>
            </a:r>
            <a:r>
              <a:rPr lang="en-US" dirty="0" smtClean="0"/>
              <a:t>Forest </a:t>
            </a:r>
            <a:r>
              <a:rPr lang="en-US" dirty="0"/>
              <a:t>Owlet (</a:t>
            </a:r>
            <a:r>
              <a:rPr lang="en-US" dirty="0" err="1"/>
              <a:t>Heteroglaux</a:t>
            </a:r>
            <a:r>
              <a:rPr lang="en-US" dirty="0"/>
              <a:t> </a:t>
            </a:r>
            <a:r>
              <a:rPr lang="en-US" dirty="0" err="1"/>
              <a:t>blewitti</a:t>
            </a:r>
            <a:r>
              <a:rPr lang="en-US" dirty="0"/>
              <a:t>) on a dry Teak tree around 40 feet up in full sunlight. </a:t>
            </a:r>
            <a:r>
              <a:rPr lang="en-US" dirty="0" err="1"/>
              <a:t>Melghat</a:t>
            </a:r>
            <a:r>
              <a:rPr lang="en-US" dirty="0"/>
              <a:t>, </a:t>
            </a:r>
            <a:r>
              <a:rPr lang="en-US" dirty="0" err="1"/>
              <a:t>Maharashtra..jpg</a:t>
            </a:r>
            <a:r>
              <a:rPr lang="cs-CZ" dirty="0"/>
              <a:t>  </a:t>
            </a:r>
            <a:r>
              <a:rPr lang="en-US" dirty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2010-02-21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WWW:</a:t>
            </a:r>
          </a:p>
          <a:p>
            <a:r>
              <a:rPr lang="cs-CZ" dirty="0">
                <a:solidFill>
                  <a:srgbClr val="FFFF00"/>
                </a:solidFill>
                <a:hlinkClick r:id="rId3"/>
              </a:rPr>
              <a:t>http://commons.wikimedia.org/wiki/File:Forest_Owlet_%28Heteroglaux_blewitti%29_on_a_dry_Teak_tree_around_40_feet_up_in_full_sunlight._Melghat,_Maharashtra..</a:t>
            </a:r>
            <a:r>
              <a:rPr lang="cs-CZ" dirty="0" smtClean="0">
                <a:solidFill>
                  <a:srgbClr val="FFFF00"/>
                </a:solidFill>
                <a:hlinkClick r:id="rId3"/>
              </a:rPr>
              <a:t>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/>
              <a:t>07</a:t>
            </a:r>
            <a:r>
              <a:rPr lang="cs-CZ" dirty="0"/>
              <a:t>: </a:t>
            </a:r>
            <a:r>
              <a:rPr lang="cs-CZ" dirty="0" smtClean="0"/>
              <a:t>KARELJ., </a:t>
            </a:r>
            <a:r>
              <a:rPr lang="cs-CZ" i="1" dirty="0"/>
              <a:t>Commons.wikimedia.org</a:t>
            </a:r>
            <a:r>
              <a:rPr lang="cs-CZ" dirty="0"/>
              <a:t>: </a:t>
            </a:r>
            <a:r>
              <a:rPr lang="cs-CZ" dirty="0" err="1" smtClean="0"/>
              <a:t>Konadra</a:t>
            </a:r>
            <a:r>
              <a:rPr lang="cs-CZ" dirty="0" smtClean="0"/>
              <a:t> </a:t>
            </a:r>
            <a:r>
              <a:rPr lang="cs-CZ" dirty="0"/>
              <a:t>2.jpg </a:t>
            </a:r>
            <a:r>
              <a:rPr lang="en-US" dirty="0"/>
              <a:t>[</a:t>
            </a:r>
            <a:r>
              <a:rPr lang="en-US" dirty="0" smtClean="0"/>
              <a:t>online].</a:t>
            </a:r>
            <a:endParaRPr lang="cs-CZ" dirty="0" smtClean="0"/>
          </a:p>
          <a:p>
            <a:r>
              <a:rPr lang="cs-CZ" dirty="0" smtClean="0"/>
              <a:t>2008-01 </a:t>
            </a:r>
            <a:r>
              <a:rPr lang="en-US" dirty="0" smtClean="0"/>
              <a:t>[</a:t>
            </a:r>
            <a:r>
              <a:rPr lang="en-US" dirty="0"/>
              <a:t>cit. 2012</a:t>
            </a:r>
            <a:r>
              <a:rPr lang="cs-CZ" dirty="0" smtClean="0"/>
              <a:t>-03-10</a:t>
            </a:r>
            <a:r>
              <a:rPr lang="en-US" dirty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 WWW: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commons.wikimedia.org/wiki/File:Konadra_2.jpg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b="1" dirty="0"/>
              <a:t>Obr. 08</a:t>
            </a:r>
            <a:r>
              <a:rPr lang="cs-CZ" dirty="0"/>
              <a:t>: </a:t>
            </a:r>
            <a:r>
              <a:rPr lang="cs-CZ" dirty="0" smtClean="0"/>
              <a:t>THE HIGH FIN SPERM WHALE., </a:t>
            </a:r>
            <a:r>
              <a:rPr lang="cs-CZ" i="1" dirty="0"/>
              <a:t>Commons.wikimedia.org: </a:t>
            </a:r>
            <a:r>
              <a:rPr lang="cs-CZ" dirty="0" err="1" smtClean="0"/>
              <a:t>Screech</a:t>
            </a:r>
            <a:r>
              <a:rPr lang="cs-CZ" dirty="0" smtClean="0"/>
              <a:t> </a:t>
            </a:r>
            <a:r>
              <a:rPr lang="cs-CZ" dirty="0"/>
              <a:t>owl.jpg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2009-11-20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 na WWW : 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</a:t>
            </a:r>
            <a:r>
              <a:rPr lang="cs-CZ" dirty="0" err="1" smtClean="0">
                <a:hlinkClick r:id="rId5"/>
              </a:rPr>
              <a:t>File:Screech_owl.jpg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0979" y="6374831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074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8372" y="332656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r>
              <a:rPr lang="cs-CZ" b="1" dirty="0"/>
              <a:t>Obr. </a:t>
            </a:r>
            <a:r>
              <a:rPr lang="cs-CZ" b="1" dirty="0" smtClean="0"/>
              <a:t>09</a:t>
            </a:r>
            <a:r>
              <a:rPr lang="cs-CZ" dirty="0" smtClean="0"/>
              <a:t>:HONZA GROH (JAGRO)., </a:t>
            </a:r>
            <a:r>
              <a:rPr lang="cs-CZ" i="1" dirty="0" smtClean="0"/>
              <a:t>Commons.wikimedia.org: </a:t>
            </a:r>
            <a:r>
              <a:rPr lang="cs-CZ" dirty="0" smtClean="0"/>
              <a:t>ZOO </a:t>
            </a:r>
            <a:r>
              <a:rPr lang="cs-CZ" dirty="0"/>
              <a:t>Praha, 03.jpg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2011-10-15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/>
              <a:t>]</a:t>
            </a:r>
            <a:r>
              <a:rPr lang="cs-CZ" dirty="0"/>
              <a:t>. Dostupný pod 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http://commons.wikimedia.org/wiki/File:ZOO_Praha,_03.jpg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Obr. </a:t>
            </a:r>
            <a:r>
              <a:rPr lang="cs-CZ" b="1" dirty="0" smtClean="0"/>
              <a:t>10</a:t>
            </a:r>
            <a:r>
              <a:rPr lang="cs-CZ" dirty="0" smtClean="0"/>
              <a:t>: MARK5032001., </a:t>
            </a:r>
            <a:r>
              <a:rPr lang="cs-CZ" i="1" dirty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Garder</a:t>
            </a:r>
            <a:r>
              <a:rPr lang="cs-CZ" dirty="0" smtClean="0"/>
              <a:t> </a:t>
            </a:r>
            <a:r>
              <a:rPr lang="cs-CZ" dirty="0"/>
              <a:t>Snake.jpg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2007-06-26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File:Garder_Snake.jpg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11</a:t>
            </a:r>
            <a:r>
              <a:rPr lang="cs-CZ" dirty="0" smtClean="0"/>
              <a:t>: RICK COOPER., </a:t>
            </a:r>
            <a:r>
              <a:rPr lang="cs-CZ" i="1" dirty="0"/>
              <a:t>Commons.wikimedia.org</a:t>
            </a:r>
            <a:r>
              <a:rPr lang="cs-CZ" dirty="0"/>
              <a:t>: </a:t>
            </a:r>
            <a:r>
              <a:rPr lang="cs-CZ" dirty="0" err="1" smtClean="0"/>
              <a:t>Sand</a:t>
            </a:r>
            <a:r>
              <a:rPr lang="cs-CZ" dirty="0" smtClean="0"/>
              <a:t> </a:t>
            </a:r>
            <a:r>
              <a:rPr lang="cs-CZ" dirty="0"/>
              <a:t>Mountain.jpg</a:t>
            </a:r>
          </a:p>
          <a:p>
            <a:r>
              <a:rPr lang="en-US" dirty="0" smtClean="0"/>
              <a:t>[online].</a:t>
            </a:r>
            <a:r>
              <a:rPr lang="cs-CZ" dirty="0" smtClean="0"/>
              <a:t>2004-02-24 </a:t>
            </a:r>
            <a:r>
              <a:rPr lang="en-US" dirty="0"/>
              <a:t>[cit. 2012</a:t>
            </a:r>
            <a:r>
              <a:rPr lang="cs-CZ" dirty="0" smtClean="0"/>
              <a:t>-03-10</a:t>
            </a:r>
            <a:r>
              <a:rPr lang="en-US" dirty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4"/>
              </a:rPr>
              <a:t>File:Sand_Mountain.jpg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78840" y="6237312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983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440</TotalTime>
  <Words>1257</Words>
  <Application>Microsoft Office PowerPoint</Application>
  <PresentationFormat>Předvádění na obrazovce (4:3)</PresentationFormat>
  <Paragraphs>184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Silk</vt:lpstr>
      <vt:lpstr>Acrobat Document</vt:lpstr>
      <vt:lpstr>Název školy: Svobodná základní škola, o.p.s. Autor: Andrea Fadrhonsová Název materiálu: VY_32_INOVACE_05_ ČESKÝ JAZYK_                  VYJMENOVANÁ SLOVA PO S Název: VYJMENOVANÁ SLOVA PO S  Číslo projektu: CZ.1.07/1.4.00/21.0929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škola: Svobodná základní škola, o.p.s. Autor : Andrea Fadrhonsová Název materiálu: VY_32_INOVACE_01_ČESKÝ JAZYK_VYJMENOVANÁ SLOVA PO L Název: VYJMENOVANÁ SLOVA PO L  Číslo projektu: CZ:1.07/1.4.00/21.0929</dc:title>
  <dc:creator>pc</dc:creator>
  <cp:lastModifiedBy>Dum</cp:lastModifiedBy>
  <cp:revision>46</cp:revision>
  <dcterms:created xsi:type="dcterms:W3CDTF">2012-04-12T13:05:40Z</dcterms:created>
  <dcterms:modified xsi:type="dcterms:W3CDTF">2013-02-07T14:51:13Z</dcterms:modified>
</cp:coreProperties>
</file>