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6" r:id="rId3"/>
    <p:sldId id="277" r:id="rId4"/>
    <p:sldId id="257" r:id="rId5"/>
    <p:sldId id="258" r:id="rId6"/>
    <p:sldId id="259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60" r:id="rId21"/>
    <p:sldId id="264" r:id="rId22"/>
    <p:sldId id="27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mirates_Towers.jpg" TargetMode="External"/><Relationship Id="rId2" Type="http://schemas.openxmlformats.org/officeDocument/2006/relationships/hyperlink" Target="http://commons.wikimedia.org/wiki/File:October_Rebellion_People's_Tribunal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Child01.jpg" TargetMode="External"/><Relationship Id="rId4" Type="http://schemas.openxmlformats.org/officeDocument/2006/relationships/hyperlink" Target="http://commons.wikimedia.org/wiki/File:Wolf_610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wiss_woman_blowing_a_bubble_of_gum.jpg" TargetMode="External"/><Relationship Id="rId2" Type="http://schemas.openxmlformats.org/officeDocument/2006/relationships/hyperlink" Target="http://commons.wikimedia.org/wiki/File:Big_and_small_do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Eagle_Owl.jpg" TargetMode="External"/><Relationship Id="rId4" Type="http://schemas.openxmlformats.org/officeDocument/2006/relationships/hyperlink" Target="http://commons.wikimedia.org/wiki/File:Otter_Reutemuehle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oup_of_Monkeys.jpg" TargetMode="External"/><Relationship Id="rId2" Type="http://schemas.openxmlformats.org/officeDocument/2006/relationships/hyperlink" Target="http://commons.wikimedia.org/wiki/File:A_malnourished_child_in_an_MSF_treatment_tent_in_Dolo_Ado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0_typical_smithy_in_finl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3429000"/>
            <a:ext cx="5772423" cy="468000"/>
          </a:xfrm>
        </p:spPr>
        <p:txBody>
          <a:bodyPr>
            <a:normAutofit fontScale="85000" lnSpcReduction="20000"/>
          </a:bodyPr>
          <a:lstStyle/>
          <a:p>
            <a:r>
              <a:rPr lang="cs-CZ" sz="3300" b="1" dirty="0">
                <a:latin typeface="+mn-lt"/>
              </a:rPr>
              <a:t>VYJMENOVANÁ SLOVA PO </a:t>
            </a:r>
            <a:r>
              <a:rPr lang="cs-CZ" sz="3300" b="1" dirty="0" smtClean="0">
                <a:latin typeface="+mn-lt"/>
              </a:rPr>
              <a:t>V</a:t>
            </a:r>
            <a:endParaRPr lang="cs-CZ" sz="3300" b="1" dirty="0">
              <a:latin typeface="+mn-lt"/>
            </a:endParaRPr>
          </a:p>
          <a:p>
            <a:endParaRPr lang="cs-CZ" dirty="0">
              <a:latin typeface="+mn-lt"/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736725" y="1228636"/>
            <a:ext cx="184731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2"/>
          <p:cNvSpPr>
            <a:spLocks noGrp="1" noChangeArrowheads="1"/>
          </p:cNvSpPr>
          <p:nvPr>
            <p:ph type="ctrTitle"/>
          </p:nvPr>
        </p:nvSpPr>
        <p:spPr bwMode="auto">
          <a:xfrm>
            <a:off x="685800" y="1613197"/>
            <a:ext cx="18473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3568" y="62116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124744"/>
            <a:ext cx="69127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cs typeface="Times New Roman" pitchFamily="18" charset="0"/>
              </a:rPr>
              <a:t>Název školy</a:t>
            </a:r>
            <a:r>
              <a:rPr lang="cs-CZ" sz="2000" dirty="0">
                <a:cs typeface="Times New Roman" pitchFamily="18" charset="0"/>
              </a:rPr>
              <a:t>: Svobodná základní škola, o.p.s.</a:t>
            </a:r>
            <a:br>
              <a:rPr lang="cs-CZ" sz="2000" dirty="0">
                <a:cs typeface="Times New Roman" pitchFamily="18" charset="0"/>
              </a:rPr>
            </a:br>
            <a:r>
              <a:rPr lang="cs-CZ" sz="2000" b="1" dirty="0">
                <a:cs typeface="Times New Roman" pitchFamily="18" charset="0"/>
              </a:rPr>
              <a:t>Autor:</a:t>
            </a:r>
            <a:r>
              <a:rPr lang="cs-CZ" sz="2000" dirty="0">
                <a:cs typeface="Times New Roman" pitchFamily="18" charset="0"/>
              </a:rPr>
              <a:t> Andrea </a:t>
            </a:r>
            <a:r>
              <a:rPr lang="cs-CZ" sz="2000" dirty="0" err="1">
                <a:cs typeface="Times New Roman" pitchFamily="18" charset="0"/>
              </a:rPr>
              <a:t>Fadrhonsová</a:t>
            </a:r>
            <a:r>
              <a:rPr lang="cs-CZ" sz="2000" dirty="0">
                <a:cs typeface="Times New Roman" pitchFamily="18" charset="0"/>
              </a:rPr>
              <a:t/>
            </a:r>
            <a:br>
              <a:rPr lang="cs-CZ" sz="2000" dirty="0">
                <a:cs typeface="Times New Roman" pitchFamily="18" charset="0"/>
              </a:rPr>
            </a:br>
            <a:r>
              <a:rPr lang="cs-CZ" sz="2000" b="1" dirty="0">
                <a:cs typeface="Times New Roman" pitchFamily="18" charset="0"/>
              </a:rPr>
              <a:t>Název materiálu</a:t>
            </a:r>
            <a:r>
              <a:rPr lang="cs-CZ" sz="2000" dirty="0">
                <a:cs typeface="Times New Roman" pitchFamily="18" charset="0"/>
              </a:rPr>
              <a:t>: </a:t>
            </a:r>
            <a:r>
              <a:rPr lang="cs-CZ" sz="2000" dirty="0" smtClean="0">
                <a:cs typeface="Times New Roman" pitchFamily="18" charset="0"/>
              </a:rPr>
              <a:t>VY_32_INOVACE_06_ </a:t>
            </a:r>
            <a:r>
              <a:rPr lang="cs-CZ" sz="2000" dirty="0">
                <a:cs typeface="Times New Roman" pitchFamily="18" charset="0"/>
              </a:rPr>
              <a:t>ČESKÝ JAZYK_                  VYJMENOVANÁ SLOVA PO </a:t>
            </a:r>
            <a:r>
              <a:rPr lang="cs-CZ" sz="2000" dirty="0" smtClean="0">
                <a:cs typeface="Times New Roman" pitchFamily="18" charset="0"/>
              </a:rPr>
              <a:t>V</a:t>
            </a:r>
            <a:r>
              <a:rPr lang="cs-CZ" sz="2000" dirty="0">
                <a:cs typeface="Times New Roman" pitchFamily="18" charset="0"/>
              </a:rPr>
              <a:t/>
            </a:r>
            <a:br>
              <a:rPr lang="cs-CZ" sz="2000" dirty="0">
                <a:cs typeface="Times New Roman" pitchFamily="18" charset="0"/>
              </a:rPr>
            </a:br>
            <a:r>
              <a:rPr lang="cs-CZ" sz="2000" b="1" dirty="0">
                <a:cs typeface="Times New Roman" pitchFamily="18" charset="0"/>
              </a:rPr>
              <a:t>Název:</a:t>
            </a:r>
            <a:r>
              <a:rPr lang="cs-CZ" sz="2000" dirty="0">
                <a:cs typeface="Times New Roman" pitchFamily="18" charset="0"/>
              </a:rPr>
              <a:t> VYJMENOVANÁ SLOVA PO </a:t>
            </a:r>
            <a:r>
              <a:rPr lang="cs-CZ" sz="2000" dirty="0" smtClean="0">
                <a:cs typeface="Times New Roman" pitchFamily="18" charset="0"/>
              </a:rPr>
              <a:t>V </a:t>
            </a:r>
            <a:r>
              <a:rPr lang="cs-CZ" sz="2000" dirty="0">
                <a:cs typeface="Times New Roman" pitchFamily="18" charset="0"/>
              </a:rPr>
              <a:t/>
            </a:r>
            <a:br>
              <a:rPr lang="cs-CZ" sz="2000" dirty="0">
                <a:cs typeface="Times New Roman" pitchFamily="18" charset="0"/>
              </a:rPr>
            </a:br>
            <a:r>
              <a:rPr lang="cs-CZ" sz="2000" b="1" dirty="0">
                <a:cs typeface="Times New Roman" pitchFamily="18" charset="0"/>
              </a:rPr>
              <a:t>Číslo projektu</a:t>
            </a:r>
            <a:r>
              <a:rPr lang="cs-CZ" sz="2000" dirty="0">
                <a:cs typeface="Times New Roman" pitchFamily="18" charset="0"/>
              </a:rPr>
              <a:t>: CZ.1.07/1.4.00/21.0929</a:t>
            </a:r>
            <a:endParaRPr lang="cs-CZ" sz="20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6588521"/>
              </p:ext>
            </p:extLst>
          </p:nvPr>
        </p:nvGraphicFramePr>
        <p:xfrm>
          <a:off x="7487456" y="498347"/>
          <a:ext cx="900112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87456" y="498347"/>
                        <a:ext cx="900112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39943" y="4005064"/>
            <a:ext cx="6191250" cy="135255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6056882" y="5493721"/>
            <a:ext cx="259859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84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967" y="6369234"/>
            <a:ext cx="72728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32656"/>
            <a:ext cx="784887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Anotace</a:t>
            </a:r>
            <a:r>
              <a:rPr lang="cs-CZ" dirty="0"/>
              <a:t>:</a:t>
            </a:r>
          </a:p>
          <a:p>
            <a:endParaRPr lang="cs-CZ" dirty="0"/>
          </a:p>
          <a:p>
            <a:r>
              <a:rPr lang="cs-CZ" dirty="0"/>
              <a:t>Materiál je určen pro žáky 3.třídy.</a:t>
            </a:r>
          </a:p>
          <a:p>
            <a:endParaRPr lang="cs-CZ" dirty="0"/>
          </a:p>
          <a:p>
            <a:r>
              <a:rPr lang="cs-CZ" dirty="0"/>
              <a:t>Děti se hravou formou seznamují s významem jednotlivých vyjmenovaných</a:t>
            </a:r>
          </a:p>
          <a:p>
            <a:endParaRPr lang="cs-CZ" dirty="0"/>
          </a:p>
          <a:p>
            <a:r>
              <a:rPr lang="cs-CZ" dirty="0" smtClean="0"/>
              <a:t>slov po V. Nejprve uvidí daný pojem a obrázek, kde se slovo vyskytuje.</a:t>
            </a:r>
          </a:p>
          <a:p>
            <a:endParaRPr lang="cs-CZ" dirty="0"/>
          </a:p>
          <a:p>
            <a:r>
              <a:rPr lang="cs-CZ" dirty="0"/>
              <a:t>Dále se samy pokusí o vysvětlení slova a užití slova ve větě. Možné správné </a:t>
            </a:r>
          </a:p>
          <a:p>
            <a:endParaRPr lang="cs-CZ" dirty="0"/>
          </a:p>
          <a:p>
            <a:r>
              <a:rPr lang="cs-CZ" dirty="0"/>
              <a:t>řešení učitel ukáže na tabuli. Vyzkoušejí si přiřazování některých </a:t>
            </a:r>
          </a:p>
          <a:p>
            <a:endParaRPr lang="cs-CZ" dirty="0"/>
          </a:p>
          <a:p>
            <a:r>
              <a:rPr lang="cs-CZ" dirty="0"/>
              <a:t>vyjmenovaných slov k obrázkům s následnou kontrolou.</a:t>
            </a:r>
          </a:p>
          <a:p>
            <a:endParaRPr lang="cs-CZ" dirty="0"/>
          </a:p>
          <a:p>
            <a:r>
              <a:rPr lang="cs-CZ" dirty="0"/>
              <a:t>Materiál slouží k pochopení a naučení vyjmenovaných slov po </a:t>
            </a:r>
            <a:r>
              <a:rPr lang="cs-CZ" dirty="0" smtClean="0"/>
              <a:t>V</a:t>
            </a:r>
            <a:endParaRPr lang="cs-CZ" dirty="0"/>
          </a:p>
          <a:p>
            <a:endParaRPr lang="cs-CZ" dirty="0"/>
          </a:p>
          <a:p>
            <a:r>
              <a:rPr lang="cs-CZ" dirty="0"/>
              <a:t>a  k  procvičení psaní y ý u slov vyjmenovaných </a:t>
            </a:r>
            <a:r>
              <a:rPr lang="cs-CZ"/>
              <a:t>po </a:t>
            </a:r>
            <a:r>
              <a:rPr lang="cs-CZ" smtClean="0"/>
              <a:t>V </a:t>
            </a:r>
            <a:r>
              <a:rPr lang="cs-CZ" dirty="0"/>
              <a:t>i u slov příbuzných.</a:t>
            </a:r>
          </a:p>
          <a:p>
            <a:endParaRPr lang="cs-CZ" dirty="0"/>
          </a:p>
          <a:p>
            <a:r>
              <a:rPr lang="cs-CZ" b="1" dirty="0"/>
              <a:t>Pomůcky</a:t>
            </a:r>
            <a:r>
              <a:rPr lang="cs-CZ" dirty="0"/>
              <a:t>: fixy na tabuli ( viz okno č.19 a č.20 )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2444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183288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POKYNY:</a:t>
            </a:r>
          </a:p>
          <a:p>
            <a:endParaRPr lang="cs-CZ" dirty="0"/>
          </a:p>
          <a:p>
            <a:r>
              <a:rPr lang="cs-CZ" b="1" dirty="0"/>
              <a:t>Okno č. 4 - 5: </a:t>
            </a:r>
            <a:r>
              <a:rPr lang="cs-CZ" dirty="0"/>
              <a:t>Žáci se seznamují s pořadím vyjmenovaných slov po </a:t>
            </a:r>
            <a:r>
              <a:rPr lang="cs-CZ" dirty="0" smtClean="0"/>
              <a:t>V.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Okno č. 6 -</a:t>
            </a:r>
            <a:r>
              <a:rPr lang="cs-CZ" b="1" dirty="0" smtClean="0"/>
              <a:t>16:</a:t>
            </a:r>
            <a:r>
              <a:rPr lang="cs-CZ" dirty="0" smtClean="0"/>
              <a:t> </a:t>
            </a:r>
            <a:r>
              <a:rPr lang="cs-CZ" dirty="0"/>
              <a:t>Žáci </a:t>
            </a:r>
            <a:r>
              <a:rPr lang="cs-CZ" dirty="0" smtClean="0"/>
              <a:t>si přečtou </a:t>
            </a:r>
            <a:r>
              <a:rPr lang="cs-CZ" dirty="0"/>
              <a:t>dané vyjmenované slovo po </a:t>
            </a:r>
            <a:r>
              <a:rPr lang="cs-CZ" dirty="0" smtClean="0"/>
              <a:t>V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 dále </a:t>
            </a:r>
            <a:r>
              <a:rPr lang="cs-CZ" dirty="0"/>
              <a:t>se pokusí vysvětlit jeho význam </a:t>
            </a:r>
            <a:r>
              <a:rPr lang="cs-CZ" dirty="0" smtClean="0"/>
              <a:t>za </a:t>
            </a:r>
            <a:r>
              <a:rPr lang="cs-CZ" dirty="0"/>
              <a:t>pomocí synonym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Následuje </a:t>
            </a:r>
            <a:r>
              <a:rPr lang="cs-CZ" dirty="0"/>
              <a:t>kontrola významu na tabuli.</a:t>
            </a:r>
          </a:p>
          <a:p>
            <a:endParaRPr lang="cs-CZ" dirty="0"/>
          </a:p>
          <a:p>
            <a:r>
              <a:rPr lang="cs-CZ" dirty="0"/>
              <a:t>Následně se žáci pokoušejí použít dané slovo ve větě, možné správné </a:t>
            </a:r>
          </a:p>
          <a:p>
            <a:endParaRPr lang="cs-CZ" dirty="0"/>
          </a:p>
          <a:p>
            <a:r>
              <a:rPr lang="cs-CZ" dirty="0"/>
              <a:t>řešení si zkontrolují na tabuli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Okno č.17: </a:t>
            </a:r>
            <a:r>
              <a:rPr lang="cs-CZ" dirty="0" smtClean="0"/>
              <a:t>Žáci se seznámí s některými slovy s předponou vy-</a:t>
            </a:r>
            <a:r>
              <a:rPr lang="cs-CZ" dirty="0" err="1" smtClean="0"/>
              <a:t>vý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Okno č. </a:t>
            </a:r>
            <a:r>
              <a:rPr lang="cs-CZ" b="1" dirty="0" smtClean="0"/>
              <a:t>18 </a:t>
            </a:r>
            <a:r>
              <a:rPr lang="cs-CZ" b="1" dirty="0"/>
              <a:t>– </a:t>
            </a:r>
            <a:r>
              <a:rPr lang="cs-CZ" b="1" dirty="0" smtClean="0"/>
              <a:t>19:  </a:t>
            </a:r>
            <a:r>
              <a:rPr lang="cs-CZ" dirty="0"/>
              <a:t>Žáci přiřazují za pomocí fixů daná vyjmenovaná slova </a:t>
            </a:r>
          </a:p>
          <a:p>
            <a:endParaRPr lang="cs-CZ" dirty="0"/>
          </a:p>
          <a:p>
            <a:r>
              <a:rPr lang="cs-CZ" dirty="0"/>
              <a:t>po </a:t>
            </a:r>
            <a:r>
              <a:rPr lang="cs-CZ" dirty="0" smtClean="0"/>
              <a:t>V </a:t>
            </a:r>
            <a:r>
              <a:rPr lang="cs-CZ" dirty="0"/>
              <a:t>k obrázkům. Následuje grafická kontrola na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95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790" y="6228403"/>
            <a:ext cx="720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71927" y="3166459"/>
            <a:ext cx="2844000" cy="19389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slova s předponou vy- </a:t>
            </a:r>
            <a:r>
              <a:rPr lang="cs-CZ" sz="4000" b="1" dirty="0" err="1" smtClean="0"/>
              <a:t>vý</a:t>
            </a:r>
            <a:r>
              <a:rPr lang="cs-CZ" sz="4000" b="1" dirty="0" smtClean="0"/>
              <a:t>-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836712"/>
            <a:ext cx="622800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Vyjmenovaná slova po V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 rot="20074066">
            <a:off x="3113632" y="3662819"/>
            <a:ext cx="252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výheň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-1872368" y="6284069"/>
            <a:ext cx="313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1" name="TextovéPole 20"/>
          <p:cNvSpPr txBox="1"/>
          <p:nvPr/>
        </p:nvSpPr>
        <p:spPr>
          <a:xfrm rot="1011594">
            <a:off x="3237893" y="3569130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povyk</a:t>
            </a:r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 rot="19599135">
            <a:off x="-3229203" y="4643786"/>
            <a:ext cx="32423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-2628000" y="2746207"/>
            <a:ext cx="262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25790" y="3662819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vyžle</a:t>
            </a:r>
            <a:endParaRPr lang="cs-CZ" sz="5400" b="1" dirty="0"/>
          </a:p>
        </p:txBody>
      </p:sp>
      <p:sp>
        <p:nvSpPr>
          <p:cNvPr id="26" name="TextovéPole 25"/>
          <p:cNvSpPr txBox="1"/>
          <p:nvPr/>
        </p:nvSpPr>
        <p:spPr>
          <a:xfrm rot="18626734">
            <a:off x="3416134" y="3674289"/>
            <a:ext cx="234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výr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 rot="2347238">
            <a:off x="3185439" y="3569129"/>
            <a:ext cx="2376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vydra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 rot="20721520">
            <a:off x="3157093" y="3552315"/>
            <a:ext cx="284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žvýkat</a:t>
            </a:r>
            <a:endParaRPr lang="cs-CZ" sz="5400" b="1" dirty="0"/>
          </a:p>
        </p:txBody>
      </p:sp>
      <p:sp>
        <p:nvSpPr>
          <p:cNvPr id="27" name="TextovéPole 26"/>
          <p:cNvSpPr txBox="1"/>
          <p:nvPr/>
        </p:nvSpPr>
        <p:spPr>
          <a:xfrm rot="295479">
            <a:off x="3121024" y="3569130"/>
            <a:ext cx="280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zvykat</a:t>
            </a:r>
            <a:endParaRPr lang="cs-CZ" sz="5400" b="1" dirty="0"/>
          </a:p>
        </p:txBody>
      </p:sp>
      <p:sp>
        <p:nvSpPr>
          <p:cNvPr id="28" name="TextovéPole 27"/>
          <p:cNvSpPr txBox="1"/>
          <p:nvPr/>
        </p:nvSpPr>
        <p:spPr>
          <a:xfrm rot="19737818">
            <a:off x="3157094" y="3569129"/>
            <a:ext cx="284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výskat</a:t>
            </a:r>
            <a:endParaRPr lang="cs-CZ" sz="5400" b="1" dirty="0"/>
          </a:p>
        </p:txBody>
      </p:sp>
      <p:sp>
        <p:nvSpPr>
          <p:cNvPr id="18" name="TextovéPole 17"/>
          <p:cNvSpPr txBox="1"/>
          <p:nvPr/>
        </p:nvSpPr>
        <p:spPr>
          <a:xfrm rot="1318093">
            <a:off x="3327561" y="3611027"/>
            <a:ext cx="2556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výt</a:t>
            </a:r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 rot="19163153">
            <a:off x="3347351" y="3459912"/>
            <a:ext cx="2628000" cy="93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vysoký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23473" y="3552315"/>
            <a:ext cx="234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vy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03553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500"/>
                            </p:stCondLst>
                            <p:childTnLst>
                              <p:par>
                                <p:cTn id="6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1" grpId="0" animBg="1"/>
      <p:bldP spid="25" grpId="0" animBg="1"/>
      <p:bldP spid="26" grpId="0" animBg="1"/>
      <p:bldP spid="24" grpId="0" animBg="1"/>
      <p:bldP spid="30" grpId="0" animBg="1"/>
      <p:bldP spid="27" grpId="0" animBg="1"/>
      <p:bldP spid="28" grpId="0" animBg="1"/>
      <p:bldP spid="18" grpId="0" animBg="1"/>
      <p:bldP spid="2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8511" y="305542"/>
            <a:ext cx="6176884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000" b="1" dirty="0"/>
              <a:t>Vyjmenovaná slova po </a:t>
            </a:r>
            <a:r>
              <a:rPr lang="cs-CZ" sz="4000" b="1" dirty="0" smtClean="0"/>
              <a:t>V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818" y="122844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9126" y="1654927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vysoký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46783" y="2014927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výt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818" y="2374927"/>
            <a:ext cx="2088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výskat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795709"/>
            <a:ext cx="241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zvykat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07094" y="3183539"/>
            <a:ext cx="212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žvýkat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094" y="3543539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vydra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9126" y="390353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výr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35957" y="4246023"/>
            <a:ext cx="226774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vyžle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799" y="4653754"/>
            <a:ext cx="20520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povyk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27126" y="4879599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výheň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046" y="5592414"/>
            <a:ext cx="2304000" cy="7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58305" y="5287941"/>
            <a:ext cx="352800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slova s předponou</a:t>
            </a:r>
          </a:p>
          <a:p>
            <a:r>
              <a:rPr lang="cs-CZ" sz="3200" dirty="0" smtClean="0"/>
              <a:t>vy- </a:t>
            </a:r>
            <a:r>
              <a:rPr lang="cs-CZ" sz="3200" dirty="0" err="1" smtClean="0"/>
              <a:t>vý</a:t>
            </a:r>
            <a:r>
              <a:rPr lang="cs-CZ" sz="3200" dirty="0" smtClean="0"/>
              <a:t>-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399712" y="6365159"/>
            <a:ext cx="840398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00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725144"/>
            <a:ext cx="633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 tomuto problému se můžete vyjádřit i vy.</a:t>
            </a:r>
            <a:endParaRPr lang="cs-CZ" sz="40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3851920" y="620688"/>
            <a:ext cx="4860032" cy="3849539"/>
            <a:chOff x="3851920" y="620688"/>
            <a:chExt cx="4860032" cy="3849539"/>
          </a:xfrm>
        </p:grpSpPr>
        <p:sp>
          <p:nvSpPr>
            <p:cNvPr id="4" name="TextovéPole 3"/>
            <p:cNvSpPr txBox="1"/>
            <p:nvPr/>
          </p:nvSpPr>
          <p:spPr>
            <a:xfrm>
              <a:off x="7680199" y="4162450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Obr.01</a:t>
              </a:r>
              <a:endParaRPr lang="cs-CZ" sz="1400" dirty="0"/>
            </a:p>
          </p:txBody>
        </p:sp>
        <p:pic>
          <p:nvPicPr>
            <p:cNvPr id="1026" name="Picture 2" descr="File:October Rebellion People's Tribunal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620688"/>
              <a:ext cx="4860032" cy="35417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Obdélník 4"/>
          <p:cNvSpPr/>
          <p:nvPr/>
        </p:nvSpPr>
        <p:spPr>
          <a:xfrm>
            <a:off x="1007896" y="6263595"/>
            <a:ext cx="7200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996952"/>
            <a:ext cx="2664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oslovení více osob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114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vysoký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47865"/>
            <a:ext cx="7704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Obě křídla nového hotelu jsou opravdu vysoká.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4743788" y="404664"/>
            <a:ext cx="3297468" cy="4074850"/>
            <a:chOff x="4743788" y="404664"/>
            <a:chExt cx="3297468" cy="4074850"/>
          </a:xfrm>
        </p:grpSpPr>
        <p:sp>
          <p:nvSpPr>
            <p:cNvPr id="4" name="TextovéPole 3"/>
            <p:cNvSpPr txBox="1"/>
            <p:nvPr/>
          </p:nvSpPr>
          <p:spPr>
            <a:xfrm>
              <a:off x="7037316" y="4171737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Obr.02</a:t>
              </a:r>
              <a:endParaRPr lang="cs-CZ" sz="1400" dirty="0"/>
            </a:p>
          </p:txBody>
        </p:sp>
        <p:pic>
          <p:nvPicPr>
            <p:cNvPr id="2050" name="Picture 2" descr="File:Emirates Tower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3788" y="404664"/>
              <a:ext cx="3297468" cy="37444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Obdélník 4"/>
          <p:cNvSpPr/>
          <p:nvPr/>
        </p:nvSpPr>
        <p:spPr>
          <a:xfrm>
            <a:off x="971600" y="6389386"/>
            <a:ext cx="73439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4385" y="308992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velký na výšku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355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výt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779912" y="548680"/>
            <a:ext cx="5184576" cy="3981664"/>
            <a:chOff x="3635896" y="548680"/>
            <a:chExt cx="5184576" cy="3981664"/>
          </a:xfrm>
        </p:grpSpPr>
        <p:sp>
          <p:nvSpPr>
            <p:cNvPr id="5" name="TextovéPole 4"/>
            <p:cNvSpPr txBox="1"/>
            <p:nvPr/>
          </p:nvSpPr>
          <p:spPr>
            <a:xfrm>
              <a:off x="7092280" y="4222567"/>
              <a:ext cx="93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Obr.03</a:t>
              </a:r>
              <a:endParaRPr lang="cs-CZ" sz="1400" dirty="0"/>
            </a:p>
          </p:txBody>
        </p:sp>
        <p:pic>
          <p:nvPicPr>
            <p:cNvPr id="3074" name="Picture 2" descr="File:Wolf 61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548680"/>
              <a:ext cx="5184576" cy="36738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TextovéPole 3"/>
          <p:cNvSpPr txBox="1"/>
          <p:nvPr/>
        </p:nvSpPr>
        <p:spPr>
          <a:xfrm>
            <a:off x="514781" y="4725144"/>
            <a:ext cx="802994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zasněžené noční krajině jsme zaslechli vytí vlků.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187623" y="6260711"/>
            <a:ext cx="735709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325856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vydávat táhlý zvuk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917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výskat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748632" y="332656"/>
            <a:ext cx="3638178" cy="4340225"/>
            <a:chOff x="4748632" y="332656"/>
            <a:chExt cx="3638178" cy="4340225"/>
          </a:xfrm>
        </p:grpSpPr>
        <p:sp>
          <p:nvSpPr>
            <p:cNvPr id="3" name="TextovéPole 2"/>
            <p:cNvSpPr txBox="1"/>
            <p:nvPr/>
          </p:nvSpPr>
          <p:spPr>
            <a:xfrm>
              <a:off x="7240083" y="4365104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Obr.04</a:t>
              </a:r>
              <a:endParaRPr lang="cs-CZ" sz="1400" dirty="0"/>
            </a:p>
          </p:txBody>
        </p:sp>
        <p:pic>
          <p:nvPicPr>
            <p:cNvPr id="4" name="Picture 2" descr="File:Child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8632" y="332656"/>
              <a:ext cx="3638178" cy="40324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66265" y="4847378"/>
            <a:ext cx="6912728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Mladý chlapec ulovil zajíce a výskal radostí.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1043608" y="6338560"/>
            <a:ext cx="7308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3573016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265" y="3233005"/>
            <a:ext cx="34563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pronikavě vykřikovat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3371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124743"/>
            <a:ext cx="22320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zvykat</a:t>
            </a:r>
            <a:endParaRPr lang="cs-CZ" sz="36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3851920" y="381860"/>
            <a:ext cx="5056968" cy="4065124"/>
            <a:chOff x="3851920" y="381860"/>
            <a:chExt cx="5056968" cy="4065124"/>
          </a:xfrm>
        </p:grpSpPr>
        <p:sp>
          <p:nvSpPr>
            <p:cNvPr id="4" name="TextovéPole 3"/>
            <p:cNvSpPr txBox="1"/>
            <p:nvPr/>
          </p:nvSpPr>
          <p:spPr>
            <a:xfrm>
              <a:off x="7884368" y="4139207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Obr.05</a:t>
              </a:r>
              <a:endParaRPr lang="cs-CZ" sz="1400" dirty="0"/>
            </a:p>
          </p:txBody>
        </p:sp>
        <p:pic>
          <p:nvPicPr>
            <p:cNvPr id="2" name="Picture 2" descr="File:Big and small dog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381860"/>
              <a:ext cx="5056968" cy="37345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166013" y="4725144"/>
            <a:ext cx="885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Je důležité dát psům dostatek času, aby si mohli na sebe zvykat.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1115616" y="6242447"/>
            <a:ext cx="734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996952"/>
            <a:ext cx="25200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přivyknout si na něco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0934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3962" y="1052736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žvýkat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900651" y="403274"/>
            <a:ext cx="4943872" cy="4271696"/>
            <a:chOff x="3851920" y="473193"/>
            <a:chExt cx="4943872" cy="4271696"/>
          </a:xfrm>
        </p:grpSpPr>
        <p:sp>
          <p:nvSpPr>
            <p:cNvPr id="3" name="TextovéPole 2"/>
            <p:cNvSpPr txBox="1"/>
            <p:nvPr/>
          </p:nvSpPr>
          <p:spPr>
            <a:xfrm>
              <a:off x="7523616" y="4437112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Obr.06</a:t>
              </a:r>
              <a:endParaRPr lang="cs-CZ" sz="1400" dirty="0"/>
            </a:p>
          </p:txBody>
        </p:sp>
        <p:pic>
          <p:nvPicPr>
            <p:cNvPr id="4" name="Picture 2" descr="File:Swiss woman blowing a bubble of gum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473193"/>
              <a:ext cx="4943872" cy="3960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Obdélník 4"/>
          <p:cNvSpPr/>
          <p:nvPr/>
        </p:nvSpPr>
        <p:spPr>
          <a:xfrm>
            <a:off x="1115616" y="6309320"/>
            <a:ext cx="723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833" y="4908554"/>
            <a:ext cx="8244000" cy="1296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 večeři jsme dostali tvrdé maso, které nešlo pořádně rozžvýkat.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140968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rozmělňovat potravu, pohybovat zuby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619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7449" y="1124744"/>
            <a:ext cx="212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vydra</a:t>
            </a:r>
            <a:endParaRPr lang="cs-CZ" sz="40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707904" y="332656"/>
            <a:ext cx="5099720" cy="4403692"/>
            <a:chOff x="3707904" y="332656"/>
            <a:chExt cx="5099720" cy="4403692"/>
          </a:xfrm>
        </p:grpSpPr>
        <p:sp>
          <p:nvSpPr>
            <p:cNvPr id="3" name="TextovéPole 2"/>
            <p:cNvSpPr txBox="1"/>
            <p:nvPr/>
          </p:nvSpPr>
          <p:spPr>
            <a:xfrm>
              <a:off x="7691363" y="4428571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Obr.07</a:t>
              </a:r>
              <a:endParaRPr lang="cs-CZ" sz="1400" dirty="0"/>
            </a:p>
          </p:txBody>
        </p:sp>
        <p:pic>
          <p:nvPicPr>
            <p:cNvPr id="4" name="Picture 2" descr="File:Otter Reutemuehl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332656"/>
              <a:ext cx="5099720" cy="40839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611560" y="4940425"/>
            <a:ext cx="7920000" cy="133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Vydra říční žije po většinu roku samotářským způsobem života.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899560" y="6396335"/>
            <a:ext cx="7632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67449" y="3402578"/>
            <a:ext cx="2592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vodní šelma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301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výr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932040" y="290446"/>
            <a:ext cx="3384376" cy="4720010"/>
            <a:chOff x="4716016" y="332656"/>
            <a:chExt cx="3384376" cy="4720010"/>
          </a:xfrm>
        </p:grpSpPr>
        <p:sp>
          <p:nvSpPr>
            <p:cNvPr id="3" name="TextovéPole 2"/>
            <p:cNvSpPr txBox="1"/>
            <p:nvPr/>
          </p:nvSpPr>
          <p:spPr>
            <a:xfrm>
              <a:off x="7164288" y="4744889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Obr.08</a:t>
              </a:r>
              <a:endParaRPr lang="cs-CZ" sz="1400" dirty="0"/>
            </a:p>
          </p:txBody>
        </p:sp>
        <p:pic>
          <p:nvPicPr>
            <p:cNvPr id="4" name="Picture 2" descr="File:Eagle Owl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332656"/>
              <a:ext cx="3384376" cy="44122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467544" y="5151917"/>
            <a:ext cx="784887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Výr velký s oblibou osidluje kamenité stráně s lesy v okolí.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64392" y="6488544"/>
            <a:ext cx="723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413689"/>
            <a:ext cx="2483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největší sova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748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5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vyžle</a:t>
            </a:r>
            <a:endParaRPr lang="cs-CZ" sz="36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563888" y="404663"/>
            <a:ext cx="5243736" cy="3980185"/>
            <a:chOff x="3203848" y="404663"/>
            <a:chExt cx="5243736" cy="3980185"/>
          </a:xfrm>
        </p:grpSpPr>
        <p:pic>
          <p:nvPicPr>
            <p:cNvPr id="9218" name="Picture 2" descr="File:A malnourished child in an MSF treatment tent in Dolo Ad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404663"/>
              <a:ext cx="5243736" cy="3672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164288" y="4077071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Obr.09</a:t>
              </a:r>
              <a:endParaRPr lang="cs-CZ" sz="1400" dirty="0"/>
            </a:p>
          </p:txBody>
        </p:sp>
      </p:grpSp>
      <p:sp>
        <p:nvSpPr>
          <p:cNvPr id="3" name="Obdélník 2"/>
          <p:cNvSpPr/>
          <p:nvPr/>
        </p:nvSpPr>
        <p:spPr>
          <a:xfrm>
            <a:off x="971600" y="6309320"/>
            <a:ext cx="738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653136"/>
            <a:ext cx="694795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Malý černoušek je hubený jako vyžle.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7846" y="2996952"/>
            <a:ext cx="31700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být hubený, mládě loveckého psa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4256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povyk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779912" y="548680"/>
            <a:ext cx="4608512" cy="3888432"/>
            <a:chOff x="3779912" y="548680"/>
            <a:chExt cx="4608512" cy="3888432"/>
          </a:xfrm>
        </p:grpSpPr>
        <p:pic>
          <p:nvPicPr>
            <p:cNvPr id="10242" name="Picture 2" descr="File:Group of Monkey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548680"/>
              <a:ext cx="4608512" cy="3600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31501" y="4129335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Obr.10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422532" y="4725144"/>
            <a:ext cx="8208911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Rozzuřené opice začaly na tržišti hlasitě povykovat.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987487" y="6234708"/>
            <a:ext cx="741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4290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křik, rozruch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5444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výheň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563888" y="344068"/>
            <a:ext cx="5184576" cy="4052193"/>
            <a:chOff x="3419872" y="548680"/>
            <a:chExt cx="5184576" cy="4052193"/>
          </a:xfrm>
        </p:grpSpPr>
        <p:pic>
          <p:nvPicPr>
            <p:cNvPr id="11266" name="Picture 2" descr="File:0 typical smithy in finland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548680"/>
              <a:ext cx="5184576" cy="37444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272208" y="4293096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Obr.11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478066" y="4725144"/>
            <a:ext cx="7766158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létě máme ve škole často jako ve výhni.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1062752" y="6401073"/>
            <a:ext cx="7488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3068959"/>
            <a:ext cx="32584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ohniště, do kterého se vhání vzduch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100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489654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slova s předponou vy- </a:t>
            </a:r>
            <a:r>
              <a:rPr lang="cs-CZ" sz="3600" b="1" dirty="0" err="1" smtClean="0"/>
              <a:t>vý</a:t>
            </a:r>
            <a:r>
              <a:rPr lang="cs-CZ" sz="3600" b="1" dirty="0" smtClean="0"/>
              <a:t>-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8299" y="3349288"/>
            <a:ext cx="1224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vysel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6517" y="4389619"/>
            <a:ext cx="1872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výborný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06915" y="2527331"/>
            <a:ext cx="19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vymyslel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5186434"/>
            <a:ext cx="1296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vyjel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2279" y="1032909"/>
            <a:ext cx="2376000" cy="57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vysvědčení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98152" y="2305130"/>
            <a:ext cx="1764000" cy="57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výtečný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78279" y="4383107"/>
            <a:ext cx="1872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vytáhlý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5220" y="5440868"/>
            <a:ext cx="1764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vynese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59395" y="3549764"/>
            <a:ext cx="1440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vybral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8299" y="2339588"/>
            <a:ext cx="1944000" cy="57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vykopat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28517" y="3549694"/>
            <a:ext cx="183600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výkonný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1059315" y="6374641"/>
            <a:ext cx="7308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8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2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4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76672"/>
            <a:ext cx="6936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obrázky :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vysoký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34876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výskat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0575" y="47251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vydra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43829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zvykat</a:t>
            </a:r>
            <a:endParaRPr lang="cs-CZ" sz="4000" dirty="0"/>
          </a:p>
        </p:txBody>
      </p:sp>
      <p:pic>
        <p:nvPicPr>
          <p:cNvPr id="7" name="Picture 2" descr="File:Otter Reutemueh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466" y="1049234"/>
            <a:ext cx="1715344" cy="17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ile:Big and small do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65654"/>
            <a:ext cx="1772908" cy="1718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File:Child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12688"/>
            <a:ext cx="151216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le:Emirates Tower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881" y="4257052"/>
            <a:ext cx="134760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244244" y="5918866"/>
            <a:ext cx="8264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Obr.02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9004" y="3039601"/>
            <a:ext cx="8264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Obr.04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99054" y="2803186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Obr.07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068485" y="5584633"/>
            <a:ext cx="7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Obr.05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1019881" y="6226642"/>
            <a:ext cx="72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nice se šipkou 18"/>
          <p:cNvCxnSpPr>
            <a:endCxn id="10" idx="0"/>
          </p:cNvCxnSpPr>
          <p:nvPr/>
        </p:nvCxnSpPr>
        <p:spPr>
          <a:xfrm>
            <a:off x="2375528" y="1484784"/>
            <a:ext cx="2954156" cy="27722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4" idx="3"/>
            <a:endCxn id="9" idx="1"/>
          </p:cNvCxnSpPr>
          <p:nvPr/>
        </p:nvCxnSpPr>
        <p:spPr>
          <a:xfrm flipV="1">
            <a:off x="3239624" y="2176784"/>
            <a:ext cx="1188360" cy="5319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375528" y="3798292"/>
            <a:ext cx="4644744" cy="3600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3262575" y="2708760"/>
            <a:ext cx="4003891" cy="20163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1327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407529"/>
            <a:ext cx="6936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obrázky :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388" y="134076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vyžle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87936" y="242088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povyk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9150" y="357301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výr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87936" y="475898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výheň</a:t>
            </a:r>
            <a:endParaRPr lang="cs-CZ" sz="4000" dirty="0"/>
          </a:p>
        </p:txBody>
      </p:sp>
      <p:pic>
        <p:nvPicPr>
          <p:cNvPr id="7" name="Picture 2" descr="File:0 typical smithy in finlan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96712"/>
            <a:ext cx="1812073" cy="172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ile:Group of Monkey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33016"/>
            <a:ext cx="1932344" cy="165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File:A malnourished child in an MSF treatment tent in Dolo Ad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869" y="4293016"/>
            <a:ext cx="1715344" cy="169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le:Eagle Ow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078828"/>
            <a:ext cx="1512168" cy="2206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454393" y="2924824"/>
            <a:ext cx="857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Obr.11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67983" y="3284944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Obr.08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97497" y="5989651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Obr.09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96146" y="5579367"/>
            <a:ext cx="7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Obr.10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1003255" y="6297428"/>
            <a:ext cx="731316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375388" y="1556792"/>
            <a:ext cx="3936677" cy="27362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4" idx="3"/>
          </p:cNvCxnSpPr>
          <p:nvPr/>
        </p:nvCxnSpPr>
        <p:spPr>
          <a:xfrm>
            <a:off x="3539936" y="2780888"/>
            <a:ext cx="3480336" cy="136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513936" y="2924904"/>
            <a:ext cx="4794368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203848" y="2924904"/>
            <a:ext cx="1524041" cy="18340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339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3654" y="399162"/>
            <a:ext cx="819044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 :</a:t>
            </a:r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01</a:t>
            </a:r>
            <a:r>
              <a:rPr lang="cs-CZ" dirty="0" smtClean="0"/>
              <a:t>: BEN SCHUMIN., </a:t>
            </a:r>
            <a:r>
              <a:rPr lang="cs-CZ" i="1" dirty="0" smtClean="0"/>
              <a:t>Commons.wikimedia.org:</a:t>
            </a:r>
            <a:r>
              <a:rPr lang="cs-CZ" dirty="0" smtClean="0"/>
              <a:t> </a:t>
            </a:r>
            <a:r>
              <a:rPr lang="cs-CZ" dirty="0" err="1" smtClean="0"/>
              <a:t>October</a:t>
            </a:r>
            <a:r>
              <a:rPr lang="cs-CZ" dirty="0" smtClean="0"/>
              <a:t> </a:t>
            </a:r>
            <a:r>
              <a:rPr lang="cs-CZ" dirty="0" err="1"/>
              <a:t>Rebellion</a:t>
            </a:r>
            <a:r>
              <a:rPr lang="cs-CZ" dirty="0"/>
              <a:t> </a:t>
            </a:r>
            <a:r>
              <a:rPr lang="cs-CZ" dirty="0" err="1"/>
              <a:t>People's</a:t>
            </a:r>
            <a:r>
              <a:rPr lang="cs-CZ" dirty="0"/>
              <a:t> </a:t>
            </a:r>
            <a:r>
              <a:rPr lang="cs-CZ" dirty="0" smtClean="0"/>
              <a:t>Tribunal.jpg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2007-10-20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 smtClean="0"/>
              <a:t>]</a:t>
            </a:r>
            <a:r>
              <a:rPr lang="cs-CZ" dirty="0"/>
              <a:t>. Dostupný pod </a:t>
            </a:r>
            <a:r>
              <a:rPr lang="cs-CZ" dirty="0" smtClean="0"/>
              <a:t>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2.5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 : </a:t>
            </a:r>
          </a:p>
          <a:p>
            <a:r>
              <a:rPr lang="cs-CZ" dirty="0" smtClean="0">
                <a:hlinkClick r:id="rId2"/>
              </a:rPr>
              <a:t>http://commons.wikimedia.org/wiki/File:October_Rebellion_People%27s_Tribunal.jpg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02</a:t>
            </a:r>
            <a:r>
              <a:rPr lang="cs-CZ" dirty="0" smtClean="0"/>
              <a:t>: BASIL D SOUFI.,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Emirates</a:t>
            </a:r>
            <a:r>
              <a:rPr lang="cs-CZ" dirty="0" smtClean="0"/>
              <a:t> </a:t>
            </a:r>
            <a:r>
              <a:rPr lang="cs-CZ" dirty="0"/>
              <a:t>Towers.jpg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2008-03-07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 smtClean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</a:t>
            </a:r>
            <a:r>
              <a:rPr lang="cs-CZ" dirty="0" smtClean="0"/>
              <a:t>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File:Emirates_Towers.jpg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03</a:t>
            </a:r>
            <a:r>
              <a:rPr lang="cs-CZ" dirty="0" smtClean="0"/>
              <a:t>: GUNNAR RIES., </a:t>
            </a:r>
            <a:r>
              <a:rPr lang="cs-CZ" i="1" dirty="0" smtClean="0"/>
              <a:t>Commons.wikimedia.org:</a:t>
            </a:r>
            <a:r>
              <a:rPr lang="cs-CZ" dirty="0" smtClean="0"/>
              <a:t> Wolf </a:t>
            </a:r>
            <a:r>
              <a:rPr lang="cs-CZ" dirty="0"/>
              <a:t>610.JPG</a:t>
            </a:r>
          </a:p>
          <a:p>
            <a:r>
              <a:rPr lang="en-US" dirty="0" smtClean="0"/>
              <a:t>[online].</a:t>
            </a:r>
            <a:r>
              <a:rPr lang="cs-CZ" dirty="0" smtClean="0"/>
              <a:t> 2007-03-24 </a:t>
            </a:r>
            <a:r>
              <a:rPr lang="en-US" dirty="0"/>
              <a:t>[cit. 2012</a:t>
            </a:r>
            <a:r>
              <a:rPr lang="cs-CZ" dirty="0" smtClean="0"/>
              <a:t>-03-11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2.5 </a:t>
            </a:r>
            <a:r>
              <a:rPr lang="cs-CZ" dirty="0" err="1" smtClean="0"/>
              <a:t>Generic</a:t>
            </a:r>
            <a:r>
              <a:rPr lang="cs-CZ" dirty="0" smtClean="0"/>
              <a:t> na  WWW:</a:t>
            </a:r>
          </a:p>
          <a:p>
            <a:r>
              <a:rPr lang="cs-CZ" dirty="0" smtClean="0">
                <a:hlinkClick r:id="rId4"/>
              </a:rPr>
              <a:t>http://commons.wikimedia.org/wiki/File:Wolf_610.JPG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Obr. 04</a:t>
            </a:r>
            <a:r>
              <a:rPr lang="cs-CZ" dirty="0" smtClean="0"/>
              <a:t>: BJOERTVEDT., </a:t>
            </a:r>
            <a:r>
              <a:rPr lang="cs-CZ" i="1" dirty="0" smtClean="0"/>
              <a:t>Commons.wikimedia.org</a:t>
            </a:r>
            <a:r>
              <a:rPr lang="cs-CZ" dirty="0" smtClean="0"/>
              <a:t>: Child01.jpg</a:t>
            </a:r>
            <a:endParaRPr lang="cs-CZ" dirty="0"/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2007-07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</a:t>
            </a:r>
          </a:p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</a:t>
            </a:r>
            <a:r>
              <a:rPr lang="cs-CZ" dirty="0" smtClean="0"/>
              <a:t>WWW : </a:t>
            </a:r>
          </a:p>
          <a:p>
            <a:r>
              <a:rPr lang="cs-CZ" dirty="0" smtClean="0">
                <a:hlinkClick r:id="rId5"/>
              </a:rPr>
              <a:t>http://commons.wikimedia.org/wiki/File:Child01.jpg</a:t>
            </a:r>
            <a:r>
              <a:rPr lang="cs-CZ" dirty="0" smtClean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6308472"/>
            <a:ext cx="738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57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92696"/>
            <a:ext cx="865834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05</a:t>
            </a:r>
            <a:r>
              <a:rPr lang="cs-CZ" dirty="0" smtClean="0"/>
              <a:t>: DAN BENNETT., </a:t>
            </a:r>
            <a:r>
              <a:rPr lang="cs-CZ" i="1" dirty="0"/>
              <a:t>Commons.wikimedia.org</a:t>
            </a:r>
            <a:r>
              <a:rPr lang="cs-CZ" dirty="0" smtClean="0"/>
              <a:t>: </a:t>
            </a:r>
            <a:r>
              <a:rPr lang="en-US" dirty="0" smtClean="0"/>
              <a:t>Big </a:t>
            </a:r>
            <a:r>
              <a:rPr lang="en-US" dirty="0"/>
              <a:t>and small dog.jpg 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2008-09-13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 smtClean="0"/>
              <a:t>]</a:t>
            </a:r>
            <a:r>
              <a:rPr lang="cs-CZ" dirty="0"/>
              <a:t>. Dostupný pod 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/>
              <a:t>Generic</a:t>
            </a:r>
            <a:r>
              <a:rPr lang="cs-CZ" dirty="0"/>
              <a:t> na WWW : </a:t>
            </a:r>
          </a:p>
          <a:p>
            <a:r>
              <a:rPr lang="cs-CZ" dirty="0" smtClean="0">
                <a:hlinkClick r:id="rId2"/>
              </a:rPr>
              <a:t>http://commons.wikimedia.org/wiki/</a:t>
            </a:r>
            <a:r>
              <a:rPr lang="cs-CZ" dirty="0" err="1" smtClean="0">
                <a:hlinkClick r:id="rId2"/>
              </a:rPr>
              <a:t>File:Big_and_small_dog.jpg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06</a:t>
            </a:r>
            <a:r>
              <a:rPr lang="cs-CZ" dirty="0" smtClean="0"/>
              <a:t>: DAVID HABERTHUR FROM BERN, SWITZERLAND., </a:t>
            </a:r>
            <a:r>
              <a:rPr lang="cs-CZ" i="1" dirty="0"/>
              <a:t>Commons.wikimedia.org: </a:t>
            </a:r>
            <a:r>
              <a:rPr lang="en-US" dirty="0" smtClean="0"/>
              <a:t>Swiss </a:t>
            </a:r>
            <a:r>
              <a:rPr lang="en-US" dirty="0"/>
              <a:t>woman blowing a bubble of </a:t>
            </a:r>
            <a:r>
              <a:rPr lang="en-US" dirty="0" smtClean="0"/>
              <a:t>gum.jpg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 smtClean="0"/>
              <a:t>.</a:t>
            </a:r>
          </a:p>
          <a:p>
            <a:r>
              <a:rPr lang="cs-CZ" dirty="0" smtClean="0"/>
              <a:t>2004-09-12 </a:t>
            </a:r>
            <a:r>
              <a:rPr lang="en-US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 smtClean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WWW:</a:t>
            </a:r>
          </a:p>
          <a:p>
            <a:r>
              <a:rPr lang="cs-CZ" dirty="0" smtClean="0">
                <a:hlinkClick r:id="rId3"/>
              </a:rPr>
              <a:t>http://commons.wikimedia.org/wiki/</a:t>
            </a:r>
            <a:r>
              <a:rPr lang="cs-CZ" dirty="0" err="1" smtClean="0">
                <a:hlinkClick r:id="rId3"/>
              </a:rPr>
              <a:t>File:Swiss_woman_blowing_a_bubble_of_gum.jpg</a:t>
            </a:r>
            <a:r>
              <a:rPr lang="cs-CZ" dirty="0" smtClean="0"/>
              <a:t>.</a:t>
            </a:r>
          </a:p>
          <a:p>
            <a:r>
              <a:rPr lang="en-US" b="1" dirty="0" err="1" smtClean="0"/>
              <a:t>Obr</a:t>
            </a:r>
            <a:r>
              <a:rPr lang="en-US" b="1" dirty="0"/>
              <a:t>. </a:t>
            </a:r>
            <a:r>
              <a:rPr lang="cs-CZ" b="1" dirty="0" smtClean="0"/>
              <a:t>07</a:t>
            </a:r>
            <a:r>
              <a:rPr lang="cs-CZ" dirty="0" smtClean="0"/>
              <a:t>: LOUIS BAFRANCE., </a:t>
            </a:r>
            <a:r>
              <a:rPr lang="cs-CZ" i="1" dirty="0" smtClean="0"/>
              <a:t>Commons.wikimedia.org:</a:t>
            </a:r>
            <a:r>
              <a:rPr lang="cs-CZ" dirty="0" smtClean="0"/>
              <a:t> </a:t>
            </a:r>
            <a:r>
              <a:rPr lang="cs-CZ" dirty="0" err="1" smtClean="0"/>
              <a:t>Otter</a:t>
            </a:r>
            <a:r>
              <a:rPr lang="cs-CZ" dirty="0" smtClean="0"/>
              <a:t> </a:t>
            </a:r>
            <a:r>
              <a:rPr lang="cs-CZ" dirty="0"/>
              <a:t>Reutemuehle.jpg</a:t>
            </a:r>
          </a:p>
          <a:p>
            <a:r>
              <a:rPr lang="en-US" dirty="0" smtClean="0"/>
              <a:t>[online].</a:t>
            </a:r>
            <a:r>
              <a:rPr lang="cs-CZ" dirty="0" smtClean="0"/>
              <a:t> 2009-03-07 </a:t>
            </a:r>
            <a:r>
              <a:rPr lang="en-US" dirty="0" smtClean="0"/>
              <a:t>[</a:t>
            </a:r>
            <a:r>
              <a:rPr lang="en-US" dirty="0"/>
              <a:t>cit. 2012</a:t>
            </a:r>
            <a:r>
              <a:rPr lang="cs-CZ" dirty="0" smtClean="0"/>
              <a:t>-03-11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3.0 </a:t>
            </a:r>
            <a:r>
              <a:rPr lang="cs-CZ" dirty="0" err="1"/>
              <a:t>Unported</a:t>
            </a:r>
            <a:r>
              <a:rPr lang="cs-CZ" dirty="0"/>
              <a:t> na  WWW:</a:t>
            </a:r>
          </a:p>
          <a:p>
            <a:r>
              <a:rPr lang="cs-CZ" dirty="0" smtClean="0">
                <a:hlinkClick r:id="rId4"/>
              </a:rPr>
              <a:t>http://commons.wikimedia.org/wiki/</a:t>
            </a:r>
            <a:r>
              <a:rPr lang="cs-CZ" dirty="0" err="1" smtClean="0">
                <a:hlinkClick r:id="rId4"/>
              </a:rPr>
              <a:t>File:Otter_Reutemuehle.jpg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08</a:t>
            </a:r>
            <a:r>
              <a:rPr lang="cs-CZ" dirty="0" smtClean="0"/>
              <a:t>: JURGEN FROM SANDESNEBEN, GERMANY., </a:t>
            </a:r>
            <a:r>
              <a:rPr lang="cs-CZ" i="1" dirty="0"/>
              <a:t>Commons.wikimedia.org:</a:t>
            </a:r>
            <a:r>
              <a:rPr lang="cs-CZ" dirty="0"/>
              <a:t> </a:t>
            </a:r>
            <a:r>
              <a:rPr lang="cs-CZ" dirty="0" err="1" smtClean="0"/>
              <a:t>Eagle</a:t>
            </a:r>
            <a:r>
              <a:rPr lang="cs-CZ" dirty="0" smtClean="0"/>
              <a:t> Owl.jpg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2005-07-11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</a:t>
            </a:r>
          </a:p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 : 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</a:t>
            </a:r>
            <a:r>
              <a:rPr lang="cs-CZ" dirty="0" err="1" smtClean="0">
                <a:hlinkClick r:id="rId5"/>
              </a:rPr>
              <a:t>File:Eagle_Owl.jpg</a:t>
            </a:r>
            <a:r>
              <a:rPr lang="cs-CZ" dirty="0" smtClean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80700" y="6396334"/>
            <a:ext cx="734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983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13690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Obr. </a:t>
            </a:r>
            <a:r>
              <a:rPr lang="cs-CZ" b="1" dirty="0" smtClean="0"/>
              <a:t>09</a:t>
            </a:r>
            <a:r>
              <a:rPr lang="cs-CZ" dirty="0" smtClean="0"/>
              <a:t>: DFID-UK DEPARTMENT FOR INTERNATIONAL DEVELOPMENT., </a:t>
            </a:r>
            <a:r>
              <a:rPr lang="cs-CZ" i="1" dirty="0" smtClean="0"/>
              <a:t>Commons.wikimedia.org</a:t>
            </a:r>
            <a:r>
              <a:rPr lang="cs-CZ" dirty="0"/>
              <a:t>: </a:t>
            </a:r>
            <a:r>
              <a:rPr lang="en-US" dirty="0" smtClean="0"/>
              <a:t>A </a:t>
            </a:r>
            <a:r>
              <a:rPr lang="en-US" dirty="0"/>
              <a:t>malnourished child in an MSF treatment tent in </a:t>
            </a:r>
            <a:r>
              <a:rPr lang="en-US" dirty="0" err="1"/>
              <a:t>Dolo</a:t>
            </a:r>
            <a:r>
              <a:rPr lang="en-US" dirty="0"/>
              <a:t> </a:t>
            </a:r>
            <a:r>
              <a:rPr lang="en-US" dirty="0" smtClean="0"/>
              <a:t>Ado.jpg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2011-07-12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/>
              <a:t>]</a:t>
            </a:r>
            <a:r>
              <a:rPr lang="cs-CZ" dirty="0"/>
              <a:t>. Dostupný pod 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</a:t>
            </a:r>
            <a:r>
              <a:rPr lang="cs-CZ" dirty="0"/>
              <a:t> 2.0 </a:t>
            </a:r>
            <a:r>
              <a:rPr lang="cs-CZ" dirty="0" err="1"/>
              <a:t>Generic</a:t>
            </a:r>
            <a:r>
              <a:rPr lang="cs-CZ" dirty="0"/>
              <a:t> na WWW : </a:t>
            </a:r>
          </a:p>
          <a:p>
            <a:r>
              <a:rPr lang="cs-CZ" dirty="0" smtClean="0">
                <a:hlinkClick r:id="rId2"/>
              </a:rPr>
              <a:t>http://commons.wikimedia.org/wiki/File:A_malnourished_child_in_an_MSF_treatment_tent_in_Dolo_Ado.jpg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10</a:t>
            </a:r>
            <a:r>
              <a:rPr lang="cs-CZ" dirty="0" smtClean="0"/>
              <a:t>: RAJEEV3065., </a:t>
            </a:r>
            <a:r>
              <a:rPr lang="cs-CZ" i="1" dirty="0" smtClean="0"/>
              <a:t>Commons.wikimedia.org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Group </a:t>
            </a:r>
            <a:r>
              <a:rPr lang="cs-CZ" dirty="0" err="1"/>
              <a:t>of</a:t>
            </a:r>
            <a:r>
              <a:rPr lang="cs-CZ" dirty="0"/>
              <a:t> Monkeys.jpg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2011-08-12 </a:t>
            </a:r>
            <a:r>
              <a:rPr lang="en-US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2012-03-11</a:t>
            </a:r>
            <a:r>
              <a:rPr lang="en-US" dirty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WWW:</a:t>
            </a:r>
          </a:p>
          <a:p>
            <a:r>
              <a:rPr lang="cs-CZ" dirty="0" smtClean="0">
                <a:hlinkClick r:id="rId3"/>
              </a:rPr>
              <a:t>http://commons.wikimedia.org/wiki/</a:t>
            </a:r>
            <a:r>
              <a:rPr lang="cs-CZ" dirty="0" err="1" smtClean="0">
                <a:hlinkClick r:id="rId3"/>
              </a:rPr>
              <a:t>File:Group_of_Monkeys.jpg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en-US" b="1" dirty="0" err="1" smtClean="0"/>
              <a:t>Obr</a:t>
            </a:r>
            <a:r>
              <a:rPr lang="en-US" b="1" dirty="0"/>
              <a:t>. </a:t>
            </a:r>
            <a:r>
              <a:rPr lang="cs-CZ" b="1" dirty="0" smtClean="0"/>
              <a:t>11</a:t>
            </a:r>
            <a:r>
              <a:rPr lang="cs-CZ" dirty="0" smtClean="0"/>
              <a:t>: WASAPL., </a:t>
            </a:r>
            <a:r>
              <a:rPr lang="cs-CZ" i="1" dirty="0"/>
              <a:t>Commons.wikimedia.org</a:t>
            </a:r>
            <a:r>
              <a:rPr lang="cs-CZ" dirty="0"/>
              <a:t>: </a:t>
            </a:r>
            <a:r>
              <a:rPr lang="en-US" dirty="0" smtClean="0"/>
              <a:t>0 </a:t>
            </a:r>
            <a:r>
              <a:rPr lang="en-US" dirty="0"/>
              <a:t>typical smithy in finland.JPG</a:t>
            </a:r>
          </a:p>
          <a:p>
            <a:r>
              <a:rPr lang="en-US" dirty="0" smtClean="0"/>
              <a:t>[online].</a:t>
            </a:r>
            <a:r>
              <a:rPr lang="cs-CZ" dirty="0" smtClean="0"/>
              <a:t> 2011-09-07 </a:t>
            </a:r>
            <a:r>
              <a:rPr lang="en-US" dirty="0"/>
              <a:t>[cit. 2012</a:t>
            </a:r>
            <a:r>
              <a:rPr lang="cs-CZ" dirty="0" smtClean="0"/>
              <a:t>-03-11</a:t>
            </a:r>
            <a:r>
              <a:rPr lang="en-US" dirty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</a:t>
            </a:r>
            <a:r>
              <a:rPr lang="cs-CZ" dirty="0"/>
              <a:t>3.0 </a:t>
            </a:r>
            <a:r>
              <a:rPr lang="cs-CZ" dirty="0" err="1"/>
              <a:t>Unported</a:t>
            </a:r>
            <a:r>
              <a:rPr lang="cs-CZ" dirty="0"/>
              <a:t> na  WWW:</a:t>
            </a:r>
          </a:p>
          <a:p>
            <a:r>
              <a:rPr lang="cs-CZ" dirty="0" smtClean="0">
                <a:hlinkClick r:id="rId4"/>
              </a:rPr>
              <a:t>http://commons.wikimedia.org/wiki/File:0_typical_smithy_in_finland.JPG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6004" y="6005328"/>
            <a:ext cx="734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345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779</TotalTime>
  <Words>1309</Words>
  <Application>Microsoft Office PowerPoint</Application>
  <PresentationFormat>Předvádění na obrazovce (4:3)</PresentationFormat>
  <Paragraphs>208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Silk</vt:lpstr>
      <vt:lpstr>Acrobat Document</vt:lpstr>
      <vt:lpstr>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škola: Svobodná základní škola, o.p.s. Autor : Andrea Fadrhonsová Název materiálu: VY_32_INOVACE_01_ČESKÝ JAZYK_VYJMENOVANÁ SLOVA PO L Název: VYJMENOVANÁ SLOVA PO L  Číslo projektu: CZ:1.07/1.4.00/21.0929</dc:title>
  <dc:creator>pc</dc:creator>
  <cp:lastModifiedBy>pc</cp:lastModifiedBy>
  <cp:revision>62</cp:revision>
  <dcterms:created xsi:type="dcterms:W3CDTF">2012-04-12T13:05:40Z</dcterms:created>
  <dcterms:modified xsi:type="dcterms:W3CDTF">2013-02-07T14:51:42Z</dcterms:modified>
</cp:coreProperties>
</file>